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25"/>
  </p:notesMasterIdLst>
  <p:sldIdLst>
    <p:sldId id="256" r:id="rId2"/>
    <p:sldId id="257" r:id="rId3"/>
    <p:sldId id="258" r:id="rId4"/>
    <p:sldId id="309" r:id="rId5"/>
    <p:sldId id="274" r:id="rId6"/>
    <p:sldId id="260" r:id="rId7"/>
    <p:sldId id="313" r:id="rId8"/>
    <p:sldId id="318" r:id="rId9"/>
    <p:sldId id="316" r:id="rId10"/>
    <p:sldId id="317" r:id="rId11"/>
    <p:sldId id="311" r:id="rId12"/>
    <p:sldId id="319" r:id="rId13"/>
    <p:sldId id="314" r:id="rId14"/>
    <p:sldId id="315" r:id="rId15"/>
    <p:sldId id="310" r:id="rId16"/>
    <p:sldId id="272" r:id="rId17"/>
    <p:sldId id="321" r:id="rId18"/>
    <p:sldId id="323" r:id="rId19"/>
    <p:sldId id="328" r:id="rId20"/>
    <p:sldId id="329" r:id="rId21"/>
    <p:sldId id="327" r:id="rId22"/>
    <p:sldId id="270" r:id="rId23"/>
    <p:sldId id="280" r:id="rId24"/>
  </p:sldIdLst>
  <p:sldSz cx="12192000" cy="6858000"/>
  <p:notesSz cx="6950075" cy="9236075"/>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4881"/>
    <a:srgbClr val="0094C9"/>
    <a:srgbClr val="D1E8F2"/>
    <a:srgbClr val="E7F3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3010" autoAdjust="0"/>
  </p:normalViewPr>
  <p:slideViewPr>
    <p:cSldViewPr snapToGrid="0">
      <p:cViewPr varScale="1">
        <p:scale>
          <a:sx n="96" d="100"/>
          <a:sy n="96" d="100"/>
        </p:scale>
        <p:origin x="-1152" y="-108"/>
      </p:cViewPr>
      <p:guideLst>
        <p:guide orient="horz" pos="2160"/>
        <p:guide pos="3840"/>
      </p:guideLst>
    </p:cSldViewPr>
  </p:slideViewPr>
  <p:notesTextViewPr>
    <p:cViewPr>
      <p:scale>
        <a:sx n="1" d="1"/>
        <a:sy n="1" d="1"/>
      </p:scale>
      <p:origin x="0" y="0"/>
    </p:cViewPr>
  </p:notesTextViewPr>
  <p:sorterViewPr>
    <p:cViewPr>
      <p:scale>
        <a:sx n="100" d="100"/>
        <a:sy n="100" d="100"/>
      </p:scale>
      <p:origin x="0" y="-3968"/>
    </p:cViewPr>
  </p:sorterViewPr>
  <p:notesViewPr>
    <p:cSldViewPr snapToGrid="0">
      <p:cViewPr varScale="1">
        <p:scale>
          <a:sx n="123" d="100"/>
          <a:sy n="123" d="100"/>
        </p:scale>
        <p:origin x="496" y="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964454-F2AC-4DBF-80E7-83ACFAACC57A}" type="doc">
      <dgm:prSet loTypeId="urn:microsoft.com/office/officeart/2005/8/layout/arrow5" loCatId="process" qsTypeId="urn:microsoft.com/office/officeart/2005/8/quickstyle/simple1" qsCatId="simple" csTypeId="urn:microsoft.com/office/officeart/2005/8/colors/colorful5" csCatId="colorful" phldr="1"/>
      <dgm:spPr/>
      <dgm:t>
        <a:bodyPr/>
        <a:lstStyle/>
        <a:p>
          <a:endParaRPr lang="en-US"/>
        </a:p>
      </dgm:t>
    </dgm:pt>
    <dgm:pt modelId="{5BF1FEAF-CDF5-45D4-90B0-FEE7E6FDD1A4}">
      <dgm:prSet phldrT="[Text]"/>
      <dgm:spPr/>
      <dgm:t>
        <a:bodyPr/>
        <a:lstStyle/>
        <a:p>
          <a:r>
            <a:rPr lang="en-US" b="1" dirty="0"/>
            <a:t>Roadways</a:t>
          </a:r>
        </a:p>
      </dgm:t>
    </dgm:pt>
    <dgm:pt modelId="{CF115F8B-E299-4667-9A2C-E07ACD7436F7}" type="parTrans" cxnId="{468EB57B-0E54-4EA7-B55E-C4754B9D088D}">
      <dgm:prSet/>
      <dgm:spPr/>
      <dgm:t>
        <a:bodyPr/>
        <a:lstStyle/>
        <a:p>
          <a:endParaRPr lang="en-US"/>
        </a:p>
      </dgm:t>
    </dgm:pt>
    <dgm:pt modelId="{FDAF1FF7-5AFC-4AA1-BFCD-469773AA17FF}" type="sibTrans" cxnId="{468EB57B-0E54-4EA7-B55E-C4754B9D088D}">
      <dgm:prSet/>
      <dgm:spPr/>
      <dgm:t>
        <a:bodyPr/>
        <a:lstStyle/>
        <a:p>
          <a:endParaRPr lang="en-US"/>
        </a:p>
      </dgm:t>
    </dgm:pt>
    <dgm:pt modelId="{E77BD33F-DD66-43C6-9476-B1A5A2599601}">
      <dgm:prSet phldrT="[Text]"/>
      <dgm:spPr/>
      <dgm:t>
        <a:bodyPr/>
        <a:lstStyle/>
        <a:p>
          <a:r>
            <a:rPr lang="en-US" b="1" dirty="0"/>
            <a:t>Corridors</a:t>
          </a:r>
        </a:p>
      </dgm:t>
    </dgm:pt>
    <dgm:pt modelId="{9E940881-1E32-4491-8736-9190C6560467}" type="parTrans" cxnId="{E16EF455-C27B-4765-9F92-A03D816C097B}">
      <dgm:prSet/>
      <dgm:spPr/>
      <dgm:t>
        <a:bodyPr/>
        <a:lstStyle/>
        <a:p>
          <a:endParaRPr lang="en-US"/>
        </a:p>
      </dgm:t>
    </dgm:pt>
    <dgm:pt modelId="{146B0B5E-123E-41F5-837C-D810E3F92C7A}" type="sibTrans" cxnId="{E16EF455-C27B-4765-9F92-A03D816C097B}">
      <dgm:prSet/>
      <dgm:spPr/>
      <dgm:t>
        <a:bodyPr/>
        <a:lstStyle/>
        <a:p>
          <a:endParaRPr lang="en-US"/>
        </a:p>
      </dgm:t>
    </dgm:pt>
    <dgm:pt modelId="{099B490A-2374-4C62-A4AA-0CF5E874D9FE}" type="pres">
      <dgm:prSet presAssocID="{DE964454-F2AC-4DBF-80E7-83ACFAACC57A}" presName="diagram" presStyleCnt="0">
        <dgm:presLayoutVars>
          <dgm:dir/>
          <dgm:resizeHandles val="exact"/>
        </dgm:presLayoutVars>
      </dgm:prSet>
      <dgm:spPr/>
      <dgm:t>
        <a:bodyPr/>
        <a:lstStyle/>
        <a:p>
          <a:endParaRPr lang="en-US"/>
        </a:p>
      </dgm:t>
    </dgm:pt>
    <dgm:pt modelId="{43625B70-42C3-4EA4-8704-7AEFBF0AE4A8}" type="pres">
      <dgm:prSet presAssocID="{5BF1FEAF-CDF5-45D4-90B0-FEE7E6FDD1A4}" presName="arrow" presStyleLbl="node1" presStyleIdx="0" presStyleCnt="2">
        <dgm:presLayoutVars>
          <dgm:bulletEnabled val="1"/>
        </dgm:presLayoutVars>
      </dgm:prSet>
      <dgm:spPr/>
      <dgm:t>
        <a:bodyPr/>
        <a:lstStyle/>
        <a:p>
          <a:endParaRPr lang="en-US"/>
        </a:p>
      </dgm:t>
    </dgm:pt>
    <dgm:pt modelId="{20EE75EB-4D15-49CC-83EF-CB9379C71F52}" type="pres">
      <dgm:prSet presAssocID="{E77BD33F-DD66-43C6-9476-B1A5A2599601}" presName="arrow" presStyleLbl="node1" presStyleIdx="1" presStyleCnt="2">
        <dgm:presLayoutVars>
          <dgm:bulletEnabled val="1"/>
        </dgm:presLayoutVars>
      </dgm:prSet>
      <dgm:spPr/>
      <dgm:t>
        <a:bodyPr/>
        <a:lstStyle/>
        <a:p>
          <a:endParaRPr lang="en-US"/>
        </a:p>
      </dgm:t>
    </dgm:pt>
  </dgm:ptLst>
  <dgm:cxnLst>
    <dgm:cxn modelId="{E16EF455-C27B-4765-9F92-A03D816C097B}" srcId="{DE964454-F2AC-4DBF-80E7-83ACFAACC57A}" destId="{E77BD33F-DD66-43C6-9476-B1A5A2599601}" srcOrd="1" destOrd="0" parTransId="{9E940881-1E32-4491-8736-9190C6560467}" sibTransId="{146B0B5E-123E-41F5-837C-D810E3F92C7A}"/>
    <dgm:cxn modelId="{E5AAEB05-9E7A-47F9-8B33-AB241831F408}" type="presOf" srcId="{DE964454-F2AC-4DBF-80E7-83ACFAACC57A}" destId="{099B490A-2374-4C62-A4AA-0CF5E874D9FE}" srcOrd="0" destOrd="0" presId="urn:microsoft.com/office/officeart/2005/8/layout/arrow5"/>
    <dgm:cxn modelId="{468EB57B-0E54-4EA7-B55E-C4754B9D088D}" srcId="{DE964454-F2AC-4DBF-80E7-83ACFAACC57A}" destId="{5BF1FEAF-CDF5-45D4-90B0-FEE7E6FDD1A4}" srcOrd="0" destOrd="0" parTransId="{CF115F8B-E299-4667-9A2C-E07ACD7436F7}" sibTransId="{FDAF1FF7-5AFC-4AA1-BFCD-469773AA17FF}"/>
    <dgm:cxn modelId="{D77F2344-155F-4CD2-B00E-0E8695884377}" type="presOf" srcId="{5BF1FEAF-CDF5-45D4-90B0-FEE7E6FDD1A4}" destId="{43625B70-42C3-4EA4-8704-7AEFBF0AE4A8}" srcOrd="0" destOrd="0" presId="urn:microsoft.com/office/officeart/2005/8/layout/arrow5"/>
    <dgm:cxn modelId="{86D32268-E4CB-44DF-9DAE-41983E8E86BA}" type="presOf" srcId="{E77BD33F-DD66-43C6-9476-B1A5A2599601}" destId="{20EE75EB-4D15-49CC-83EF-CB9379C71F52}" srcOrd="0" destOrd="0" presId="urn:microsoft.com/office/officeart/2005/8/layout/arrow5"/>
    <dgm:cxn modelId="{2608B551-B2A7-487B-B71E-0E31DE439B45}" type="presParOf" srcId="{099B490A-2374-4C62-A4AA-0CF5E874D9FE}" destId="{43625B70-42C3-4EA4-8704-7AEFBF0AE4A8}" srcOrd="0" destOrd="0" presId="urn:microsoft.com/office/officeart/2005/8/layout/arrow5"/>
    <dgm:cxn modelId="{3F931F2E-E4B8-458F-8966-8B1CC9E87256}" type="presParOf" srcId="{099B490A-2374-4C62-A4AA-0CF5E874D9FE}" destId="{20EE75EB-4D15-49CC-83EF-CB9379C71F52}" srcOrd="1" destOrd="0" presId="urn:microsoft.com/office/officeart/2005/8/layout/arrow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36079A-C91A-4457-B2B8-1E593B0EED63}" type="doc">
      <dgm:prSet loTypeId="urn:microsoft.com/office/officeart/2008/layout/VerticalAccentList" loCatId="list" qsTypeId="urn:microsoft.com/office/officeart/2005/8/quickstyle/3d4" qsCatId="3D" csTypeId="urn:microsoft.com/office/officeart/2005/8/colors/colorful5" csCatId="colorful" phldr="1"/>
      <dgm:spPr/>
      <dgm:t>
        <a:bodyPr/>
        <a:lstStyle/>
        <a:p>
          <a:endParaRPr lang="en-US"/>
        </a:p>
      </dgm:t>
    </dgm:pt>
    <dgm:pt modelId="{4072908F-C190-430D-A49B-376F53A3C246}">
      <dgm:prSet phldrT="[Text]" custT="1"/>
      <dgm:spPr/>
      <dgm:t>
        <a:bodyPr/>
        <a:lstStyle/>
        <a:p>
          <a:r>
            <a:rPr lang="en-US" sz="3000" dirty="0"/>
            <a:t>Complete Plans</a:t>
          </a:r>
        </a:p>
      </dgm:t>
    </dgm:pt>
    <dgm:pt modelId="{84FC8486-C4F9-45DC-8031-E8356598F56E}" type="parTrans" cxnId="{FB419EFA-BA37-4CD8-96BD-32BBBB37998E}">
      <dgm:prSet/>
      <dgm:spPr/>
      <dgm:t>
        <a:bodyPr/>
        <a:lstStyle/>
        <a:p>
          <a:endParaRPr lang="en-US"/>
        </a:p>
      </dgm:t>
    </dgm:pt>
    <dgm:pt modelId="{345F1A6A-D782-4C99-BE48-891F93453867}" type="sibTrans" cxnId="{FB419EFA-BA37-4CD8-96BD-32BBBB37998E}">
      <dgm:prSet/>
      <dgm:spPr/>
      <dgm:t>
        <a:bodyPr/>
        <a:lstStyle/>
        <a:p>
          <a:endParaRPr lang="en-US"/>
        </a:p>
      </dgm:t>
    </dgm:pt>
    <dgm:pt modelId="{A8082D59-F1CE-40A9-9CA4-740F80A93B21}">
      <dgm:prSet phldrT="[Text]" custT="1"/>
      <dgm:spPr/>
      <dgm:t>
        <a:bodyPr/>
        <a:lstStyle/>
        <a:p>
          <a:r>
            <a:rPr lang="en-US" sz="2800" dirty="0"/>
            <a:t>Permitting</a:t>
          </a:r>
        </a:p>
      </dgm:t>
    </dgm:pt>
    <dgm:pt modelId="{8ACF532B-F5ED-42AE-82D3-B65C5520AEED}" type="parTrans" cxnId="{2EE9A9EC-0570-4E42-91EC-21C91A9A4125}">
      <dgm:prSet/>
      <dgm:spPr/>
      <dgm:t>
        <a:bodyPr/>
        <a:lstStyle/>
        <a:p>
          <a:endParaRPr lang="en-US"/>
        </a:p>
      </dgm:t>
    </dgm:pt>
    <dgm:pt modelId="{9AFB7892-B427-45D9-AA19-DF68323A9A51}" type="sibTrans" cxnId="{2EE9A9EC-0570-4E42-91EC-21C91A9A4125}">
      <dgm:prSet/>
      <dgm:spPr/>
      <dgm:t>
        <a:bodyPr/>
        <a:lstStyle/>
        <a:p>
          <a:endParaRPr lang="en-US"/>
        </a:p>
      </dgm:t>
    </dgm:pt>
    <dgm:pt modelId="{F9712B31-CAEA-4794-B755-FAEC257BCAD0}">
      <dgm:prSet phldrT="[Text]" custT="1"/>
      <dgm:spPr/>
      <dgm:t>
        <a:bodyPr/>
        <a:lstStyle/>
        <a:p>
          <a:r>
            <a:rPr lang="en-US" sz="3000" dirty="0"/>
            <a:t>Right-of-way Acquisitions</a:t>
          </a:r>
        </a:p>
      </dgm:t>
    </dgm:pt>
    <dgm:pt modelId="{D209B425-3DAD-4898-9B0B-7F93D8EA96EB}" type="parTrans" cxnId="{466C0FFF-0419-440E-810D-D24451CD7ED3}">
      <dgm:prSet/>
      <dgm:spPr/>
      <dgm:t>
        <a:bodyPr/>
        <a:lstStyle/>
        <a:p>
          <a:endParaRPr lang="en-US"/>
        </a:p>
      </dgm:t>
    </dgm:pt>
    <dgm:pt modelId="{96E724C6-B1D1-442E-9E57-8589A3AD6D4C}" type="sibTrans" cxnId="{466C0FFF-0419-440E-810D-D24451CD7ED3}">
      <dgm:prSet/>
      <dgm:spPr/>
      <dgm:t>
        <a:bodyPr/>
        <a:lstStyle/>
        <a:p>
          <a:endParaRPr lang="en-US"/>
        </a:p>
      </dgm:t>
    </dgm:pt>
    <dgm:pt modelId="{94C0CB2D-A793-43D7-AE38-2D250D6B4BBC}">
      <dgm:prSet phldrT="[Text]" custT="1"/>
      <dgm:spPr/>
      <dgm:t>
        <a:bodyPr/>
        <a:lstStyle/>
        <a:p>
          <a:r>
            <a:rPr lang="en-US" sz="3000"/>
            <a:t>Utility Coordination</a:t>
          </a:r>
          <a:endParaRPr lang="en-US" sz="3000" dirty="0"/>
        </a:p>
      </dgm:t>
    </dgm:pt>
    <dgm:pt modelId="{4D5A7BD7-F7D6-4853-BE39-1C8D4C08556C}" type="parTrans" cxnId="{5176CB59-683A-4081-A841-4FC07362932C}">
      <dgm:prSet/>
      <dgm:spPr/>
      <dgm:t>
        <a:bodyPr/>
        <a:lstStyle/>
        <a:p>
          <a:endParaRPr lang="en-US"/>
        </a:p>
      </dgm:t>
    </dgm:pt>
    <dgm:pt modelId="{68EC70A5-843A-41E9-B240-A4C30F3A4041}" type="sibTrans" cxnId="{5176CB59-683A-4081-A841-4FC07362932C}">
      <dgm:prSet/>
      <dgm:spPr/>
      <dgm:t>
        <a:bodyPr/>
        <a:lstStyle/>
        <a:p>
          <a:endParaRPr lang="en-US"/>
        </a:p>
      </dgm:t>
    </dgm:pt>
    <dgm:pt modelId="{FB7B11F6-7B2A-48AD-A70C-14A93655E739}" type="pres">
      <dgm:prSet presAssocID="{1636079A-C91A-4457-B2B8-1E593B0EED63}" presName="Name0" presStyleCnt="0">
        <dgm:presLayoutVars>
          <dgm:chMax/>
          <dgm:chPref/>
          <dgm:dir/>
        </dgm:presLayoutVars>
      </dgm:prSet>
      <dgm:spPr/>
      <dgm:t>
        <a:bodyPr/>
        <a:lstStyle/>
        <a:p>
          <a:endParaRPr lang="en-US"/>
        </a:p>
      </dgm:t>
    </dgm:pt>
    <dgm:pt modelId="{4D5E4CB0-40FF-400F-A238-025F1D71EC04}" type="pres">
      <dgm:prSet presAssocID="{4072908F-C190-430D-A49B-376F53A3C246}" presName="parenttextcomposite" presStyleCnt="0"/>
      <dgm:spPr/>
    </dgm:pt>
    <dgm:pt modelId="{BC554902-BA74-4996-ADCD-7E040B4276F0}" type="pres">
      <dgm:prSet presAssocID="{4072908F-C190-430D-A49B-376F53A3C246}" presName="parenttext" presStyleLbl="revTx" presStyleIdx="0" presStyleCnt="4">
        <dgm:presLayoutVars>
          <dgm:chMax/>
          <dgm:chPref val="2"/>
          <dgm:bulletEnabled val="1"/>
        </dgm:presLayoutVars>
      </dgm:prSet>
      <dgm:spPr/>
      <dgm:t>
        <a:bodyPr/>
        <a:lstStyle/>
        <a:p>
          <a:endParaRPr lang="en-US"/>
        </a:p>
      </dgm:t>
    </dgm:pt>
    <dgm:pt modelId="{0FADED0E-7FB7-48DD-AD5C-BCC0ACF80CCA}" type="pres">
      <dgm:prSet presAssocID="{4072908F-C190-430D-A49B-376F53A3C246}" presName="parallelogramComposite" presStyleCnt="0"/>
      <dgm:spPr/>
    </dgm:pt>
    <dgm:pt modelId="{ADFA9139-B4E7-4C08-8341-5E57A568CEC0}" type="pres">
      <dgm:prSet presAssocID="{4072908F-C190-430D-A49B-376F53A3C246}" presName="parallelogram1" presStyleLbl="alignNode1" presStyleIdx="0" presStyleCnt="28"/>
      <dgm:spPr/>
    </dgm:pt>
    <dgm:pt modelId="{96F8295D-9655-49A0-9A7A-D2AFD93E73B7}" type="pres">
      <dgm:prSet presAssocID="{4072908F-C190-430D-A49B-376F53A3C246}" presName="parallelogram2" presStyleLbl="alignNode1" presStyleIdx="1" presStyleCnt="28"/>
      <dgm:spPr/>
    </dgm:pt>
    <dgm:pt modelId="{22985B7D-B3F0-4C6E-83A5-0B92E6DB2EF2}" type="pres">
      <dgm:prSet presAssocID="{4072908F-C190-430D-A49B-376F53A3C246}" presName="parallelogram3" presStyleLbl="alignNode1" presStyleIdx="2" presStyleCnt="28"/>
      <dgm:spPr/>
    </dgm:pt>
    <dgm:pt modelId="{81A8B56F-E252-42FD-B500-AAAD0514AADE}" type="pres">
      <dgm:prSet presAssocID="{4072908F-C190-430D-A49B-376F53A3C246}" presName="parallelogram4" presStyleLbl="alignNode1" presStyleIdx="3" presStyleCnt="28"/>
      <dgm:spPr/>
    </dgm:pt>
    <dgm:pt modelId="{13D16EE6-0A41-4D87-A233-42FFBA078054}" type="pres">
      <dgm:prSet presAssocID="{4072908F-C190-430D-A49B-376F53A3C246}" presName="parallelogram5" presStyleLbl="alignNode1" presStyleIdx="4" presStyleCnt="28"/>
      <dgm:spPr/>
    </dgm:pt>
    <dgm:pt modelId="{F167C4E7-E13F-4C0C-BF77-1651CC2E2C6E}" type="pres">
      <dgm:prSet presAssocID="{4072908F-C190-430D-A49B-376F53A3C246}" presName="parallelogram6" presStyleLbl="alignNode1" presStyleIdx="5" presStyleCnt="28"/>
      <dgm:spPr/>
    </dgm:pt>
    <dgm:pt modelId="{4A187DB8-2E44-4271-A4CD-0427F497613E}" type="pres">
      <dgm:prSet presAssocID="{4072908F-C190-430D-A49B-376F53A3C246}" presName="parallelogram7" presStyleLbl="alignNode1" presStyleIdx="6" presStyleCnt="28"/>
      <dgm:spPr/>
    </dgm:pt>
    <dgm:pt modelId="{950418D1-BF4C-475B-A4D3-0D79C2A487F8}" type="pres">
      <dgm:prSet presAssocID="{345F1A6A-D782-4C99-BE48-891F93453867}" presName="sibTrans" presStyleCnt="0"/>
      <dgm:spPr/>
    </dgm:pt>
    <dgm:pt modelId="{94CE50B5-A434-4A4A-9F85-95DA323F3404}" type="pres">
      <dgm:prSet presAssocID="{F9712B31-CAEA-4794-B755-FAEC257BCAD0}" presName="parenttextcomposite" presStyleCnt="0"/>
      <dgm:spPr/>
    </dgm:pt>
    <dgm:pt modelId="{88C1460F-F7B4-44B1-B249-511178DA135E}" type="pres">
      <dgm:prSet presAssocID="{F9712B31-CAEA-4794-B755-FAEC257BCAD0}" presName="parenttext" presStyleLbl="revTx" presStyleIdx="1" presStyleCnt="4">
        <dgm:presLayoutVars>
          <dgm:chMax/>
          <dgm:chPref val="2"/>
          <dgm:bulletEnabled val="1"/>
        </dgm:presLayoutVars>
      </dgm:prSet>
      <dgm:spPr/>
      <dgm:t>
        <a:bodyPr/>
        <a:lstStyle/>
        <a:p>
          <a:endParaRPr lang="en-US"/>
        </a:p>
      </dgm:t>
    </dgm:pt>
    <dgm:pt modelId="{F791E024-9B4C-4AAF-BBD7-D7BCB3E46688}" type="pres">
      <dgm:prSet presAssocID="{F9712B31-CAEA-4794-B755-FAEC257BCAD0}" presName="parallelogramComposite" presStyleCnt="0"/>
      <dgm:spPr/>
    </dgm:pt>
    <dgm:pt modelId="{63E0E54D-855C-4F5A-99EA-31CDE5CE47ED}" type="pres">
      <dgm:prSet presAssocID="{F9712B31-CAEA-4794-B755-FAEC257BCAD0}" presName="parallelogram1" presStyleLbl="alignNode1" presStyleIdx="7" presStyleCnt="28"/>
      <dgm:spPr/>
    </dgm:pt>
    <dgm:pt modelId="{DA9C9C83-B132-4E7D-921E-2DBCCBE36BB3}" type="pres">
      <dgm:prSet presAssocID="{F9712B31-CAEA-4794-B755-FAEC257BCAD0}" presName="parallelogram2" presStyleLbl="alignNode1" presStyleIdx="8" presStyleCnt="28"/>
      <dgm:spPr/>
    </dgm:pt>
    <dgm:pt modelId="{97EEC589-462F-4457-8CED-85C40EB5E115}" type="pres">
      <dgm:prSet presAssocID="{F9712B31-CAEA-4794-B755-FAEC257BCAD0}" presName="parallelogram3" presStyleLbl="alignNode1" presStyleIdx="9" presStyleCnt="28"/>
      <dgm:spPr/>
    </dgm:pt>
    <dgm:pt modelId="{67E2A5C4-4BCC-423C-AF13-6F5CC67877DE}" type="pres">
      <dgm:prSet presAssocID="{F9712B31-CAEA-4794-B755-FAEC257BCAD0}" presName="parallelogram4" presStyleLbl="alignNode1" presStyleIdx="10" presStyleCnt="28"/>
      <dgm:spPr/>
    </dgm:pt>
    <dgm:pt modelId="{54F7B221-77DB-4B3B-9F89-ADB60300D241}" type="pres">
      <dgm:prSet presAssocID="{F9712B31-CAEA-4794-B755-FAEC257BCAD0}" presName="parallelogram5" presStyleLbl="alignNode1" presStyleIdx="11" presStyleCnt="28"/>
      <dgm:spPr/>
    </dgm:pt>
    <dgm:pt modelId="{12B54ADD-DC65-4B91-93E8-D40460426131}" type="pres">
      <dgm:prSet presAssocID="{F9712B31-CAEA-4794-B755-FAEC257BCAD0}" presName="parallelogram6" presStyleLbl="alignNode1" presStyleIdx="12" presStyleCnt="28"/>
      <dgm:spPr/>
    </dgm:pt>
    <dgm:pt modelId="{6E784F86-0ADE-49F3-AF22-8BBF30C11118}" type="pres">
      <dgm:prSet presAssocID="{F9712B31-CAEA-4794-B755-FAEC257BCAD0}" presName="parallelogram7" presStyleLbl="alignNode1" presStyleIdx="13" presStyleCnt="28"/>
      <dgm:spPr/>
    </dgm:pt>
    <dgm:pt modelId="{829B2BC0-90AD-4908-A982-64B67791B3A9}" type="pres">
      <dgm:prSet presAssocID="{96E724C6-B1D1-442E-9E57-8589A3AD6D4C}" presName="sibTrans" presStyleCnt="0"/>
      <dgm:spPr/>
    </dgm:pt>
    <dgm:pt modelId="{0145C49B-929A-4E34-9583-094AF8FECB4E}" type="pres">
      <dgm:prSet presAssocID="{94C0CB2D-A793-43D7-AE38-2D250D6B4BBC}" presName="parenttextcomposite" presStyleCnt="0"/>
      <dgm:spPr/>
    </dgm:pt>
    <dgm:pt modelId="{BDEC39C0-E686-443F-918B-3FB9C733DD87}" type="pres">
      <dgm:prSet presAssocID="{94C0CB2D-A793-43D7-AE38-2D250D6B4BBC}" presName="parenttext" presStyleLbl="revTx" presStyleIdx="2" presStyleCnt="4">
        <dgm:presLayoutVars>
          <dgm:chMax/>
          <dgm:chPref val="2"/>
          <dgm:bulletEnabled val="1"/>
        </dgm:presLayoutVars>
      </dgm:prSet>
      <dgm:spPr/>
      <dgm:t>
        <a:bodyPr/>
        <a:lstStyle/>
        <a:p>
          <a:endParaRPr lang="en-US"/>
        </a:p>
      </dgm:t>
    </dgm:pt>
    <dgm:pt modelId="{DC2E63AB-8A30-46B8-ADAB-9CC108280D88}" type="pres">
      <dgm:prSet presAssocID="{94C0CB2D-A793-43D7-AE38-2D250D6B4BBC}" presName="parallelogramComposite" presStyleCnt="0"/>
      <dgm:spPr/>
    </dgm:pt>
    <dgm:pt modelId="{35C4D363-915E-4EDA-B4BD-299E8295B2CC}" type="pres">
      <dgm:prSet presAssocID="{94C0CB2D-A793-43D7-AE38-2D250D6B4BBC}" presName="parallelogram1" presStyleLbl="alignNode1" presStyleIdx="14" presStyleCnt="28"/>
      <dgm:spPr/>
    </dgm:pt>
    <dgm:pt modelId="{8171CD31-5000-464B-969F-78FE846D26D4}" type="pres">
      <dgm:prSet presAssocID="{94C0CB2D-A793-43D7-AE38-2D250D6B4BBC}" presName="parallelogram2" presStyleLbl="alignNode1" presStyleIdx="15" presStyleCnt="28"/>
      <dgm:spPr/>
    </dgm:pt>
    <dgm:pt modelId="{182D03CC-4C73-48BD-9613-1CAB6A928D30}" type="pres">
      <dgm:prSet presAssocID="{94C0CB2D-A793-43D7-AE38-2D250D6B4BBC}" presName="parallelogram3" presStyleLbl="alignNode1" presStyleIdx="16" presStyleCnt="28"/>
      <dgm:spPr/>
    </dgm:pt>
    <dgm:pt modelId="{BA886B7C-11B7-47F0-938F-8E4C9D31093B}" type="pres">
      <dgm:prSet presAssocID="{94C0CB2D-A793-43D7-AE38-2D250D6B4BBC}" presName="parallelogram4" presStyleLbl="alignNode1" presStyleIdx="17" presStyleCnt="28"/>
      <dgm:spPr/>
    </dgm:pt>
    <dgm:pt modelId="{270E5413-8898-4EA2-A763-AEFAF737DE0C}" type="pres">
      <dgm:prSet presAssocID="{94C0CB2D-A793-43D7-AE38-2D250D6B4BBC}" presName="parallelogram5" presStyleLbl="alignNode1" presStyleIdx="18" presStyleCnt="28"/>
      <dgm:spPr/>
    </dgm:pt>
    <dgm:pt modelId="{15493027-5704-4984-A527-2D77753C24DA}" type="pres">
      <dgm:prSet presAssocID="{94C0CB2D-A793-43D7-AE38-2D250D6B4BBC}" presName="parallelogram6" presStyleLbl="alignNode1" presStyleIdx="19" presStyleCnt="28"/>
      <dgm:spPr/>
    </dgm:pt>
    <dgm:pt modelId="{51539B11-50F4-4721-9615-FAFD91B2E7A1}" type="pres">
      <dgm:prSet presAssocID="{94C0CB2D-A793-43D7-AE38-2D250D6B4BBC}" presName="parallelogram7" presStyleLbl="alignNode1" presStyleIdx="20" presStyleCnt="28"/>
      <dgm:spPr/>
    </dgm:pt>
    <dgm:pt modelId="{A1A12FEE-CD9D-451B-91AD-6FFB731E7924}" type="pres">
      <dgm:prSet presAssocID="{68EC70A5-843A-41E9-B240-A4C30F3A4041}" presName="sibTrans" presStyleCnt="0"/>
      <dgm:spPr/>
    </dgm:pt>
    <dgm:pt modelId="{14328791-5360-418E-93FF-E35E2EF8584B}" type="pres">
      <dgm:prSet presAssocID="{A8082D59-F1CE-40A9-9CA4-740F80A93B21}" presName="parenttextcomposite" presStyleCnt="0"/>
      <dgm:spPr/>
    </dgm:pt>
    <dgm:pt modelId="{C64FAAB0-EDC2-40BF-B72E-30D5964E97ED}" type="pres">
      <dgm:prSet presAssocID="{A8082D59-F1CE-40A9-9CA4-740F80A93B21}" presName="parenttext" presStyleLbl="revTx" presStyleIdx="3" presStyleCnt="4">
        <dgm:presLayoutVars>
          <dgm:chMax/>
          <dgm:chPref val="2"/>
          <dgm:bulletEnabled val="1"/>
        </dgm:presLayoutVars>
      </dgm:prSet>
      <dgm:spPr/>
      <dgm:t>
        <a:bodyPr/>
        <a:lstStyle/>
        <a:p>
          <a:endParaRPr lang="en-US"/>
        </a:p>
      </dgm:t>
    </dgm:pt>
    <dgm:pt modelId="{EC274C6C-BDFC-4360-8C6A-18EBB017DF07}" type="pres">
      <dgm:prSet presAssocID="{A8082D59-F1CE-40A9-9CA4-740F80A93B21}" presName="parallelogramComposite" presStyleCnt="0"/>
      <dgm:spPr/>
    </dgm:pt>
    <dgm:pt modelId="{D3FDEE39-5555-4590-B329-13B4AE1799E9}" type="pres">
      <dgm:prSet presAssocID="{A8082D59-F1CE-40A9-9CA4-740F80A93B21}" presName="parallelogram1" presStyleLbl="alignNode1" presStyleIdx="21" presStyleCnt="28"/>
      <dgm:spPr/>
    </dgm:pt>
    <dgm:pt modelId="{D702987C-9B17-4A36-8AC4-67CCEF2D85A0}" type="pres">
      <dgm:prSet presAssocID="{A8082D59-F1CE-40A9-9CA4-740F80A93B21}" presName="parallelogram2" presStyleLbl="alignNode1" presStyleIdx="22" presStyleCnt="28"/>
      <dgm:spPr/>
    </dgm:pt>
    <dgm:pt modelId="{5649340E-D6A0-47B6-BC28-A4C34E852D43}" type="pres">
      <dgm:prSet presAssocID="{A8082D59-F1CE-40A9-9CA4-740F80A93B21}" presName="parallelogram3" presStyleLbl="alignNode1" presStyleIdx="23" presStyleCnt="28"/>
      <dgm:spPr/>
    </dgm:pt>
    <dgm:pt modelId="{F339191E-776C-4221-BF66-14615E6D99D6}" type="pres">
      <dgm:prSet presAssocID="{A8082D59-F1CE-40A9-9CA4-740F80A93B21}" presName="parallelogram4" presStyleLbl="alignNode1" presStyleIdx="24" presStyleCnt="28"/>
      <dgm:spPr/>
    </dgm:pt>
    <dgm:pt modelId="{59E049D3-1091-45D1-94DB-199A2D873227}" type="pres">
      <dgm:prSet presAssocID="{A8082D59-F1CE-40A9-9CA4-740F80A93B21}" presName="parallelogram5" presStyleLbl="alignNode1" presStyleIdx="25" presStyleCnt="28"/>
      <dgm:spPr/>
    </dgm:pt>
    <dgm:pt modelId="{15BCDA71-5C7A-47CF-BACB-5FEC6AAFCA92}" type="pres">
      <dgm:prSet presAssocID="{A8082D59-F1CE-40A9-9CA4-740F80A93B21}" presName="parallelogram6" presStyleLbl="alignNode1" presStyleIdx="26" presStyleCnt="28"/>
      <dgm:spPr/>
    </dgm:pt>
    <dgm:pt modelId="{F54DFE7F-C685-45F7-BE95-3303C7764BC3}" type="pres">
      <dgm:prSet presAssocID="{A8082D59-F1CE-40A9-9CA4-740F80A93B21}" presName="parallelogram7" presStyleLbl="alignNode1" presStyleIdx="27" presStyleCnt="28"/>
      <dgm:spPr/>
    </dgm:pt>
  </dgm:ptLst>
  <dgm:cxnLst>
    <dgm:cxn modelId="{83294EB4-7E10-454F-9C72-024164A6E4F8}" type="presOf" srcId="{1636079A-C91A-4457-B2B8-1E593B0EED63}" destId="{FB7B11F6-7B2A-48AD-A70C-14A93655E739}" srcOrd="0" destOrd="0" presId="urn:microsoft.com/office/officeart/2008/layout/VerticalAccentList"/>
    <dgm:cxn modelId="{2EE9A9EC-0570-4E42-91EC-21C91A9A4125}" srcId="{1636079A-C91A-4457-B2B8-1E593B0EED63}" destId="{A8082D59-F1CE-40A9-9CA4-740F80A93B21}" srcOrd="3" destOrd="0" parTransId="{8ACF532B-F5ED-42AE-82D3-B65C5520AEED}" sibTransId="{9AFB7892-B427-45D9-AA19-DF68323A9A51}"/>
    <dgm:cxn modelId="{7E629AD6-7D1B-4C56-8A71-7130C6B93391}" type="presOf" srcId="{F9712B31-CAEA-4794-B755-FAEC257BCAD0}" destId="{88C1460F-F7B4-44B1-B249-511178DA135E}" srcOrd="0" destOrd="0" presId="urn:microsoft.com/office/officeart/2008/layout/VerticalAccentList"/>
    <dgm:cxn modelId="{7D123840-5C0C-48CC-BAE1-A2C7A44BC98D}" type="presOf" srcId="{4072908F-C190-430D-A49B-376F53A3C246}" destId="{BC554902-BA74-4996-ADCD-7E040B4276F0}" srcOrd="0" destOrd="0" presId="urn:microsoft.com/office/officeart/2008/layout/VerticalAccentList"/>
    <dgm:cxn modelId="{F2C1CAE1-050E-4B23-A047-C7CCD3F517D7}" type="presOf" srcId="{94C0CB2D-A793-43D7-AE38-2D250D6B4BBC}" destId="{BDEC39C0-E686-443F-918B-3FB9C733DD87}" srcOrd="0" destOrd="0" presId="urn:microsoft.com/office/officeart/2008/layout/VerticalAccentList"/>
    <dgm:cxn modelId="{E7A2824F-E4B9-489C-AA16-C83BF5C657D7}" type="presOf" srcId="{A8082D59-F1CE-40A9-9CA4-740F80A93B21}" destId="{C64FAAB0-EDC2-40BF-B72E-30D5964E97ED}" srcOrd="0" destOrd="0" presId="urn:microsoft.com/office/officeart/2008/layout/VerticalAccentList"/>
    <dgm:cxn modelId="{FB419EFA-BA37-4CD8-96BD-32BBBB37998E}" srcId="{1636079A-C91A-4457-B2B8-1E593B0EED63}" destId="{4072908F-C190-430D-A49B-376F53A3C246}" srcOrd="0" destOrd="0" parTransId="{84FC8486-C4F9-45DC-8031-E8356598F56E}" sibTransId="{345F1A6A-D782-4C99-BE48-891F93453867}"/>
    <dgm:cxn modelId="{5176CB59-683A-4081-A841-4FC07362932C}" srcId="{1636079A-C91A-4457-B2B8-1E593B0EED63}" destId="{94C0CB2D-A793-43D7-AE38-2D250D6B4BBC}" srcOrd="2" destOrd="0" parTransId="{4D5A7BD7-F7D6-4853-BE39-1C8D4C08556C}" sibTransId="{68EC70A5-843A-41E9-B240-A4C30F3A4041}"/>
    <dgm:cxn modelId="{466C0FFF-0419-440E-810D-D24451CD7ED3}" srcId="{1636079A-C91A-4457-B2B8-1E593B0EED63}" destId="{F9712B31-CAEA-4794-B755-FAEC257BCAD0}" srcOrd="1" destOrd="0" parTransId="{D209B425-3DAD-4898-9B0B-7F93D8EA96EB}" sibTransId="{96E724C6-B1D1-442E-9E57-8589A3AD6D4C}"/>
    <dgm:cxn modelId="{23C2A81A-28C1-4198-8384-2C93BF72EA32}" type="presParOf" srcId="{FB7B11F6-7B2A-48AD-A70C-14A93655E739}" destId="{4D5E4CB0-40FF-400F-A238-025F1D71EC04}" srcOrd="0" destOrd="0" presId="urn:microsoft.com/office/officeart/2008/layout/VerticalAccentList"/>
    <dgm:cxn modelId="{39BAA57B-66B8-4437-8184-90B67628E6BA}" type="presParOf" srcId="{4D5E4CB0-40FF-400F-A238-025F1D71EC04}" destId="{BC554902-BA74-4996-ADCD-7E040B4276F0}" srcOrd="0" destOrd="0" presId="urn:microsoft.com/office/officeart/2008/layout/VerticalAccentList"/>
    <dgm:cxn modelId="{35E03CC4-0A78-41AB-9780-065902AC6290}" type="presParOf" srcId="{FB7B11F6-7B2A-48AD-A70C-14A93655E739}" destId="{0FADED0E-7FB7-48DD-AD5C-BCC0ACF80CCA}" srcOrd="1" destOrd="0" presId="urn:microsoft.com/office/officeart/2008/layout/VerticalAccentList"/>
    <dgm:cxn modelId="{777762DB-F8CD-4F8A-9EEF-C6A182B1E62D}" type="presParOf" srcId="{0FADED0E-7FB7-48DD-AD5C-BCC0ACF80CCA}" destId="{ADFA9139-B4E7-4C08-8341-5E57A568CEC0}" srcOrd="0" destOrd="0" presId="urn:microsoft.com/office/officeart/2008/layout/VerticalAccentList"/>
    <dgm:cxn modelId="{86B2F3A0-EEEC-48D7-B484-1FD6D22A6F82}" type="presParOf" srcId="{0FADED0E-7FB7-48DD-AD5C-BCC0ACF80CCA}" destId="{96F8295D-9655-49A0-9A7A-D2AFD93E73B7}" srcOrd="1" destOrd="0" presId="urn:microsoft.com/office/officeart/2008/layout/VerticalAccentList"/>
    <dgm:cxn modelId="{851D7A36-A63A-4F58-AFAC-0108FA8177B8}" type="presParOf" srcId="{0FADED0E-7FB7-48DD-AD5C-BCC0ACF80CCA}" destId="{22985B7D-B3F0-4C6E-83A5-0B92E6DB2EF2}" srcOrd="2" destOrd="0" presId="urn:microsoft.com/office/officeart/2008/layout/VerticalAccentList"/>
    <dgm:cxn modelId="{9AE8382E-01AB-4348-83B3-3D656F77ADD3}" type="presParOf" srcId="{0FADED0E-7FB7-48DD-AD5C-BCC0ACF80CCA}" destId="{81A8B56F-E252-42FD-B500-AAAD0514AADE}" srcOrd="3" destOrd="0" presId="urn:microsoft.com/office/officeart/2008/layout/VerticalAccentList"/>
    <dgm:cxn modelId="{21285996-2E2A-4F9C-AA45-8CA92D44C735}" type="presParOf" srcId="{0FADED0E-7FB7-48DD-AD5C-BCC0ACF80CCA}" destId="{13D16EE6-0A41-4D87-A233-42FFBA078054}" srcOrd="4" destOrd="0" presId="urn:microsoft.com/office/officeart/2008/layout/VerticalAccentList"/>
    <dgm:cxn modelId="{704BAE53-4DFC-4E6E-9DC7-7F8373758A5E}" type="presParOf" srcId="{0FADED0E-7FB7-48DD-AD5C-BCC0ACF80CCA}" destId="{F167C4E7-E13F-4C0C-BF77-1651CC2E2C6E}" srcOrd="5" destOrd="0" presId="urn:microsoft.com/office/officeart/2008/layout/VerticalAccentList"/>
    <dgm:cxn modelId="{FC276594-24F2-4FCD-848A-2B241BE8638D}" type="presParOf" srcId="{0FADED0E-7FB7-48DD-AD5C-BCC0ACF80CCA}" destId="{4A187DB8-2E44-4271-A4CD-0427F497613E}" srcOrd="6" destOrd="0" presId="urn:microsoft.com/office/officeart/2008/layout/VerticalAccentList"/>
    <dgm:cxn modelId="{E49CD98C-5517-4D2B-94F3-AC01386A332A}" type="presParOf" srcId="{FB7B11F6-7B2A-48AD-A70C-14A93655E739}" destId="{950418D1-BF4C-475B-A4D3-0D79C2A487F8}" srcOrd="2" destOrd="0" presId="urn:microsoft.com/office/officeart/2008/layout/VerticalAccentList"/>
    <dgm:cxn modelId="{E8802849-2F2D-4164-A5AC-C1561CFD0983}" type="presParOf" srcId="{FB7B11F6-7B2A-48AD-A70C-14A93655E739}" destId="{94CE50B5-A434-4A4A-9F85-95DA323F3404}" srcOrd="3" destOrd="0" presId="urn:microsoft.com/office/officeart/2008/layout/VerticalAccentList"/>
    <dgm:cxn modelId="{79119E8B-0817-4F5F-ACEE-607C2FA7D735}" type="presParOf" srcId="{94CE50B5-A434-4A4A-9F85-95DA323F3404}" destId="{88C1460F-F7B4-44B1-B249-511178DA135E}" srcOrd="0" destOrd="0" presId="urn:microsoft.com/office/officeart/2008/layout/VerticalAccentList"/>
    <dgm:cxn modelId="{87E81989-B5F2-44EA-8665-42213045DC94}" type="presParOf" srcId="{FB7B11F6-7B2A-48AD-A70C-14A93655E739}" destId="{F791E024-9B4C-4AAF-BBD7-D7BCB3E46688}" srcOrd="4" destOrd="0" presId="urn:microsoft.com/office/officeart/2008/layout/VerticalAccentList"/>
    <dgm:cxn modelId="{8B63EE6B-FE5F-43B8-90A1-AA2C38C7E0CC}" type="presParOf" srcId="{F791E024-9B4C-4AAF-BBD7-D7BCB3E46688}" destId="{63E0E54D-855C-4F5A-99EA-31CDE5CE47ED}" srcOrd="0" destOrd="0" presId="urn:microsoft.com/office/officeart/2008/layout/VerticalAccentList"/>
    <dgm:cxn modelId="{CA9E94D9-36F4-46CB-9706-E7772A59CC70}" type="presParOf" srcId="{F791E024-9B4C-4AAF-BBD7-D7BCB3E46688}" destId="{DA9C9C83-B132-4E7D-921E-2DBCCBE36BB3}" srcOrd="1" destOrd="0" presId="urn:microsoft.com/office/officeart/2008/layout/VerticalAccentList"/>
    <dgm:cxn modelId="{C77769C9-7BC2-48DC-A677-EE3D4498D0B6}" type="presParOf" srcId="{F791E024-9B4C-4AAF-BBD7-D7BCB3E46688}" destId="{97EEC589-462F-4457-8CED-85C40EB5E115}" srcOrd="2" destOrd="0" presId="urn:microsoft.com/office/officeart/2008/layout/VerticalAccentList"/>
    <dgm:cxn modelId="{1BF2EA5F-BA50-4B69-A3F0-A708F6A8A26B}" type="presParOf" srcId="{F791E024-9B4C-4AAF-BBD7-D7BCB3E46688}" destId="{67E2A5C4-4BCC-423C-AF13-6F5CC67877DE}" srcOrd="3" destOrd="0" presId="urn:microsoft.com/office/officeart/2008/layout/VerticalAccentList"/>
    <dgm:cxn modelId="{34E34B9D-21A0-4C18-988D-F0D3E6142CB4}" type="presParOf" srcId="{F791E024-9B4C-4AAF-BBD7-D7BCB3E46688}" destId="{54F7B221-77DB-4B3B-9F89-ADB60300D241}" srcOrd="4" destOrd="0" presId="urn:microsoft.com/office/officeart/2008/layout/VerticalAccentList"/>
    <dgm:cxn modelId="{4DD50837-B45F-4363-9ABB-579B4CDB60D4}" type="presParOf" srcId="{F791E024-9B4C-4AAF-BBD7-D7BCB3E46688}" destId="{12B54ADD-DC65-4B91-93E8-D40460426131}" srcOrd="5" destOrd="0" presId="urn:microsoft.com/office/officeart/2008/layout/VerticalAccentList"/>
    <dgm:cxn modelId="{4BD5DCAB-C23B-41FA-B8C9-CA8B593AB72D}" type="presParOf" srcId="{F791E024-9B4C-4AAF-BBD7-D7BCB3E46688}" destId="{6E784F86-0ADE-49F3-AF22-8BBF30C11118}" srcOrd="6" destOrd="0" presId="urn:microsoft.com/office/officeart/2008/layout/VerticalAccentList"/>
    <dgm:cxn modelId="{320766D3-AC2B-4CC9-BE8F-24545B6AC3AB}" type="presParOf" srcId="{FB7B11F6-7B2A-48AD-A70C-14A93655E739}" destId="{829B2BC0-90AD-4908-A982-64B67791B3A9}" srcOrd="5" destOrd="0" presId="urn:microsoft.com/office/officeart/2008/layout/VerticalAccentList"/>
    <dgm:cxn modelId="{1049AFC1-63AF-4F8E-90F3-493E8FD4E9AA}" type="presParOf" srcId="{FB7B11F6-7B2A-48AD-A70C-14A93655E739}" destId="{0145C49B-929A-4E34-9583-094AF8FECB4E}" srcOrd="6" destOrd="0" presId="urn:microsoft.com/office/officeart/2008/layout/VerticalAccentList"/>
    <dgm:cxn modelId="{4CA21563-F98F-4460-90E3-C372322AC5CB}" type="presParOf" srcId="{0145C49B-929A-4E34-9583-094AF8FECB4E}" destId="{BDEC39C0-E686-443F-918B-3FB9C733DD87}" srcOrd="0" destOrd="0" presId="urn:microsoft.com/office/officeart/2008/layout/VerticalAccentList"/>
    <dgm:cxn modelId="{350FFF8D-37D9-458A-B057-1EEF11DDACA6}" type="presParOf" srcId="{FB7B11F6-7B2A-48AD-A70C-14A93655E739}" destId="{DC2E63AB-8A30-46B8-ADAB-9CC108280D88}" srcOrd="7" destOrd="0" presId="urn:microsoft.com/office/officeart/2008/layout/VerticalAccentList"/>
    <dgm:cxn modelId="{AACD9AE4-764D-4231-8C75-52A26E5CD054}" type="presParOf" srcId="{DC2E63AB-8A30-46B8-ADAB-9CC108280D88}" destId="{35C4D363-915E-4EDA-B4BD-299E8295B2CC}" srcOrd="0" destOrd="0" presId="urn:microsoft.com/office/officeart/2008/layout/VerticalAccentList"/>
    <dgm:cxn modelId="{1BB3CD6D-B966-4921-91AA-B7BA4C979B99}" type="presParOf" srcId="{DC2E63AB-8A30-46B8-ADAB-9CC108280D88}" destId="{8171CD31-5000-464B-969F-78FE846D26D4}" srcOrd="1" destOrd="0" presId="urn:microsoft.com/office/officeart/2008/layout/VerticalAccentList"/>
    <dgm:cxn modelId="{C5BC8487-EC8B-447B-BB49-8BEDA13E37FF}" type="presParOf" srcId="{DC2E63AB-8A30-46B8-ADAB-9CC108280D88}" destId="{182D03CC-4C73-48BD-9613-1CAB6A928D30}" srcOrd="2" destOrd="0" presId="urn:microsoft.com/office/officeart/2008/layout/VerticalAccentList"/>
    <dgm:cxn modelId="{18C9B96E-7143-4D26-9FB0-8381E3D59B14}" type="presParOf" srcId="{DC2E63AB-8A30-46B8-ADAB-9CC108280D88}" destId="{BA886B7C-11B7-47F0-938F-8E4C9D31093B}" srcOrd="3" destOrd="0" presId="urn:microsoft.com/office/officeart/2008/layout/VerticalAccentList"/>
    <dgm:cxn modelId="{8C30EF16-EA50-4BEF-94FA-0912E2D87830}" type="presParOf" srcId="{DC2E63AB-8A30-46B8-ADAB-9CC108280D88}" destId="{270E5413-8898-4EA2-A763-AEFAF737DE0C}" srcOrd="4" destOrd="0" presId="urn:microsoft.com/office/officeart/2008/layout/VerticalAccentList"/>
    <dgm:cxn modelId="{8B369F44-354E-424B-A471-8744A3304B78}" type="presParOf" srcId="{DC2E63AB-8A30-46B8-ADAB-9CC108280D88}" destId="{15493027-5704-4984-A527-2D77753C24DA}" srcOrd="5" destOrd="0" presId="urn:microsoft.com/office/officeart/2008/layout/VerticalAccentList"/>
    <dgm:cxn modelId="{006AE3C4-4D36-4098-9A24-1B3428386ABE}" type="presParOf" srcId="{DC2E63AB-8A30-46B8-ADAB-9CC108280D88}" destId="{51539B11-50F4-4721-9615-FAFD91B2E7A1}" srcOrd="6" destOrd="0" presId="urn:microsoft.com/office/officeart/2008/layout/VerticalAccentList"/>
    <dgm:cxn modelId="{2E3B61AB-7EDC-4313-B708-0BDE1D671B31}" type="presParOf" srcId="{FB7B11F6-7B2A-48AD-A70C-14A93655E739}" destId="{A1A12FEE-CD9D-451B-91AD-6FFB731E7924}" srcOrd="8" destOrd="0" presId="urn:microsoft.com/office/officeart/2008/layout/VerticalAccentList"/>
    <dgm:cxn modelId="{6D10313C-957A-4500-9239-1F5BC1053198}" type="presParOf" srcId="{FB7B11F6-7B2A-48AD-A70C-14A93655E739}" destId="{14328791-5360-418E-93FF-E35E2EF8584B}" srcOrd="9" destOrd="0" presId="urn:microsoft.com/office/officeart/2008/layout/VerticalAccentList"/>
    <dgm:cxn modelId="{D9E6B7B4-1EF2-4D66-B73E-5B964F1FDAFD}" type="presParOf" srcId="{14328791-5360-418E-93FF-E35E2EF8584B}" destId="{C64FAAB0-EDC2-40BF-B72E-30D5964E97ED}" srcOrd="0" destOrd="0" presId="urn:microsoft.com/office/officeart/2008/layout/VerticalAccentList"/>
    <dgm:cxn modelId="{50ECE44C-F762-4508-BC62-86FA3AF30AF9}" type="presParOf" srcId="{FB7B11F6-7B2A-48AD-A70C-14A93655E739}" destId="{EC274C6C-BDFC-4360-8C6A-18EBB017DF07}" srcOrd="10" destOrd="0" presId="urn:microsoft.com/office/officeart/2008/layout/VerticalAccentList"/>
    <dgm:cxn modelId="{70C00312-4DE4-4CC6-A28A-D0CE9C4DC1A1}" type="presParOf" srcId="{EC274C6C-BDFC-4360-8C6A-18EBB017DF07}" destId="{D3FDEE39-5555-4590-B329-13B4AE1799E9}" srcOrd="0" destOrd="0" presId="urn:microsoft.com/office/officeart/2008/layout/VerticalAccentList"/>
    <dgm:cxn modelId="{21E7E17F-9B93-4516-BC23-24B55EBBB385}" type="presParOf" srcId="{EC274C6C-BDFC-4360-8C6A-18EBB017DF07}" destId="{D702987C-9B17-4A36-8AC4-67CCEF2D85A0}" srcOrd="1" destOrd="0" presId="urn:microsoft.com/office/officeart/2008/layout/VerticalAccentList"/>
    <dgm:cxn modelId="{57957A68-E2CB-4D9B-9FE9-50773C892BBD}" type="presParOf" srcId="{EC274C6C-BDFC-4360-8C6A-18EBB017DF07}" destId="{5649340E-D6A0-47B6-BC28-A4C34E852D43}" srcOrd="2" destOrd="0" presId="urn:microsoft.com/office/officeart/2008/layout/VerticalAccentList"/>
    <dgm:cxn modelId="{3F42352E-2AB3-45C4-9664-AC4A5DF2FF02}" type="presParOf" srcId="{EC274C6C-BDFC-4360-8C6A-18EBB017DF07}" destId="{F339191E-776C-4221-BF66-14615E6D99D6}" srcOrd="3" destOrd="0" presId="urn:microsoft.com/office/officeart/2008/layout/VerticalAccentList"/>
    <dgm:cxn modelId="{4446AF2F-FFD0-4699-AACC-FD74F1C9680F}" type="presParOf" srcId="{EC274C6C-BDFC-4360-8C6A-18EBB017DF07}" destId="{59E049D3-1091-45D1-94DB-199A2D873227}" srcOrd="4" destOrd="0" presId="urn:microsoft.com/office/officeart/2008/layout/VerticalAccentList"/>
    <dgm:cxn modelId="{1635D4C6-D03A-4880-8525-54E9E6B2225C}" type="presParOf" srcId="{EC274C6C-BDFC-4360-8C6A-18EBB017DF07}" destId="{15BCDA71-5C7A-47CF-BACB-5FEC6AAFCA92}" srcOrd="5" destOrd="0" presId="urn:microsoft.com/office/officeart/2008/layout/VerticalAccentList"/>
    <dgm:cxn modelId="{3BB08B12-00DC-4BD2-8ADE-C001EFB58F50}" type="presParOf" srcId="{EC274C6C-BDFC-4360-8C6A-18EBB017DF07}" destId="{F54DFE7F-C685-45F7-BE95-3303C7764BC3}" srcOrd="6" destOrd="0" presId="urn:microsoft.com/office/officeart/2008/layout/Vertical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EEE580-6914-47CE-AF2A-B50010C5E8EA}" type="doc">
      <dgm:prSet loTypeId="urn:microsoft.com/office/officeart/2009/3/layout/BlockDescendingList" loCatId="list" qsTypeId="urn:microsoft.com/office/officeart/2005/8/quickstyle/simple5" qsCatId="simple" csTypeId="urn:microsoft.com/office/officeart/2005/8/colors/colorful5" csCatId="colorful" phldr="1"/>
      <dgm:spPr/>
      <dgm:t>
        <a:bodyPr/>
        <a:lstStyle/>
        <a:p>
          <a:endParaRPr lang="en-US"/>
        </a:p>
      </dgm:t>
    </dgm:pt>
    <dgm:pt modelId="{025E5BA6-EB26-4E7F-A5FE-8ED3426F6F6E}">
      <dgm:prSet phldrT="[Text]"/>
      <dgm:spPr/>
      <dgm:t>
        <a:bodyPr/>
        <a:lstStyle/>
        <a:p>
          <a:r>
            <a:rPr lang="en-US" dirty="0"/>
            <a:t>Final Design Complete</a:t>
          </a:r>
        </a:p>
      </dgm:t>
    </dgm:pt>
    <dgm:pt modelId="{FEE3852F-36D8-491D-AB9C-3F7524287141}" type="parTrans" cxnId="{E41DAECD-4E88-4057-BE65-B2739D0BBE69}">
      <dgm:prSet/>
      <dgm:spPr/>
      <dgm:t>
        <a:bodyPr/>
        <a:lstStyle/>
        <a:p>
          <a:endParaRPr lang="en-US"/>
        </a:p>
      </dgm:t>
    </dgm:pt>
    <dgm:pt modelId="{C9B06469-293E-4044-B062-59FA13D8188F}" type="sibTrans" cxnId="{E41DAECD-4E88-4057-BE65-B2739D0BBE69}">
      <dgm:prSet/>
      <dgm:spPr/>
      <dgm:t>
        <a:bodyPr/>
        <a:lstStyle/>
        <a:p>
          <a:endParaRPr lang="en-US"/>
        </a:p>
      </dgm:t>
    </dgm:pt>
    <dgm:pt modelId="{1ABE9EF9-B255-4550-AB31-76EA1FF95D82}">
      <dgm:prSet phldrT="[Text]"/>
      <dgm:spPr/>
      <dgm:t>
        <a:bodyPr/>
        <a:lstStyle/>
        <a:p>
          <a:r>
            <a:rPr lang="en-US" dirty="0"/>
            <a:t>Fall 2019</a:t>
          </a:r>
        </a:p>
      </dgm:t>
    </dgm:pt>
    <dgm:pt modelId="{A4B4E244-E255-4393-A99C-78357E6D0FA5}" type="parTrans" cxnId="{C1C42CC6-5505-4E48-BFB7-417B012C0492}">
      <dgm:prSet/>
      <dgm:spPr/>
      <dgm:t>
        <a:bodyPr/>
        <a:lstStyle/>
        <a:p>
          <a:endParaRPr lang="en-US"/>
        </a:p>
      </dgm:t>
    </dgm:pt>
    <dgm:pt modelId="{7CF0323F-F7A3-49D5-AA3B-E1D105FA12A6}" type="sibTrans" cxnId="{C1C42CC6-5505-4E48-BFB7-417B012C0492}">
      <dgm:prSet/>
      <dgm:spPr/>
      <dgm:t>
        <a:bodyPr/>
        <a:lstStyle/>
        <a:p>
          <a:endParaRPr lang="en-US"/>
        </a:p>
      </dgm:t>
    </dgm:pt>
    <dgm:pt modelId="{0DB39F77-4E43-48FD-ADF1-555B4AF470F4}">
      <dgm:prSet phldrT="[Text]"/>
      <dgm:spPr/>
      <dgm:t>
        <a:bodyPr/>
        <a:lstStyle/>
        <a:p>
          <a:r>
            <a:rPr lang="en-US" dirty="0"/>
            <a:t>Construction Award</a:t>
          </a:r>
        </a:p>
      </dgm:t>
    </dgm:pt>
    <dgm:pt modelId="{E7B2272A-449B-4769-BDC7-04E652E669A4}" type="parTrans" cxnId="{E0DFAEDA-812E-4D82-AB4A-6055F03D320A}">
      <dgm:prSet/>
      <dgm:spPr/>
      <dgm:t>
        <a:bodyPr/>
        <a:lstStyle/>
        <a:p>
          <a:endParaRPr lang="en-US"/>
        </a:p>
      </dgm:t>
    </dgm:pt>
    <dgm:pt modelId="{F7011395-A9B0-4625-B921-C00B678FD458}" type="sibTrans" cxnId="{E0DFAEDA-812E-4D82-AB4A-6055F03D320A}">
      <dgm:prSet/>
      <dgm:spPr/>
      <dgm:t>
        <a:bodyPr/>
        <a:lstStyle/>
        <a:p>
          <a:endParaRPr lang="en-US"/>
        </a:p>
      </dgm:t>
    </dgm:pt>
    <dgm:pt modelId="{3A33DD90-BF96-4920-A33F-22A2BCAA7358}">
      <dgm:prSet phldrT="[Text]"/>
      <dgm:spPr/>
      <dgm:t>
        <a:bodyPr/>
        <a:lstStyle/>
        <a:p>
          <a:r>
            <a:rPr lang="en-US" dirty="0"/>
            <a:t>Spring 2021</a:t>
          </a:r>
        </a:p>
      </dgm:t>
    </dgm:pt>
    <dgm:pt modelId="{CA70B1DD-A102-409B-8BA8-2968E5DED24E}" type="parTrans" cxnId="{436560D1-332A-426C-BA06-250E751B0F07}">
      <dgm:prSet/>
      <dgm:spPr/>
      <dgm:t>
        <a:bodyPr/>
        <a:lstStyle/>
        <a:p>
          <a:endParaRPr lang="en-US"/>
        </a:p>
      </dgm:t>
    </dgm:pt>
    <dgm:pt modelId="{B2F6B793-D79A-422E-A633-734862197210}" type="sibTrans" cxnId="{436560D1-332A-426C-BA06-250E751B0F07}">
      <dgm:prSet/>
      <dgm:spPr/>
      <dgm:t>
        <a:bodyPr/>
        <a:lstStyle/>
        <a:p>
          <a:endParaRPr lang="en-US"/>
        </a:p>
      </dgm:t>
    </dgm:pt>
    <dgm:pt modelId="{3D2CC885-02FC-401B-A763-60BF9C93E96B}">
      <dgm:prSet phldrT="[Text]"/>
      <dgm:spPr/>
      <dgm:t>
        <a:bodyPr/>
        <a:lstStyle/>
        <a:p>
          <a:r>
            <a:rPr lang="en-US" dirty="0"/>
            <a:t>Complete Construction</a:t>
          </a:r>
        </a:p>
      </dgm:t>
    </dgm:pt>
    <dgm:pt modelId="{F7F55231-C1F0-44F2-95F5-D5EDD5A8F89F}" type="parTrans" cxnId="{9838E942-4351-4A44-BEF3-0C32BF9AA627}">
      <dgm:prSet/>
      <dgm:spPr/>
      <dgm:t>
        <a:bodyPr/>
        <a:lstStyle/>
        <a:p>
          <a:endParaRPr lang="en-US"/>
        </a:p>
      </dgm:t>
    </dgm:pt>
    <dgm:pt modelId="{2817E1A0-1C24-4716-B3BB-BF1C16DB8E1F}" type="sibTrans" cxnId="{9838E942-4351-4A44-BEF3-0C32BF9AA627}">
      <dgm:prSet/>
      <dgm:spPr/>
      <dgm:t>
        <a:bodyPr/>
        <a:lstStyle/>
        <a:p>
          <a:endParaRPr lang="en-US"/>
        </a:p>
      </dgm:t>
    </dgm:pt>
    <dgm:pt modelId="{0F83B07F-0795-429A-89A4-2DBC958BED95}">
      <dgm:prSet phldrT="[Text]"/>
      <dgm:spPr/>
      <dgm:t>
        <a:bodyPr/>
        <a:lstStyle/>
        <a:p>
          <a:r>
            <a:rPr lang="en-US" dirty="0"/>
            <a:t>Spring 2023</a:t>
          </a:r>
        </a:p>
      </dgm:t>
    </dgm:pt>
    <dgm:pt modelId="{EA2B13D4-938A-4838-B890-2154703A9F81}" type="parTrans" cxnId="{238DB367-6C5E-4967-8597-88D7951805F3}">
      <dgm:prSet/>
      <dgm:spPr/>
      <dgm:t>
        <a:bodyPr/>
        <a:lstStyle/>
        <a:p>
          <a:endParaRPr lang="en-US"/>
        </a:p>
      </dgm:t>
    </dgm:pt>
    <dgm:pt modelId="{D2B2758B-5972-4549-99E8-FA7077EA9526}" type="sibTrans" cxnId="{238DB367-6C5E-4967-8597-88D7951805F3}">
      <dgm:prSet/>
      <dgm:spPr/>
      <dgm:t>
        <a:bodyPr/>
        <a:lstStyle/>
        <a:p>
          <a:endParaRPr lang="en-US"/>
        </a:p>
      </dgm:t>
    </dgm:pt>
    <dgm:pt modelId="{00FF58B9-9C0C-4542-AE05-B6BCF0A6108F}">
      <dgm:prSet/>
      <dgm:spPr/>
      <dgm:t>
        <a:bodyPr/>
        <a:lstStyle/>
        <a:p>
          <a:r>
            <a:rPr lang="en-US" dirty="0"/>
            <a:t>Right-of-Way Acquisitions</a:t>
          </a:r>
        </a:p>
      </dgm:t>
    </dgm:pt>
    <dgm:pt modelId="{632066C1-138D-40B0-BC9D-98BC34224CF7}" type="parTrans" cxnId="{7EA33FEC-CADB-42BE-8551-2AB0D86DB1A6}">
      <dgm:prSet/>
      <dgm:spPr/>
      <dgm:t>
        <a:bodyPr/>
        <a:lstStyle/>
        <a:p>
          <a:endParaRPr lang="en-US"/>
        </a:p>
      </dgm:t>
    </dgm:pt>
    <dgm:pt modelId="{E14A6295-8E55-42AF-B708-0C40B5E110F5}" type="sibTrans" cxnId="{7EA33FEC-CADB-42BE-8551-2AB0D86DB1A6}">
      <dgm:prSet/>
      <dgm:spPr/>
      <dgm:t>
        <a:bodyPr/>
        <a:lstStyle/>
        <a:p>
          <a:endParaRPr lang="en-US"/>
        </a:p>
      </dgm:t>
    </dgm:pt>
    <dgm:pt modelId="{0E3C1245-D408-4142-A28A-A7FE3B7DEF49}">
      <dgm:prSet/>
      <dgm:spPr/>
      <dgm:t>
        <a:bodyPr/>
        <a:lstStyle/>
        <a:p>
          <a:r>
            <a:rPr lang="en-US" dirty="0"/>
            <a:t>Summer</a:t>
          </a:r>
        </a:p>
      </dgm:t>
    </dgm:pt>
    <dgm:pt modelId="{4DCE8C1C-087B-4DE4-8406-8AFE31EA5021}" type="parTrans" cxnId="{2B0613F1-ABD1-4A50-955F-D001D0BF6286}">
      <dgm:prSet/>
      <dgm:spPr/>
      <dgm:t>
        <a:bodyPr/>
        <a:lstStyle/>
        <a:p>
          <a:endParaRPr lang="en-US"/>
        </a:p>
      </dgm:t>
    </dgm:pt>
    <dgm:pt modelId="{3304CA65-CBD4-4191-B984-C2841AF5649C}" type="sibTrans" cxnId="{2B0613F1-ABD1-4A50-955F-D001D0BF6286}">
      <dgm:prSet/>
      <dgm:spPr/>
      <dgm:t>
        <a:bodyPr/>
        <a:lstStyle/>
        <a:p>
          <a:endParaRPr lang="en-US"/>
        </a:p>
      </dgm:t>
    </dgm:pt>
    <dgm:pt modelId="{3971CC1E-7285-4DCA-AA8D-4F0844E8E4D5}">
      <dgm:prSet/>
      <dgm:spPr/>
      <dgm:t>
        <a:bodyPr/>
        <a:lstStyle/>
        <a:p>
          <a:r>
            <a:rPr lang="en-US" dirty="0"/>
            <a:t>2019</a:t>
          </a:r>
        </a:p>
        <a:p>
          <a:r>
            <a:rPr lang="en-US" dirty="0"/>
            <a:t>Through</a:t>
          </a:r>
        </a:p>
      </dgm:t>
    </dgm:pt>
    <dgm:pt modelId="{BA4D41F0-D74B-4407-B6DE-003A076E7039}" type="parTrans" cxnId="{5735070D-477D-4320-A488-F9F0A15123E4}">
      <dgm:prSet/>
      <dgm:spPr/>
      <dgm:t>
        <a:bodyPr/>
        <a:lstStyle/>
        <a:p>
          <a:endParaRPr lang="en-US"/>
        </a:p>
      </dgm:t>
    </dgm:pt>
    <dgm:pt modelId="{9DF2EB0A-23E6-4FC5-8970-D5FB4E0D3456}" type="sibTrans" cxnId="{5735070D-477D-4320-A488-F9F0A15123E4}">
      <dgm:prSet/>
      <dgm:spPr/>
      <dgm:t>
        <a:bodyPr/>
        <a:lstStyle/>
        <a:p>
          <a:endParaRPr lang="en-US"/>
        </a:p>
      </dgm:t>
    </dgm:pt>
    <dgm:pt modelId="{22E8DD4D-9D74-4E7B-A9A6-1DCC7D7A54DF}">
      <dgm:prSet/>
      <dgm:spPr/>
      <dgm:t>
        <a:bodyPr/>
        <a:lstStyle/>
        <a:p>
          <a:r>
            <a:rPr lang="en-US" dirty="0"/>
            <a:t>2020</a:t>
          </a:r>
        </a:p>
      </dgm:t>
    </dgm:pt>
    <dgm:pt modelId="{17103DC6-8EAD-4E3A-9AF3-103669FF2D94}" type="parTrans" cxnId="{32617D39-8B30-415C-B5B3-9601C82C832B}">
      <dgm:prSet/>
      <dgm:spPr/>
      <dgm:t>
        <a:bodyPr/>
        <a:lstStyle/>
        <a:p>
          <a:endParaRPr lang="en-US"/>
        </a:p>
      </dgm:t>
    </dgm:pt>
    <dgm:pt modelId="{8D6484FD-230E-4D52-81A0-9A288D1C3CCB}" type="sibTrans" cxnId="{32617D39-8B30-415C-B5B3-9601C82C832B}">
      <dgm:prSet/>
      <dgm:spPr/>
      <dgm:t>
        <a:bodyPr/>
        <a:lstStyle/>
        <a:p>
          <a:endParaRPr lang="en-US"/>
        </a:p>
      </dgm:t>
    </dgm:pt>
    <dgm:pt modelId="{60298527-702A-41AD-9ABE-E6D22BACA71E}">
      <dgm:prSet/>
      <dgm:spPr/>
      <dgm:t>
        <a:bodyPr/>
        <a:lstStyle/>
        <a:p>
          <a:r>
            <a:rPr lang="en-US" dirty="0"/>
            <a:t>Summer</a:t>
          </a:r>
        </a:p>
      </dgm:t>
    </dgm:pt>
    <dgm:pt modelId="{6A6889F7-1974-4F8B-917A-40724A8FEC8E}" type="parTrans" cxnId="{6037E7E3-D5EC-4C28-BD9C-381D39FCF860}">
      <dgm:prSet/>
      <dgm:spPr/>
      <dgm:t>
        <a:bodyPr/>
        <a:lstStyle/>
        <a:p>
          <a:endParaRPr lang="en-US"/>
        </a:p>
      </dgm:t>
    </dgm:pt>
    <dgm:pt modelId="{C198EC6F-DFA6-4549-8A9C-1F6A0CE2D336}" type="sibTrans" cxnId="{6037E7E3-D5EC-4C28-BD9C-381D39FCF860}">
      <dgm:prSet/>
      <dgm:spPr/>
      <dgm:t>
        <a:bodyPr/>
        <a:lstStyle/>
        <a:p>
          <a:endParaRPr lang="en-US"/>
        </a:p>
      </dgm:t>
    </dgm:pt>
    <dgm:pt modelId="{998A0EE1-80A1-4552-9DCA-4E2FB1E7EA1D}" type="pres">
      <dgm:prSet presAssocID="{AEEEE580-6914-47CE-AF2A-B50010C5E8EA}" presName="Name0" presStyleCnt="0">
        <dgm:presLayoutVars>
          <dgm:chMax val="7"/>
          <dgm:chPref val="7"/>
          <dgm:dir/>
          <dgm:animLvl val="lvl"/>
        </dgm:presLayoutVars>
      </dgm:prSet>
      <dgm:spPr/>
      <dgm:t>
        <a:bodyPr/>
        <a:lstStyle/>
        <a:p>
          <a:endParaRPr lang="en-US"/>
        </a:p>
      </dgm:t>
    </dgm:pt>
    <dgm:pt modelId="{36281916-248A-4BB1-80E3-C2BECC049D64}" type="pres">
      <dgm:prSet presAssocID="{025E5BA6-EB26-4E7F-A5FE-8ED3426F6F6E}" presName="parentText_1" presStyleLbl="node1" presStyleIdx="0" presStyleCnt="4">
        <dgm:presLayoutVars>
          <dgm:chMax val="1"/>
          <dgm:chPref val="1"/>
          <dgm:bulletEnabled val="1"/>
        </dgm:presLayoutVars>
      </dgm:prSet>
      <dgm:spPr/>
      <dgm:t>
        <a:bodyPr/>
        <a:lstStyle/>
        <a:p>
          <a:endParaRPr lang="en-US"/>
        </a:p>
      </dgm:t>
    </dgm:pt>
    <dgm:pt modelId="{AD3B8507-0884-4FF1-AEFC-AC7713349B3E}" type="pres">
      <dgm:prSet presAssocID="{025E5BA6-EB26-4E7F-A5FE-8ED3426F6F6E}" presName="childText_1" presStyleLbl="node1" presStyleIdx="0" presStyleCnt="4">
        <dgm:presLayoutVars>
          <dgm:chMax val="0"/>
          <dgm:chPref val="0"/>
          <dgm:bulletEnabled val="1"/>
        </dgm:presLayoutVars>
      </dgm:prSet>
      <dgm:spPr/>
      <dgm:t>
        <a:bodyPr/>
        <a:lstStyle/>
        <a:p>
          <a:endParaRPr lang="en-US"/>
        </a:p>
      </dgm:t>
    </dgm:pt>
    <dgm:pt modelId="{901BBDD9-5594-49E8-94C1-615409993BC3}" type="pres">
      <dgm:prSet presAssocID="{025E5BA6-EB26-4E7F-A5FE-8ED3426F6F6E}" presName="accentShape_1" presStyleCnt="0"/>
      <dgm:spPr/>
    </dgm:pt>
    <dgm:pt modelId="{2BCEFE6A-E8DE-4D22-84B8-B053C96D22E9}" type="pres">
      <dgm:prSet presAssocID="{025E5BA6-EB26-4E7F-A5FE-8ED3426F6F6E}" presName="imageRepeatNode" presStyleLbl="node1" presStyleIdx="0" presStyleCnt="4"/>
      <dgm:spPr/>
      <dgm:t>
        <a:bodyPr/>
        <a:lstStyle/>
        <a:p>
          <a:endParaRPr lang="en-US"/>
        </a:p>
      </dgm:t>
    </dgm:pt>
    <dgm:pt modelId="{75BE3A81-DA06-4AC6-9158-7B58DE00429E}" type="pres">
      <dgm:prSet presAssocID="{00FF58B9-9C0C-4542-AE05-B6BCF0A6108F}" presName="parentText_2" presStyleLbl="node1" presStyleIdx="0" presStyleCnt="4">
        <dgm:presLayoutVars>
          <dgm:chMax val="1"/>
          <dgm:chPref val="1"/>
          <dgm:bulletEnabled val="1"/>
        </dgm:presLayoutVars>
      </dgm:prSet>
      <dgm:spPr/>
      <dgm:t>
        <a:bodyPr/>
        <a:lstStyle/>
        <a:p>
          <a:endParaRPr lang="en-US"/>
        </a:p>
      </dgm:t>
    </dgm:pt>
    <dgm:pt modelId="{119CA48D-444E-4AF7-AE1C-B1BF9194CDC7}" type="pres">
      <dgm:prSet presAssocID="{00FF58B9-9C0C-4542-AE05-B6BCF0A6108F}" presName="childText_2" presStyleLbl="node2" presStyleIdx="0" presStyleCnt="0">
        <dgm:presLayoutVars>
          <dgm:chMax val="0"/>
          <dgm:chPref val="0"/>
          <dgm:bulletEnabled val="1"/>
        </dgm:presLayoutVars>
      </dgm:prSet>
      <dgm:spPr/>
      <dgm:t>
        <a:bodyPr/>
        <a:lstStyle/>
        <a:p>
          <a:endParaRPr lang="en-US"/>
        </a:p>
      </dgm:t>
    </dgm:pt>
    <dgm:pt modelId="{5D265CD2-692E-488F-A200-80DB3F6E8F54}" type="pres">
      <dgm:prSet presAssocID="{00FF58B9-9C0C-4542-AE05-B6BCF0A6108F}" presName="accentShape_2" presStyleCnt="0"/>
      <dgm:spPr/>
    </dgm:pt>
    <dgm:pt modelId="{5FDDC670-1B32-4109-9854-FBE432DBE884}" type="pres">
      <dgm:prSet presAssocID="{00FF58B9-9C0C-4542-AE05-B6BCF0A6108F}" presName="imageRepeatNode" presStyleLbl="node1" presStyleIdx="1" presStyleCnt="4"/>
      <dgm:spPr/>
      <dgm:t>
        <a:bodyPr/>
        <a:lstStyle/>
        <a:p>
          <a:endParaRPr lang="en-US"/>
        </a:p>
      </dgm:t>
    </dgm:pt>
    <dgm:pt modelId="{D64AF616-06E2-4D32-AA85-EA8D490119C4}" type="pres">
      <dgm:prSet presAssocID="{0DB39F77-4E43-48FD-ADF1-555B4AF470F4}" presName="parentText_3" presStyleLbl="node1" presStyleIdx="1" presStyleCnt="4">
        <dgm:presLayoutVars>
          <dgm:chMax val="1"/>
          <dgm:chPref val="1"/>
          <dgm:bulletEnabled val="1"/>
        </dgm:presLayoutVars>
      </dgm:prSet>
      <dgm:spPr/>
      <dgm:t>
        <a:bodyPr/>
        <a:lstStyle/>
        <a:p>
          <a:endParaRPr lang="en-US"/>
        </a:p>
      </dgm:t>
    </dgm:pt>
    <dgm:pt modelId="{95E6F46A-4CE0-4FA2-8020-B8B35FC96DFF}" type="pres">
      <dgm:prSet presAssocID="{0DB39F77-4E43-48FD-ADF1-555B4AF470F4}" presName="childText_3" presStyleLbl="node2" presStyleIdx="0" presStyleCnt="0">
        <dgm:presLayoutVars>
          <dgm:chMax val="0"/>
          <dgm:chPref val="0"/>
          <dgm:bulletEnabled val="1"/>
        </dgm:presLayoutVars>
      </dgm:prSet>
      <dgm:spPr/>
      <dgm:t>
        <a:bodyPr/>
        <a:lstStyle/>
        <a:p>
          <a:endParaRPr lang="en-US"/>
        </a:p>
      </dgm:t>
    </dgm:pt>
    <dgm:pt modelId="{9091F3CF-A6DA-46F3-ADC3-B1B012933BC6}" type="pres">
      <dgm:prSet presAssocID="{0DB39F77-4E43-48FD-ADF1-555B4AF470F4}" presName="accentShape_3" presStyleCnt="0"/>
      <dgm:spPr/>
    </dgm:pt>
    <dgm:pt modelId="{8844B180-6974-4EE3-A0BC-BA208D1018BA}" type="pres">
      <dgm:prSet presAssocID="{0DB39F77-4E43-48FD-ADF1-555B4AF470F4}" presName="imageRepeatNode" presStyleLbl="node1" presStyleIdx="2" presStyleCnt="4"/>
      <dgm:spPr/>
      <dgm:t>
        <a:bodyPr/>
        <a:lstStyle/>
        <a:p>
          <a:endParaRPr lang="en-US"/>
        </a:p>
      </dgm:t>
    </dgm:pt>
    <dgm:pt modelId="{F34AE4D9-ACCE-4F82-A6C0-91CA683567CE}" type="pres">
      <dgm:prSet presAssocID="{3D2CC885-02FC-401B-A763-60BF9C93E96B}" presName="parentText_4" presStyleLbl="node1" presStyleIdx="2" presStyleCnt="4">
        <dgm:presLayoutVars>
          <dgm:chMax val="1"/>
          <dgm:chPref val="1"/>
          <dgm:bulletEnabled val="1"/>
        </dgm:presLayoutVars>
      </dgm:prSet>
      <dgm:spPr/>
      <dgm:t>
        <a:bodyPr/>
        <a:lstStyle/>
        <a:p>
          <a:endParaRPr lang="en-US"/>
        </a:p>
      </dgm:t>
    </dgm:pt>
    <dgm:pt modelId="{AE366970-CA46-4650-A65A-97A86BE3E88C}" type="pres">
      <dgm:prSet presAssocID="{3D2CC885-02FC-401B-A763-60BF9C93E96B}" presName="childText_4" presStyleLbl="node2" presStyleIdx="0" presStyleCnt="0">
        <dgm:presLayoutVars>
          <dgm:chMax val="0"/>
          <dgm:chPref val="0"/>
          <dgm:bulletEnabled val="1"/>
        </dgm:presLayoutVars>
      </dgm:prSet>
      <dgm:spPr/>
      <dgm:t>
        <a:bodyPr/>
        <a:lstStyle/>
        <a:p>
          <a:endParaRPr lang="en-US"/>
        </a:p>
      </dgm:t>
    </dgm:pt>
    <dgm:pt modelId="{9DBE8158-262E-409F-9C41-D373D34DEFE2}" type="pres">
      <dgm:prSet presAssocID="{3D2CC885-02FC-401B-A763-60BF9C93E96B}" presName="accentShape_4" presStyleCnt="0"/>
      <dgm:spPr/>
    </dgm:pt>
    <dgm:pt modelId="{23532128-81C1-4873-B9A3-2CE66DC19677}" type="pres">
      <dgm:prSet presAssocID="{3D2CC885-02FC-401B-A763-60BF9C93E96B}" presName="imageRepeatNode" presStyleLbl="node1" presStyleIdx="3" presStyleCnt="4"/>
      <dgm:spPr/>
      <dgm:t>
        <a:bodyPr/>
        <a:lstStyle/>
        <a:p>
          <a:endParaRPr lang="en-US"/>
        </a:p>
      </dgm:t>
    </dgm:pt>
  </dgm:ptLst>
  <dgm:cxnLst>
    <dgm:cxn modelId="{5E74D297-0843-4514-A983-D640BF5B00C8}" type="presOf" srcId="{0DB39F77-4E43-48FD-ADF1-555B4AF470F4}" destId="{D64AF616-06E2-4D32-AA85-EA8D490119C4}" srcOrd="0" destOrd="0" presId="urn:microsoft.com/office/officeart/2009/3/layout/BlockDescendingList"/>
    <dgm:cxn modelId="{05B7E75F-FEAB-4066-8FF8-5702211A73EC}" type="presOf" srcId="{3971CC1E-7285-4DCA-AA8D-4F0844E8E4D5}" destId="{119CA48D-444E-4AF7-AE1C-B1BF9194CDC7}" srcOrd="0" destOrd="1" presId="urn:microsoft.com/office/officeart/2009/3/layout/BlockDescendingList"/>
    <dgm:cxn modelId="{436560D1-332A-426C-BA06-250E751B0F07}" srcId="{0DB39F77-4E43-48FD-ADF1-555B4AF470F4}" destId="{3A33DD90-BF96-4920-A33F-22A2BCAA7358}" srcOrd="0" destOrd="0" parTransId="{CA70B1DD-A102-409B-8BA8-2968E5DED24E}" sibTransId="{B2F6B793-D79A-422E-A633-734862197210}"/>
    <dgm:cxn modelId="{C21E577B-FFDA-445A-B68C-DC6272C71D0C}" type="presOf" srcId="{3A33DD90-BF96-4920-A33F-22A2BCAA7358}" destId="{95E6F46A-4CE0-4FA2-8020-B8B35FC96DFF}" srcOrd="0" destOrd="0" presId="urn:microsoft.com/office/officeart/2009/3/layout/BlockDescendingList"/>
    <dgm:cxn modelId="{207EA230-8B35-4539-AA65-B46503651B39}" type="presOf" srcId="{0F83B07F-0795-429A-89A4-2DBC958BED95}" destId="{AE366970-CA46-4650-A65A-97A86BE3E88C}" srcOrd="0" destOrd="0" presId="urn:microsoft.com/office/officeart/2009/3/layout/BlockDescendingList"/>
    <dgm:cxn modelId="{2DEC1111-671C-4579-819B-45F97BFDF11D}" type="presOf" srcId="{3D2CC885-02FC-401B-A763-60BF9C93E96B}" destId="{23532128-81C1-4873-B9A3-2CE66DC19677}" srcOrd="1" destOrd="0" presId="urn:microsoft.com/office/officeart/2009/3/layout/BlockDescendingList"/>
    <dgm:cxn modelId="{2B0613F1-ABD1-4A50-955F-D001D0BF6286}" srcId="{00FF58B9-9C0C-4542-AE05-B6BCF0A6108F}" destId="{0E3C1245-D408-4142-A28A-A7FE3B7DEF49}" srcOrd="0" destOrd="0" parTransId="{4DCE8C1C-087B-4DE4-8406-8AFE31EA5021}" sibTransId="{3304CA65-CBD4-4191-B984-C2841AF5649C}"/>
    <dgm:cxn modelId="{7EA33FEC-CADB-42BE-8551-2AB0D86DB1A6}" srcId="{AEEEE580-6914-47CE-AF2A-B50010C5E8EA}" destId="{00FF58B9-9C0C-4542-AE05-B6BCF0A6108F}" srcOrd="1" destOrd="0" parTransId="{632066C1-138D-40B0-BC9D-98BC34224CF7}" sibTransId="{E14A6295-8E55-42AF-B708-0C40B5E110F5}"/>
    <dgm:cxn modelId="{DB707B0F-FB2A-4C13-98ED-8DCA63814216}" type="presOf" srcId="{60298527-702A-41AD-9ABE-E6D22BACA71E}" destId="{119CA48D-444E-4AF7-AE1C-B1BF9194CDC7}" srcOrd="0" destOrd="2" presId="urn:microsoft.com/office/officeart/2009/3/layout/BlockDescendingList"/>
    <dgm:cxn modelId="{F97F7419-966E-4604-868A-108535EEBAD3}" type="presOf" srcId="{AEEEE580-6914-47CE-AF2A-B50010C5E8EA}" destId="{998A0EE1-80A1-4552-9DCA-4E2FB1E7EA1D}" srcOrd="0" destOrd="0" presId="urn:microsoft.com/office/officeart/2009/3/layout/BlockDescendingList"/>
    <dgm:cxn modelId="{C1C42CC6-5505-4E48-BFB7-417B012C0492}" srcId="{025E5BA6-EB26-4E7F-A5FE-8ED3426F6F6E}" destId="{1ABE9EF9-B255-4550-AB31-76EA1FF95D82}" srcOrd="0" destOrd="0" parTransId="{A4B4E244-E255-4393-A99C-78357E6D0FA5}" sibTransId="{7CF0323F-F7A3-49D5-AA3B-E1D105FA12A6}"/>
    <dgm:cxn modelId="{5CA24880-61E8-4FE2-835A-C46BAF3F5BD9}" type="presOf" srcId="{0DB39F77-4E43-48FD-ADF1-555B4AF470F4}" destId="{8844B180-6974-4EE3-A0BC-BA208D1018BA}" srcOrd="1" destOrd="0" presId="urn:microsoft.com/office/officeart/2009/3/layout/BlockDescendingList"/>
    <dgm:cxn modelId="{238DB367-6C5E-4967-8597-88D7951805F3}" srcId="{3D2CC885-02FC-401B-A763-60BF9C93E96B}" destId="{0F83B07F-0795-429A-89A4-2DBC958BED95}" srcOrd="0" destOrd="0" parTransId="{EA2B13D4-938A-4838-B890-2154703A9F81}" sibTransId="{D2B2758B-5972-4549-99E8-FA7077EA9526}"/>
    <dgm:cxn modelId="{D5EC8A85-5485-43D4-AFD5-917BD5BD4B16}" type="presOf" srcId="{00FF58B9-9C0C-4542-AE05-B6BCF0A6108F}" destId="{75BE3A81-DA06-4AC6-9158-7B58DE00429E}" srcOrd="0" destOrd="0" presId="urn:microsoft.com/office/officeart/2009/3/layout/BlockDescendingList"/>
    <dgm:cxn modelId="{32617D39-8B30-415C-B5B3-9601C82C832B}" srcId="{00FF58B9-9C0C-4542-AE05-B6BCF0A6108F}" destId="{22E8DD4D-9D74-4E7B-A9A6-1DCC7D7A54DF}" srcOrd="3" destOrd="0" parTransId="{17103DC6-8EAD-4E3A-9AF3-103669FF2D94}" sibTransId="{8D6484FD-230E-4D52-81A0-9A288D1C3CCB}"/>
    <dgm:cxn modelId="{D8503907-76EE-485F-9882-F4B0D6FC2496}" type="presOf" srcId="{0E3C1245-D408-4142-A28A-A7FE3B7DEF49}" destId="{119CA48D-444E-4AF7-AE1C-B1BF9194CDC7}" srcOrd="0" destOrd="0" presId="urn:microsoft.com/office/officeart/2009/3/layout/BlockDescendingList"/>
    <dgm:cxn modelId="{EF91D31B-B564-4D0A-857F-91C117A689EB}" type="presOf" srcId="{00FF58B9-9C0C-4542-AE05-B6BCF0A6108F}" destId="{5FDDC670-1B32-4109-9854-FBE432DBE884}" srcOrd="1" destOrd="0" presId="urn:microsoft.com/office/officeart/2009/3/layout/BlockDescendingList"/>
    <dgm:cxn modelId="{9838E942-4351-4A44-BEF3-0C32BF9AA627}" srcId="{AEEEE580-6914-47CE-AF2A-B50010C5E8EA}" destId="{3D2CC885-02FC-401B-A763-60BF9C93E96B}" srcOrd="3" destOrd="0" parTransId="{F7F55231-C1F0-44F2-95F5-D5EDD5A8F89F}" sibTransId="{2817E1A0-1C24-4716-B3BB-BF1C16DB8E1F}"/>
    <dgm:cxn modelId="{F706CA5E-378B-4A47-97B0-7075C9DE16D7}" type="presOf" srcId="{1ABE9EF9-B255-4550-AB31-76EA1FF95D82}" destId="{AD3B8507-0884-4FF1-AEFC-AC7713349B3E}" srcOrd="0" destOrd="0" presId="urn:microsoft.com/office/officeart/2009/3/layout/BlockDescendingList"/>
    <dgm:cxn modelId="{5735070D-477D-4320-A488-F9F0A15123E4}" srcId="{00FF58B9-9C0C-4542-AE05-B6BCF0A6108F}" destId="{3971CC1E-7285-4DCA-AA8D-4F0844E8E4D5}" srcOrd="1" destOrd="0" parTransId="{BA4D41F0-D74B-4407-B6DE-003A076E7039}" sibTransId="{9DF2EB0A-23E6-4FC5-8970-D5FB4E0D3456}"/>
    <dgm:cxn modelId="{E41DAECD-4E88-4057-BE65-B2739D0BBE69}" srcId="{AEEEE580-6914-47CE-AF2A-B50010C5E8EA}" destId="{025E5BA6-EB26-4E7F-A5FE-8ED3426F6F6E}" srcOrd="0" destOrd="0" parTransId="{FEE3852F-36D8-491D-AB9C-3F7524287141}" sibTransId="{C9B06469-293E-4044-B062-59FA13D8188F}"/>
    <dgm:cxn modelId="{BDCB298B-7D33-4929-8EA6-F6566067DA70}" type="presOf" srcId="{3D2CC885-02FC-401B-A763-60BF9C93E96B}" destId="{F34AE4D9-ACCE-4F82-A6C0-91CA683567CE}" srcOrd="0" destOrd="0" presId="urn:microsoft.com/office/officeart/2009/3/layout/BlockDescendingList"/>
    <dgm:cxn modelId="{23DEB8A9-8D64-42F7-A80D-E370884A61C2}" type="presOf" srcId="{025E5BA6-EB26-4E7F-A5FE-8ED3426F6F6E}" destId="{2BCEFE6A-E8DE-4D22-84B8-B053C96D22E9}" srcOrd="1" destOrd="0" presId="urn:microsoft.com/office/officeart/2009/3/layout/BlockDescendingList"/>
    <dgm:cxn modelId="{6037E7E3-D5EC-4C28-BD9C-381D39FCF860}" srcId="{00FF58B9-9C0C-4542-AE05-B6BCF0A6108F}" destId="{60298527-702A-41AD-9ABE-E6D22BACA71E}" srcOrd="2" destOrd="0" parTransId="{6A6889F7-1974-4F8B-917A-40724A8FEC8E}" sibTransId="{C198EC6F-DFA6-4549-8A9C-1F6A0CE2D336}"/>
    <dgm:cxn modelId="{E0DFAEDA-812E-4D82-AB4A-6055F03D320A}" srcId="{AEEEE580-6914-47CE-AF2A-B50010C5E8EA}" destId="{0DB39F77-4E43-48FD-ADF1-555B4AF470F4}" srcOrd="2" destOrd="0" parTransId="{E7B2272A-449B-4769-BDC7-04E652E669A4}" sibTransId="{F7011395-A9B0-4625-B921-C00B678FD458}"/>
    <dgm:cxn modelId="{BD3B5452-A532-4568-90DE-201D3B7C87B2}" type="presOf" srcId="{22E8DD4D-9D74-4E7B-A9A6-1DCC7D7A54DF}" destId="{119CA48D-444E-4AF7-AE1C-B1BF9194CDC7}" srcOrd="0" destOrd="3" presId="urn:microsoft.com/office/officeart/2009/3/layout/BlockDescendingList"/>
    <dgm:cxn modelId="{43213535-2146-4FBF-8602-292C4232F413}" type="presOf" srcId="{025E5BA6-EB26-4E7F-A5FE-8ED3426F6F6E}" destId="{36281916-248A-4BB1-80E3-C2BECC049D64}" srcOrd="0" destOrd="0" presId="urn:microsoft.com/office/officeart/2009/3/layout/BlockDescendingList"/>
    <dgm:cxn modelId="{250CD60D-6103-423A-97E3-6C214FBE72E4}" type="presParOf" srcId="{998A0EE1-80A1-4552-9DCA-4E2FB1E7EA1D}" destId="{36281916-248A-4BB1-80E3-C2BECC049D64}" srcOrd="0" destOrd="0" presId="urn:microsoft.com/office/officeart/2009/3/layout/BlockDescendingList"/>
    <dgm:cxn modelId="{A39D0F9C-1F78-409D-AE56-21A8C44739E2}" type="presParOf" srcId="{998A0EE1-80A1-4552-9DCA-4E2FB1E7EA1D}" destId="{AD3B8507-0884-4FF1-AEFC-AC7713349B3E}" srcOrd="1" destOrd="0" presId="urn:microsoft.com/office/officeart/2009/3/layout/BlockDescendingList"/>
    <dgm:cxn modelId="{0887F632-2588-465E-92EB-6E8614B9AC0F}" type="presParOf" srcId="{998A0EE1-80A1-4552-9DCA-4E2FB1E7EA1D}" destId="{901BBDD9-5594-49E8-94C1-615409993BC3}" srcOrd="2" destOrd="0" presId="urn:microsoft.com/office/officeart/2009/3/layout/BlockDescendingList"/>
    <dgm:cxn modelId="{083C5F04-041F-411A-9C17-1FDA4B4433D0}" type="presParOf" srcId="{901BBDD9-5594-49E8-94C1-615409993BC3}" destId="{2BCEFE6A-E8DE-4D22-84B8-B053C96D22E9}" srcOrd="0" destOrd="0" presId="urn:microsoft.com/office/officeart/2009/3/layout/BlockDescendingList"/>
    <dgm:cxn modelId="{FA4916B1-5F8C-4726-A279-AA12802A2E10}" type="presParOf" srcId="{998A0EE1-80A1-4552-9DCA-4E2FB1E7EA1D}" destId="{75BE3A81-DA06-4AC6-9158-7B58DE00429E}" srcOrd="3" destOrd="0" presId="urn:microsoft.com/office/officeart/2009/3/layout/BlockDescendingList"/>
    <dgm:cxn modelId="{68EB8E53-4E5D-45C8-A674-796001187E51}" type="presParOf" srcId="{998A0EE1-80A1-4552-9DCA-4E2FB1E7EA1D}" destId="{119CA48D-444E-4AF7-AE1C-B1BF9194CDC7}" srcOrd="4" destOrd="0" presId="urn:microsoft.com/office/officeart/2009/3/layout/BlockDescendingList"/>
    <dgm:cxn modelId="{C22FEC4F-78B4-4A84-9137-0CDD9990168D}" type="presParOf" srcId="{998A0EE1-80A1-4552-9DCA-4E2FB1E7EA1D}" destId="{5D265CD2-692E-488F-A200-80DB3F6E8F54}" srcOrd="5" destOrd="0" presId="urn:microsoft.com/office/officeart/2009/3/layout/BlockDescendingList"/>
    <dgm:cxn modelId="{5B40547E-2BEB-41F5-8B3E-FFA326830732}" type="presParOf" srcId="{5D265CD2-692E-488F-A200-80DB3F6E8F54}" destId="{5FDDC670-1B32-4109-9854-FBE432DBE884}" srcOrd="0" destOrd="0" presId="urn:microsoft.com/office/officeart/2009/3/layout/BlockDescendingList"/>
    <dgm:cxn modelId="{889CAEBA-45D2-4D38-85B0-461517791922}" type="presParOf" srcId="{998A0EE1-80A1-4552-9DCA-4E2FB1E7EA1D}" destId="{D64AF616-06E2-4D32-AA85-EA8D490119C4}" srcOrd="6" destOrd="0" presId="urn:microsoft.com/office/officeart/2009/3/layout/BlockDescendingList"/>
    <dgm:cxn modelId="{3CFBE248-EA5D-4A0D-990D-1F3F4AA9BE1A}" type="presParOf" srcId="{998A0EE1-80A1-4552-9DCA-4E2FB1E7EA1D}" destId="{95E6F46A-4CE0-4FA2-8020-B8B35FC96DFF}" srcOrd="7" destOrd="0" presId="urn:microsoft.com/office/officeart/2009/3/layout/BlockDescendingList"/>
    <dgm:cxn modelId="{6073D06C-A678-4C2A-868F-2D4415FF216B}" type="presParOf" srcId="{998A0EE1-80A1-4552-9DCA-4E2FB1E7EA1D}" destId="{9091F3CF-A6DA-46F3-ADC3-B1B012933BC6}" srcOrd="8" destOrd="0" presId="urn:microsoft.com/office/officeart/2009/3/layout/BlockDescendingList"/>
    <dgm:cxn modelId="{7F59E7C3-D037-4036-87F5-87B748FC29C5}" type="presParOf" srcId="{9091F3CF-A6DA-46F3-ADC3-B1B012933BC6}" destId="{8844B180-6974-4EE3-A0BC-BA208D1018BA}" srcOrd="0" destOrd="0" presId="urn:microsoft.com/office/officeart/2009/3/layout/BlockDescendingList"/>
    <dgm:cxn modelId="{7DD00EAE-7BF7-4705-8E5D-2087358ACA41}" type="presParOf" srcId="{998A0EE1-80A1-4552-9DCA-4E2FB1E7EA1D}" destId="{F34AE4D9-ACCE-4F82-A6C0-91CA683567CE}" srcOrd="9" destOrd="0" presId="urn:microsoft.com/office/officeart/2009/3/layout/BlockDescendingList"/>
    <dgm:cxn modelId="{08AFCDC2-6501-42D1-AE51-462A7FF4C0DB}" type="presParOf" srcId="{998A0EE1-80A1-4552-9DCA-4E2FB1E7EA1D}" destId="{AE366970-CA46-4650-A65A-97A86BE3E88C}" srcOrd="10" destOrd="0" presId="urn:microsoft.com/office/officeart/2009/3/layout/BlockDescendingList"/>
    <dgm:cxn modelId="{68608C62-D4C5-4315-8985-BFE2ADDCBC98}" type="presParOf" srcId="{998A0EE1-80A1-4552-9DCA-4E2FB1E7EA1D}" destId="{9DBE8158-262E-409F-9C41-D373D34DEFE2}" srcOrd="11" destOrd="0" presId="urn:microsoft.com/office/officeart/2009/3/layout/BlockDescendingList"/>
    <dgm:cxn modelId="{D404F60B-E22D-4430-943B-70259068B243}" type="presParOf" srcId="{9DBE8158-262E-409F-9C41-D373D34DEFE2}" destId="{23532128-81C1-4873-B9A3-2CE66DC19677}" srcOrd="0" destOrd="0" presId="urn:microsoft.com/office/officeart/2009/3/layout/BlockDescending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36079A-C91A-4457-B2B8-1E593B0EED63}" type="doc">
      <dgm:prSet loTypeId="urn:microsoft.com/office/officeart/2008/layout/VerticalAccentList" loCatId="list" qsTypeId="urn:microsoft.com/office/officeart/2005/8/quickstyle/3d4" qsCatId="3D" csTypeId="urn:microsoft.com/office/officeart/2005/8/colors/colorful5" csCatId="colorful" phldr="1"/>
      <dgm:spPr/>
      <dgm:t>
        <a:bodyPr/>
        <a:lstStyle/>
        <a:p>
          <a:endParaRPr lang="en-US"/>
        </a:p>
      </dgm:t>
    </dgm:pt>
    <dgm:pt modelId="{4072908F-C190-430D-A49B-376F53A3C246}">
      <dgm:prSet phldrT="[Text]" custT="1"/>
      <dgm:spPr/>
      <dgm:t>
        <a:bodyPr/>
        <a:lstStyle/>
        <a:p>
          <a:r>
            <a:rPr lang="en-US" sz="3000" dirty="0"/>
            <a:t>Contract Execution</a:t>
          </a:r>
        </a:p>
      </dgm:t>
    </dgm:pt>
    <dgm:pt modelId="{84FC8486-C4F9-45DC-8031-E8356598F56E}" type="parTrans" cxnId="{FB419EFA-BA37-4CD8-96BD-32BBBB37998E}">
      <dgm:prSet/>
      <dgm:spPr/>
      <dgm:t>
        <a:bodyPr/>
        <a:lstStyle/>
        <a:p>
          <a:endParaRPr lang="en-US"/>
        </a:p>
      </dgm:t>
    </dgm:pt>
    <dgm:pt modelId="{345F1A6A-D782-4C99-BE48-891F93453867}" type="sibTrans" cxnId="{FB419EFA-BA37-4CD8-96BD-32BBBB37998E}">
      <dgm:prSet/>
      <dgm:spPr/>
      <dgm:t>
        <a:bodyPr/>
        <a:lstStyle/>
        <a:p>
          <a:endParaRPr lang="en-US"/>
        </a:p>
      </dgm:t>
    </dgm:pt>
    <dgm:pt modelId="{A8082D59-F1CE-40A9-9CA4-740F80A93B21}">
      <dgm:prSet phldrT="[Text]" custT="1"/>
      <dgm:spPr/>
      <dgm:t>
        <a:bodyPr/>
        <a:lstStyle/>
        <a:p>
          <a:r>
            <a:rPr lang="en-US" sz="3000" dirty="0"/>
            <a:t>Finish Construction</a:t>
          </a:r>
        </a:p>
      </dgm:t>
    </dgm:pt>
    <dgm:pt modelId="{8ACF532B-F5ED-42AE-82D3-B65C5520AEED}" type="parTrans" cxnId="{2EE9A9EC-0570-4E42-91EC-21C91A9A4125}">
      <dgm:prSet/>
      <dgm:spPr/>
      <dgm:t>
        <a:bodyPr/>
        <a:lstStyle/>
        <a:p>
          <a:endParaRPr lang="en-US"/>
        </a:p>
      </dgm:t>
    </dgm:pt>
    <dgm:pt modelId="{9AFB7892-B427-45D9-AA19-DF68323A9A51}" type="sibTrans" cxnId="{2EE9A9EC-0570-4E42-91EC-21C91A9A4125}">
      <dgm:prSet/>
      <dgm:spPr/>
      <dgm:t>
        <a:bodyPr/>
        <a:lstStyle/>
        <a:p>
          <a:endParaRPr lang="en-US"/>
        </a:p>
      </dgm:t>
    </dgm:pt>
    <dgm:pt modelId="{F9712B31-CAEA-4794-B755-FAEC257BCAD0}">
      <dgm:prSet phldrT="[Text]" custT="1"/>
      <dgm:spPr/>
      <dgm:t>
        <a:bodyPr/>
        <a:lstStyle/>
        <a:p>
          <a:r>
            <a:rPr lang="en-US" sz="3000" dirty="0"/>
            <a:t>Begin Construction</a:t>
          </a:r>
        </a:p>
      </dgm:t>
    </dgm:pt>
    <dgm:pt modelId="{D209B425-3DAD-4898-9B0B-7F93D8EA96EB}" type="parTrans" cxnId="{466C0FFF-0419-440E-810D-D24451CD7ED3}">
      <dgm:prSet/>
      <dgm:spPr/>
      <dgm:t>
        <a:bodyPr/>
        <a:lstStyle/>
        <a:p>
          <a:endParaRPr lang="en-US"/>
        </a:p>
      </dgm:t>
    </dgm:pt>
    <dgm:pt modelId="{96E724C6-B1D1-442E-9E57-8589A3AD6D4C}" type="sibTrans" cxnId="{466C0FFF-0419-440E-810D-D24451CD7ED3}">
      <dgm:prSet/>
      <dgm:spPr/>
      <dgm:t>
        <a:bodyPr/>
        <a:lstStyle/>
        <a:p>
          <a:endParaRPr lang="en-US"/>
        </a:p>
      </dgm:t>
    </dgm:pt>
    <dgm:pt modelId="{94C0CB2D-A793-43D7-AE38-2D250D6B4BBC}">
      <dgm:prSet phldrT="[Text]" custT="1"/>
      <dgm:spPr/>
      <dgm:t>
        <a:bodyPr/>
        <a:lstStyle/>
        <a:p>
          <a:r>
            <a:rPr lang="en-US" sz="3000" dirty="0"/>
            <a:t>Phase 1 Completion</a:t>
          </a:r>
        </a:p>
      </dgm:t>
    </dgm:pt>
    <dgm:pt modelId="{4D5A7BD7-F7D6-4853-BE39-1C8D4C08556C}" type="parTrans" cxnId="{5176CB59-683A-4081-A841-4FC07362932C}">
      <dgm:prSet/>
      <dgm:spPr/>
      <dgm:t>
        <a:bodyPr/>
        <a:lstStyle/>
        <a:p>
          <a:endParaRPr lang="en-US"/>
        </a:p>
      </dgm:t>
    </dgm:pt>
    <dgm:pt modelId="{68EC70A5-843A-41E9-B240-A4C30F3A4041}" type="sibTrans" cxnId="{5176CB59-683A-4081-A841-4FC07362932C}">
      <dgm:prSet/>
      <dgm:spPr/>
      <dgm:t>
        <a:bodyPr/>
        <a:lstStyle/>
        <a:p>
          <a:endParaRPr lang="en-US"/>
        </a:p>
      </dgm:t>
    </dgm:pt>
    <dgm:pt modelId="{FB7B11F6-7B2A-48AD-A70C-14A93655E739}" type="pres">
      <dgm:prSet presAssocID="{1636079A-C91A-4457-B2B8-1E593B0EED63}" presName="Name0" presStyleCnt="0">
        <dgm:presLayoutVars>
          <dgm:chMax/>
          <dgm:chPref/>
          <dgm:dir/>
        </dgm:presLayoutVars>
      </dgm:prSet>
      <dgm:spPr/>
      <dgm:t>
        <a:bodyPr/>
        <a:lstStyle/>
        <a:p>
          <a:endParaRPr lang="en-US"/>
        </a:p>
      </dgm:t>
    </dgm:pt>
    <dgm:pt modelId="{4D5E4CB0-40FF-400F-A238-025F1D71EC04}" type="pres">
      <dgm:prSet presAssocID="{4072908F-C190-430D-A49B-376F53A3C246}" presName="parenttextcomposite" presStyleCnt="0"/>
      <dgm:spPr/>
    </dgm:pt>
    <dgm:pt modelId="{BC554902-BA74-4996-ADCD-7E040B4276F0}" type="pres">
      <dgm:prSet presAssocID="{4072908F-C190-430D-A49B-376F53A3C246}" presName="parenttext" presStyleLbl="revTx" presStyleIdx="0" presStyleCnt="4">
        <dgm:presLayoutVars>
          <dgm:chMax/>
          <dgm:chPref val="2"/>
          <dgm:bulletEnabled val="1"/>
        </dgm:presLayoutVars>
      </dgm:prSet>
      <dgm:spPr/>
      <dgm:t>
        <a:bodyPr/>
        <a:lstStyle/>
        <a:p>
          <a:endParaRPr lang="en-US"/>
        </a:p>
      </dgm:t>
    </dgm:pt>
    <dgm:pt modelId="{0FADED0E-7FB7-48DD-AD5C-BCC0ACF80CCA}" type="pres">
      <dgm:prSet presAssocID="{4072908F-C190-430D-A49B-376F53A3C246}" presName="parallelogramComposite" presStyleCnt="0"/>
      <dgm:spPr/>
    </dgm:pt>
    <dgm:pt modelId="{ADFA9139-B4E7-4C08-8341-5E57A568CEC0}" type="pres">
      <dgm:prSet presAssocID="{4072908F-C190-430D-A49B-376F53A3C246}" presName="parallelogram1" presStyleLbl="alignNode1" presStyleIdx="0" presStyleCnt="28"/>
      <dgm:spPr/>
    </dgm:pt>
    <dgm:pt modelId="{96F8295D-9655-49A0-9A7A-D2AFD93E73B7}" type="pres">
      <dgm:prSet presAssocID="{4072908F-C190-430D-A49B-376F53A3C246}" presName="parallelogram2" presStyleLbl="alignNode1" presStyleIdx="1" presStyleCnt="28"/>
      <dgm:spPr/>
    </dgm:pt>
    <dgm:pt modelId="{22985B7D-B3F0-4C6E-83A5-0B92E6DB2EF2}" type="pres">
      <dgm:prSet presAssocID="{4072908F-C190-430D-A49B-376F53A3C246}" presName="parallelogram3" presStyleLbl="alignNode1" presStyleIdx="2" presStyleCnt="28"/>
      <dgm:spPr/>
    </dgm:pt>
    <dgm:pt modelId="{81A8B56F-E252-42FD-B500-AAAD0514AADE}" type="pres">
      <dgm:prSet presAssocID="{4072908F-C190-430D-A49B-376F53A3C246}" presName="parallelogram4" presStyleLbl="alignNode1" presStyleIdx="3" presStyleCnt="28"/>
      <dgm:spPr/>
    </dgm:pt>
    <dgm:pt modelId="{13D16EE6-0A41-4D87-A233-42FFBA078054}" type="pres">
      <dgm:prSet presAssocID="{4072908F-C190-430D-A49B-376F53A3C246}" presName="parallelogram5" presStyleLbl="alignNode1" presStyleIdx="4" presStyleCnt="28"/>
      <dgm:spPr/>
    </dgm:pt>
    <dgm:pt modelId="{F167C4E7-E13F-4C0C-BF77-1651CC2E2C6E}" type="pres">
      <dgm:prSet presAssocID="{4072908F-C190-430D-A49B-376F53A3C246}" presName="parallelogram6" presStyleLbl="alignNode1" presStyleIdx="5" presStyleCnt="28"/>
      <dgm:spPr/>
    </dgm:pt>
    <dgm:pt modelId="{4A187DB8-2E44-4271-A4CD-0427F497613E}" type="pres">
      <dgm:prSet presAssocID="{4072908F-C190-430D-A49B-376F53A3C246}" presName="parallelogram7" presStyleLbl="alignNode1" presStyleIdx="6" presStyleCnt="28"/>
      <dgm:spPr/>
    </dgm:pt>
    <dgm:pt modelId="{950418D1-BF4C-475B-A4D3-0D79C2A487F8}" type="pres">
      <dgm:prSet presAssocID="{345F1A6A-D782-4C99-BE48-891F93453867}" presName="sibTrans" presStyleCnt="0"/>
      <dgm:spPr/>
    </dgm:pt>
    <dgm:pt modelId="{94CE50B5-A434-4A4A-9F85-95DA323F3404}" type="pres">
      <dgm:prSet presAssocID="{F9712B31-CAEA-4794-B755-FAEC257BCAD0}" presName="parenttextcomposite" presStyleCnt="0"/>
      <dgm:spPr/>
    </dgm:pt>
    <dgm:pt modelId="{88C1460F-F7B4-44B1-B249-511178DA135E}" type="pres">
      <dgm:prSet presAssocID="{F9712B31-CAEA-4794-B755-FAEC257BCAD0}" presName="parenttext" presStyleLbl="revTx" presStyleIdx="1" presStyleCnt="4">
        <dgm:presLayoutVars>
          <dgm:chMax/>
          <dgm:chPref val="2"/>
          <dgm:bulletEnabled val="1"/>
        </dgm:presLayoutVars>
      </dgm:prSet>
      <dgm:spPr/>
      <dgm:t>
        <a:bodyPr/>
        <a:lstStyle/>
        <a:p>
          <a:endParaRPr lang="en-US"/>
        </a:p>
      </dgm:t>
    </dgm:pt>
    <dgm:pt modelId="{F791E024-9B4C-4AAF-BBD7-D7BCB3E46688}" type="pres">
      <dgm:prSet presAssocID="{F9712B31-CAEA-4794-B755-FAEC257BCAD0}" presName="parallelogramComposite" presStyleCnt="0"/>
      <dgm:spPr/>
    </dgm:pt>
    <dgm:pt modelId="{63E0E54D-855C-4F5A-99EA-31CDE5CE47ED}" type="pres">
      <dgm:prSet presAssocID="{F9712B31-CAEA-4794-B755-FAEC257BCAD0}" presName="parallelogram1" presStyleLbl="alignNode1" presStyleIdx="7" presStyleCnt="28"/>
      <dgm:spPr/>
    </dgm:pt>
    <dgm:pt modelId="{DA9C9C83-B132-4E7D-921E-2DBCCBE36BB3}" type="pres">
      <dgm:prSet presAssocID="{F9712B31-CAEA-4794-B755-FAEC257BCAD0}" presName="parallelogram2" presStyleLbl="alignNode1" presStyleIdx="8" presStyleCnt="28"/>
      <dgm:spPr/>
    </dgm:pt>
    <dgm:pt modelId="{97EEC589-462F-4457-8CED-85C40EB5E115}" type="pres">
      <dgm:prSet presAssocID="{F9712B31-CAEA-4794-B755-FAEC257BCAD0}" presName="parallelogram3" presStyleLbl="alignNode1" presStyleIdx="9" presStyleCnt="28"/>
      <dgm:spPr/>
    </dgm:pt>
    <dgm:pt modelId="{67E2A5C4-4BCC-423C-AF13-6F5CC67877DE}" type="pres">
      <dgm:prSet presAssocID="{F9712B31-CAEA-4794-B755-FAEC257BCAD0}" presName="parallelogram4" presStyleLbl="alignNode1" presStyleIdx="10" presStyleCnt="28"/>
      <dgm:spPr/>
    </dgm:pt>
    <dgm:pt modelId="{54F7B221-77DB-4B3B-9F89-ADB60300D241}" type="pres">
      <dgm:prSet presAssocID="{F9712B31-CAEA-4794-B755-FAEC257BCAD0}" presName="parallelogram5" presStyleLbl="alignNode1" presStyleIdx="11" presStyleCnt="28"/>
      <dgm:spPr/>
    </dgm:pt>
    <dgm:pt modelId="{12B54ADD-DC65-4B91-93E8-D40460426131}" type="pres">
      <dgm:prSet presAssocID="{F9712B31-CAEA-4794-B755-FAEC257BCAD0}" presName="parallelogram6" presStyleLbl="alignNode1" presStyleIdx="12" presStyleCnt="28"/>
      <dgm:spPr/>
    </dgm:pt>
    <dgm:pt modelId="{6E784F86-0ADE-49F3-AF22-8BBF30C11118}" type="pres">
      <dgm:prSet presAssocID="{F9712B31-CAEA-4794-B755-FAEC257BCAD0}" presName="parallelogram7" presStyleLbl="alignNode1" presStyleIdx="13" presStyleCnt="28"/>
      <dgm:spPr/>
    </dgm:pt>
    <dgm:pt modelId="{829B2BC0-90AD-4908-A982-64B67791B3A9}" type="pres">
      <dgm:prSet presAssocID="{96E724C6-B1D1-442E-9E57-8589A3AD6D4C}" presName="sibTrans" presStyleCnt="0"/>
      <dgm:spPr/>
    </dgm:pt>
    <dgm:pt modelId="{0145C49B-929A-4E34-9583-094AF8FECB4E}" type="pres">
      <dgm:prSet presAssocID="{94C0CB2D-A793-43D7-AE38-2D250D6B4BBC}" presName="parenttextcomposite" presStyleCnt="0"/>
      <dgm:spPr/>
    </dgm:pt>
    <dgm:pt modelId="{BDEC39C0-E686-443F-918B-3FB9C733DD87}" type="pres">
      <dgm:prSet presAssocID="{94C0CB2D-A793-43D7-AE38-2D250D6B4BBC}" presName="parenttext" presStyleLbl="revTx" presStyleIdx="2" presStyleCnt="4">
        <dgm:presLayoutVars>
          <dgm:chMax/>
          <dgm:chPref val="2"/>
          <dgm:bulletEnabled val="1"/>
        </dgm:presLayoutVars>
      </dgm:prSet>
      <dgm:spPr/>
      <dgm:t>
        <a:bodyPr/>
        <a:lstStyle/>
        <a:p>
          <a:endParaRPr lang="en-US"/>
        </a:p>
      </dgm:t>
    </dgm:pt>
    <dgm:pt modelId="{DC2E63AB-8A30-46B8-ADAB-9CC108280D88}" type="pres">
      <dgm:prSet presAssocID="{94C0CB2D-A793-43D7-AE38-2D250D6B4BBC}" presName="parallelogramComposite" presStyleCnt="0"/>
      <dgm:spPr/>
    </dgm:pt>
    <dgm:pt modelId="{35C4D363-915E-4EDA-B4BD-299E8295B2CC}" type="pres">
      <dgm:prSet presAssocID="{94C0CB2D-A793-43D7-AE38-2D250D6B4BBC}" presName="parallelogram1" presStyleLbl="alignNode1" presStyleIdx="14" presStyleCnt="28"/>
      <dgm:spPr/>
    </dgm:pt>
    <dgm:pt modelId="{8171CD31-5000-464B-969F-78FE846D26D4}" type="pres">
      <dgm:prSet presAssocID="{94C0CB2D-A793-43D7-AE38-2D250D6B4BBC}" presName="parallelogram2" presStyleLbl="alignNode1" presStyleIdx="15" presStyleCnt="28"/>
      <dgm:spPr/>
    </dgm:pt>
    <dgm:pt modelId="{182D03CC-4C73-48BD-9613-1CAB6A928D30}" type="pres">
      <dgm:prSet presAssocID="{94C0CB2D-A793-43D7-AE38-2D250D6B4BBC}" presName="parallelogram3" presStyleLbl="alignNode1" presStyleIdx="16" presStyleCnt="28"/>
      <dgm:spPr/>
    </dgm:pt>
    <dgm:pt modelId="{BA886B7C-11B7-47F0-938F-8E4C9D31093B}" type="pres">
      <dgm:prSet presAssocID="{94C0CB2D-A793-43D7-AE38-2D250D6B4BBC}" presName="parallelogram4" presStyleLbl="alignNode1" presStyleIdx="17" presStyleCnt="28"/>
      <dgm:spPr/>
    </dgm:pt>
    <dgm:pt modelId="{270E5413-8898-4EA2-A763-AEFAF737DE0C}" type="pres">
      <dgm:prSet presAssocID="{94C0CB2D-A793-43D7-AE38-2D250D6B4BBC}" presName="parallelogram5" presStyleLbl="alignNode1" presStyleIdx="18" presStyleCnt="28"/>
      <dgm:spPr/>
    </dgm:pt>
    <dgm:pt modelId="{15493027-5704-4984-A527-2D77753C24DA}" type="pres">
      <dgm:prSet presAssocID="{94C0CB2D-A793-43D7-AE38-2D250D6B4BBC}" presName="parallelogram6" presStyleLbl="alignNode1" presStyleIdx="19" presStyleCnt="28"/>
      <dgm:spPr/>
    </dgm:pt>
    <dgm:pt modelId="{51539B11-50F4-4721-9615-FAFD91B2E7A1}" type="pres">
      <dgm:prSet presAssocID="{94C0CB2D-A793-43D7-AE38-2D250D6B4BBC}" presName="parallelogram7" presStyleLbl="alignNode1" presStyleIdx="20" presStyleCnt="28"/>
      <dgm:spPr/>
    </dgm:pt>
    <dgm:pt modelId="{A1A12FEE-CD9D-451B-91AD-6FFB731E7924}" type="pres">
      <dgm:prSet presAssocID="{68EC70A5-843A-41E9-B240-A4C30F3A4041}" presName="sibTrans" presStyleCnt="0"/>
      <dgm:spPr/>
    </dgm:pt>
    <dgm:pt modelId="{14328791-5360-418E-93FF-E35E2EF8584B}" type="pres">
      <dgm:prSet presAssocID="{A8082D59-F1CE-40A9-9CA4-740F80A93B21}" presName="parenttextcomposite" presStyleCnt="0"/>
      <dgm:spPr/>
    </dgm:pt>
    <dgm:pt modelId="{C64FAAB0-EDC2-40BF-B72E-30D5964E97ED}" type="pres">
      <dgm:prSet presAssocID="{A8082D59-F1CE-40A9-9CA4-740F80A93B21}" presName="parenttext" presStyleLbl="revTx" presStyleIdx="3" presStyleCnt="4">
        <dgm:presLayoutVars>
          <dgm:chMax/>
          <dgm:chPref val="2"/>
          <dgm:bulletEnabled val="1"/>
        </dgm:presLayoutVars>
      </dgm:prSet>
      <dgm:spPr/>
      <dgm:t>
        <a:bodyPr/>
        <a:lstStyle/>
        <a:p>
          <a:endParaRPr lang="en-US"/>
        </a:p>
      </dgm:t>
    </dgm:pt>
    <dgm:pt modelId="{EC274C6C-BDFC-4360-8C6A-18EBB017DF07}" type="pres">
      <dgm:prSet presAssocID="{A8082D59-F1CE-40A9-9CA4-740F80A93B21}" presName="parallelogramComposite" presStyleCnt="0"/>
      <dgm:spPr/>
    </dgm:pt>
    <dgm:pt modelId="{D3FDEE39-5555-4590-B329-13B4AE1799E9}" type="pres">
      <dgm:prSet presAssocID="{A8082D59-F1CE-40A9-9CA4-740F80A93B21}" presName="parallelogram1" presStyleLbl="alignNode1" presStyleIdx="21" presStyleCnt="28"/>
      <dgm:spPr/>
    </dgm:pt>
    <dgm:pt modelId="{D702987C-9B17-4A36-8AC4-67CCEF2D85A0}" type="pres">
      <dgm:prSet presAssocID="{A8082D59-F1CE-40A9-9CA4-740F80A93B21}" presName="parallelogram2" presStyleLbl="alignNode1" presStyleIdx="22" presStyleCnt="28"/>
      <dgm:spPr/>
    </dgm:pt>
    <dgm:pt modelId="{5649340E-D6A0-47B6-BC28-A4C34E852D43}" type="pres">
      <dgm:prSet presAssocID="{A8082D59-F1CE-40A9-9CA4-740F80A93B21}" presName="parallelogram3" presStyleLbl="alignNode1" presStyleIdx="23" presStyleCnt="28"/>
      <dgm:spPr/>
    </dgm:pt>
    <dgm:pt modelId="{F339191E-776C-4221-BF66-14615E6D99D6}" type="pres">
      <dgm:prSet presAssocID="{A8082D59-F1CE-40A9-9CA4-740F80A93B21}" presName="parallelogram4" presStyleLbl="alignNode1" presStyleIdx="24" presStyleCnt="28"/>
      <dgm:spPr/>
    </dgm:pt>
    <dgm:pt modelId="{59E049D3-1091-45D1-94DB-199A2D873227}" type="pres">
      <dgm:prSet presAssocID="{A8082D59-F1CE-40A9-9CA4-740F80A93B21}" presName="parallelogram5" presStyleLbl="alignNode1" presStyleIdx="25" presStyleCnt="28"/>
      <dgm:spPr/>
    </dgm:pt>
    <dgm:pt modelId="{15BCDA71-5C7A-47CF-BACB-5FEC6AAFCA92}" type="pres">
      <dgm:prSet presAssocID="{A8082D59-F1CE-40A9-9CA4-740F80A93B21}" presName="parallelogram6" presStyleLbl="alignNode1" presStyleIdx="26" presStyleCnt="28"/>
      <dgm:spPr/>
    </dgm:pt>
    <dgm:pt modelId="{F54DFE7F-C685-45F7-BE95-3303C7764BC3}" type="pres">
      <dgm:prSet presAssocID="{A8082D59-F1CE-40A9-9CA4-740F80A93B21}" presName="parallelogram7" presStyleLbl="alignNode1" presStyleIdx="27" presStyleCnt="28"/>
      <dgm:spPr/>
    </dgm:pt>
  </dgm:ptLst>
  <dgm:cxnLst>
    <dgm:cxn modelId="{83294EB4-7E10-454F-9C72-024164A6E4F8}" type="presOf" srcId="{1636079A-C91A-4457-B2B8-1E593B0EED63}" destId="{FB7B11F6-7B2A-48AD-A70C-14A93655E739}" srcOrd="0" destOrd="0" presId="urn:microsoft.com/office/officeart/2008/layout/VerticalAccentList"/>
    <dgm:cxn modelId="{2EE9A9EC-0570-4E42-91EC-21C91A9A4125}" srcId="{1636079A-C91A-4457-B2B8-1E593B0EED63}" destId="{A8082D59-F1CE-40A9-9CA4-740F80A93B21}" srcOrd="3" destOrd="0" parTransId="{8ACF532B-F5ED-42AE-82D3-B65C5520AEED}" sibTransId="{9AFB7892-B427-45D9-AA19-DF68323A9A51}"/>
    <dgm:cxn modelId="{7E629AD6-7D1B-4C56-8A71-7130C6B93391}" type="presOf" srcId="{F9712B31-CAEA-4794-B755-FAEC257BCAD0}" destId="{88C1460F-F7B4-44B1-B249-511178DA135E}" srcOrd="0" destOrd="0" presId="urn:microsoft.com/office/officeart/2008/layout/VerticalAccentList"/>
    <dgm:cxn modelId="{7D123840-5C0C-48CC-BAE1-A2C7A44BC98D}" type="presOf" srcId="{4072908F-C190-430D-A49B-376F53A3C246}" destId="{BC554902-BA74-4996-ADCD-7E040B4276F0}" srcOrd="0" destOrd="0" presId="urn:microsoft.com/office/officeart/2008/layout/VerticalAccentList"/>
    <dgm:cxn modelId="{F2C1CAE1-050E-4B23-A047-C7CCD3F517D7}" type="presOf" srcId="{94C0CB2D-A793-43D7-AE38-2D250D6B4BBC}" destId="{BDEC39C0-E686-443F-918B-3FB9C733DD87}" srcOrd="0" destOrd="0" presId="urn:microsoft.com/office/officeart/2008/layout/VerticalAccentList"/>
    <dgm:cxn modelId="{E7A2824F-E4B9-489C-AA16-C83BF5C657D7}" type="presOf" srcId="{A8082D59-F1CE-40A9-9CA4-740F80A93B21}" destId="{C64FAAB0-EDC2-40BF-B72E-30D5964E97ED}" srcOrd="0" destOrd="0" presId="urn:microsoft.com/office/officeart/2008/layout/VerticalAccentList"/>
    <dgm:cxn modelId="{FB419EFA-BA37-4CD8-96BD-32BBBB37998E}" srcId="{1636079A-C91A-4457-B2B8-1E593B0EED63}" destId="{4072908F-C190-430D-A49B-376F53A3C246}" srcOrd="0" destOrd="0" parTransId="{84FC8486-C4F9-45DC-8031-E8356598F56E}" sibTransId="{345F1A6A-D782-4C99-BE48-891F93453867}"/>
    <dgm:cxn modelId="{5176CB59-683A-4081-A841-4FC07362932C}" srcId="{1636079A-C91A-4457-B2B8-1E593B0EED63}" destId="{94C0CB2D-A793-43D7-AE38-2D250D6B4BBC}" srcOrd="2" destOrd="0" parTransId="{4D5A7BD7-F7D6-4853-BE39-1C8D4C08556C}" sibTransId="{68EC70A5-843A-41E9-B240-A4C30F3A4041}"/>
    <dgm:cxn modelId="{466C0FFF-0419-440E-810D-D24451CD7ED3}" srcId="{1636079A-C91A-4457-B2B8-1E593B0EED63}" destId="{F9712B31-CAEA-4794-B755-FAEC257BCAD0}" srcOrd="1" destOrd="0" parTransId="{D209B425-3DAD-4898-9B0B-7F93D8EA96EB}" sibTransId="{96E724C6-B1D1-442E-9E57-8589A3AD6D4C}"/>
    <dgm:cxn modelId="{23C2A81A-28C1-4198-8384-2C93BF72EA32}" type="presParOf" srcId="{FB7B11F6-7B2A-48AD-A70C-14A93655E739}" destId="{4D5E4CB0-40FF-400F-A238-025F1D71EC04}" srcOrd="0" destOrd="0" presId="urn:microsoft.com/office/officeart/2008/layout/VerticalAccentList"/>
    <dgm:cxn modelId="{39BAA57B-66B8-4437-8184-90B67628E6BA}" type="presParOf" srcId="{4D5E4CB0-40FF-400F-A238-025F1D71EC04}" destId="{BC554902-BA74-4996-ADCD-7E040B4276F0}" srcOrd="0" destOrd="0" presId="urn:microsoft.com/office/officeart/2008/layout/VerticalAccentList"/>
    <dgm:cxn modelId="{35E03CC4-0A78-41AB-9780-065902AC6290}" type="presParOf" srcId="{FB7B11F6-7B2A-48AD-A70C-14A93655E739}" destId="{0FADED0E-7FB7-48DD-AD5C-BCC0ACF80CCA}" srcOrd="1" destOrd="0" presId="urn:microsoft.com/office/officeart/2008/layout/VerticalAccentList"/>
    <dgm:cxn modelId="{777762DB-F8CD-4F8A-9EEF-C6A182B1E62D}" type="presParOf" srcId="{0FADED0E-7FB7-48DD-AD5C-BCC0ACF80CCA}" destId="{ADFA9139-B4E7-4C08-8341-5E57A568CEC0}" srcOrd="0" destOrd="0" presId="urn:microsoft.com/office/officeart/2008/layout/VerticalAccentList"/>
    <dgm:cxn modelId="{86B2F3A0-EEEC-48D7-B484-1FD6D22A6F82}" type="presParOf" srcId="{0FADED0E-7FB7-48DD-AD5C-BCC0ACF80CCA}" destId="{96F8295D-9655-49A0-9A7A-D2AFD93E73B7}" srcOrd="1" destOrd="0" presId="urn:microsoft.com/office/officeart/2008/layout/VerticalAccentList"/>
    <dgm:cxn modelId="{851D7A36-A63A-4F58-AFAC-0108FA8177B8}" type="presParOf" srcId="{0FADED0E-7FB7-48DD-AD5C-BCC0ACF80CCA}" destId="{22985B7D-B3F0-4C6E-83A5-0B92E6DB2EF2}" srcOrd="2" destOrd="0" presId="urn:microsoft.com/office/officeart/2008/layout/VerticalAccentList"/>
    <dgm:cxn modelId="{9AE8382E-01AB-4348-83B3-3D656F77ADD3}" type="presParOf" srcId="{0FADED0E-7FB7-48DD-AD5C-BCC0ACF80CCA}" destId="{81A8B56F-E252-42FD-B500-AAAD0514AADE}" srcOrd="3" destOrd="0" presId="urn:microsoft.com/office/officeart/2008/layout/VerticalAccentList"/>
    <dgm:cxn modelId="{21285996-2E2A-4F9C-AA45-8CA92D44C735}" type="presParOf" srcId="{0FADED0E-7FB7-48DD-AD5C-BCC0ACF80CCA}" destId="{13D16EE6-0A41-4D87-A233-42FFBA078054}" srcOrd="4" destOrd="0" presId="urn:microsoft.com/office/officeart/2008/layout/VerticalAccentList"/>
    <dgm:cxn modelId="{704BAE53-4DFC-4E6E-9DC7-7F8373758A5E}" type="presParOf" srcId="{0FADED0E-7FB7-48DD-AD5C-BCC0ACF80CCA}" destId="{F167C4E7-E13F-4C0C-BF77-1651CC2E2C6E}" srcOrd="5" destOrd="0" presId="urn:microsoft.com/office/officeart/2008/layout/VerticalAccentList"/>
    <dgm:cxn modelId="{FC276594-24F2-4FCD-848A-2B241BE8638D}" type="presParOf" srcId="{0FADED0E-7FB7-48DD-AD5C-BCC0ACF80CCA}" destId="{4A187DB8-2E44-4271-A4CD-0427F497613E}" srcOrd="6" destOrd="0" presId="urn:microsoft.com/office/officeart/2008/layout/VerticalAccentList"/>
    <dgm:cxn modelId="{E49CD98C-5517-4D2B-94F3-AC01386A332A}" type="presParOf" srcId="{FB7B11F6-7B2A-48AD-A70C-14A93655E739}" destId="{950418D1-BF4C-475B-A4D3-0D79C2A487F8}" srcOrd="2" destOrd="0" presId="urn:microsoft.com/office/officeart/2008/layout/VerticalAccentList"/>
    <dgm:cxn modelId="{E8802849-2F2D-4164-A5AC-C1561CFD0983}" type="presParOf" srcId="{FB7B11F6-7B2A-48AD-A70C-14A93655E739}" destId="{94CE50B5-A434-4A4A-9F85-95DA323F3404}" srcOrd="3" destOrd="0" presId="urn:microsoft.com/office/officeart/2008/layout/VerticalAccentList"/>
    <dgm:cxn modelId="{79119E8B-0817-4F5F-ACEE-607C2FA7D735}" type="presParOf" srcId="{94CE50B5-A434-4A4A-9F85-95DA323F3404}" destId="{88C1460F-F7B4-44B1-B249-511178DA135E}" srcOrd="0" destOrd="0" presId="urn:microsoft.com/office/officeart/2008/layout/VerticalAccentList"/>
    <dgm:cxn modelId="{87E81989-B5F2-44EA-8665-42213045DC94}" type="presParOf" srcId="{FB7B11F6-7B2A-48AD-A70C-14A93655E739}" destId="{F791E024-9B4C-4AAF-BBD7-D7BCB3E46688}" srcOrd="4" destOrd="0" presId="urn:microsoft.com/office/officeart/2008/layout/VerticalAccentList"/>
    <dgm:cxn modelId="{8B63EE6B-FE5F-43B8-90A1-AA2C38C7E0CC}" type="presParOf" srcId="{F791E024-9B4C-4AAF-BBD7-D7BCB3E46688}" destId="{63E0E54D-855C-4F5A-99EA-31CDE5CE47ED}" srcOrd="0" destOrd="0" presId="urn:microsoft.com/office/officeart/2008/layout/VerticalAccentList"/>
    <dgm:cxn modelId="{CA9E94D9-36F4-46CB-9706-E7772A59CC70}" type="presParOf" srcId="{F791E024-9B4C-4AAF-BBD7-D7BCB3E46688}" destId="{DA9C9C83-B132-4E7D-921E-2DBCCBE36BB3}" srcOrd="1" destOrd="0" presId="urn:microsoft.com/office/officeart/2008/layout/VerticalAccentList"/>
    <dgm:cxn modelId="{C77769C9-7BC2-48DC-A677-EE3D4498D0B6}" type="presParOf" srcId="{F791E024-9B4C-4AAF-BBD7-D7BCB3E46688}" destId="{97EEC589-462F-4457-8CED-85C40EB5E115}" srcOrd="2" destOrd="0" presId="urn:microsoft.com/office/officeart/2008/layout/VerticalAccentList"/>
    <dgm:cxn modelId="{1BF2EA5F-BA50-4B69-A3F0-A708F6A8A26B}" type="presParOf" srcId="{F791E024-9B4C-4AAF-BBD7-D7BCB3E46688}" destId="{67E2A5C4-4BCC-423C-AF13-6F5CC67877DE}" srcOrd="3" destOrd="0" presId="urn:microsoft.com/office/officeart/2008/layout/VerticalAccentList"/>
    <dgm:cxn modelId="{34E34B9D-21A0-4C18-988D-F0D3E6142CB4}" type="presParOf" srcId="{F791E024-9B4C-4AAF-BBD7-D7BCB3E46688}" destId="{54F7B221-77DB-4B3B-9F89-ADB60300D241}" srcOrd="4" destOrd="0" presId="urn:microsoft.com/office/officeart/2008/layout/VerticalAccentList"/>
    <dgm:cxn modelId="{4DD50837-B45F-4363-9ABB-579B4CDB60D4}" type="presParOf" srcId="{F791E024-9B4C-4AAF-BBD7-D7BCB3E46688}" destId="{12B54ADD-DC65-4B91-93E8-D40460426131}" srcOrd="5" destOrd="0" presId="urn:microsoft.com/office/officeart/2008/layout/VerticalAccentList"/>
    <dgm:cxn modelId="{4BD5DCAB-C23B-41FA-B8C9-CA8B593AB72D}" type="presParOf" srcId="{F791E024-9B4C-4AAF-BBD7-D7BCB3E46688}" destId="{6E784F86-0ADE-49F3-AF22-8BBF30C11118}" srcOrd="6" destOrd="0" presId="urn:microsoft.com/office/officeart/2008/layout/VerticalAccentList"/>
    <dgm:cxn modelId="{320766D3-AC2B-4CC9-BE8F-24545B6AC3AB}" type="presParOf" srcId="{FB7B11F6-7B2A-48AD-A70C-14A93655E739}" destId="{829B2BC0-90AD-4908-A982-64B67791B3A9}" srcOrd="5" destOrd="0" presId="urn:microsoft.com/office/officeart/2008/layout/VerticalAccentList"/>
    <dgm:cxn modelId="{1049AFC1-63AF-4F8E-90F3-493E8FD4E9AA}" type="presParOf" srcId="{FB7B11F6-7B2A-48AD-A70C-14A93655E739}" destId="{0145C49B-929A-4E34-9583-094AF8FECB4E}" srcOrd="6" destOrd="0" presId="urn:microsoft.com/office/officeart/2008/layout/VerticalAccentList"/>
    <dgm:cxn modelId="{4CA21563-F98F-4460-90E3-C372322AC5CB}" type="presParOf" srcId="{0145C49B-929A-4E34-9583-094AF8FECB4E}" destId="{BDEC39C0-E686-443F-918B-3FB9C733DD87}" srcOrd="0" destOrd="0" presId="urn:microsoft.com/office/officeart/2008/layout/VerticalAccentList"/>
    <dgm:cxn modelId="{350FFF8D-37D9-458A-B057-1EEF11DDACA6}" type="presParOf" srcId="{FB7B11F6-7B2A-48AD-A70C-14A93655E739}" destId="{DC2E63AB-8A30-46B8-ADAB-9CC108280D88}" srcOrd="7" destOrd="0" presId="urn:microsoft.com/office/officeart/2008/layout/VerticalAccentList"/>
    <dgm:cxn modelId="{AACD9AE4-764D-4231-8C75-52A26E5CD054}" type="presParOf" srcId="{DC2E63AB-8A30-46B8-ADAB-9CC108280D88}" destId="{35C4D363-915E-4EDA-B4BD-299E8295B2CC}" srcOrd="0" destOrd="0" presId="urn:microsoft.com/office/officeart/2008/layout/VerticalAccentList"/>
    <dgm:cxn modelId="{1BB3CD6D-B966-4921-91AA-B7BA4C979B99}" type="presParOf" srcId="{DC2E63AB-8A30-46B8-ADAB-9CC108280D88}" destId="{8171CD31-5000-464B-969F-78FE846D26D4}" srcOrd="1" destOrd="0" presId="urn:microsoft.com/office/officeart/2008/layout/VerticalAccentList"/>
    <dgm:cxn modelId="{C5BC8487-EC8B-447B-BB49-8BEDA13E37FF}" type="presParOf" srcId="{DC2E63AB-8A30-46B8-ADAB-9CC108280D88}" destId="{182D03CC-4C73-48BD-9613-1CAB6A928D30}" srcOrd="2" destOrd="0" presId="urn:microsoft.com/office/officeart/2008/layout/VerticalAccentList"/>
    <dgm:cxn modelId="{18C9B96E-7143-4D26-9FB0-8381E3D59B14}" type="presParOf" srcId="{DC2E63AB-8A30-46B8-ADAB-9CC108280D88}" destId="{BA886B7C-11B7-47F0-938F-8E4C9D31093B}" srcOrd="3" destOrd="0" presId="urn:microsoft.com/office/officeart/2008/layout/VerticalAccentList"/>
    <dgm:cxn modelId="{8C30EF16-EA50-4BEF-94FA-0912E2D87830}" type="presParOf" srcId="{DC2E63AB-8A30-46B8-ADAB-9CC108280D88}" destId="{270E5413-8898-4EA2-A763-AEFAF737DE0C}" srcOrd="4" destOrd="0" presId="urn:microsoft.com/office/officeart/2008/layout/VerticalAccentList"/>
    <dgm:cxn modelId="{8B369F44-354E-424B-A471-8744A3304B78}" type="presParOf" srcId="{DC2E63AB-8A30-46B8-ADAB-9CC108280D88}" destId="{15493027-5704-4984-A527-2D77753C24DA}" srcOrd="5" destOrd="0" presId="urn:microsoft.com/office/officeart/2008/layout/VerticalAccentList"/>
    <dgm:cxn modelId="{006AE3C4-4D36-4098-9A24-1B3428386ABE}" type="presParOf" srcId="{DC2E63AB-8A30-46B8-ADAB-9CC108280D88}" destId="{51539B11-50F4-4721-9615-FAFD91B2E7A1}" srcOrd="6" destOrd="0" presId="urn:microsoft.com/office/officeart/2008/layout/VerticalAccentList"/>
    <dgm:cxn modelId="{2E3B61AB-7EDC-4313-B708-0BDE1D671B31}" type="presParOf" srcId="{FB7B11F6-7B2A-48AD-A70C-14A93655E739}" destId="{A1A12FEE-CD9D-451B-91AD-6FFB731E7924}" srcOrd="8" destOrd="0" presId="urn:microsoft.com/office/officeart/2008/layout/VerticalAccentList"/>
    <dgm:cxn modelId="{6D10313C-957A-4500-9239-1F5BC1053198}" type="presParOf" srcId="{FB7B11F6-7B2A-48AD-A70C-14A93655E739}" destId="{14328791-5360-418E-93FF-E35E2EF8584B}" srcOrd="9" destOrd="0" presId="urn:microsoft.com/office/officeart/2008/layout/VerticalAccentList"/>
    <dgm:cxn modelId="{D9E6B7B4-1EF2-4D66-B73E-5B964F1FDAFD}" type="presParOf" srcId="{14328791-5360-418E-93FF-E35E2EF8584B}" destId="{C64FAAB0-EDC2-40BF-B72E-30D5964E97ED}" srcOrd="0" destOrd="0" presId="urn:microsoft.com/office/officeart/2008/layout/VerticalAccentList"/>
    <dgm:cxn modelId="{50ECE44C-F762-4508-BC62-86FA3AF30AF9}" type="presParOf" srcId="{FB7B11F6-7B2A-48AD-A70C-14A93655E739}" destId="{EC274C6C-BDFC-4360-8C6A-18EBB017DF07}" srcOrd="10" destOrd="0" presId="urn:microsoft.com/office/officeart/2008/layout/VerticalAccentList"/>
    <dgm:cxn modelId="{70C00312-4DE4-4CC6-A28A-D0CE9C4DC1A1}" type="presParOf" srcId="{EC274C6C-BDFC-4360-8C6A-18EBB017DF07}" destId="{D3FDEE39-5555-4590-B329-13B4AE1799E9}" srcOrd="0" destOrd="0" presId="urn:microsoft.com/office/officeart/2008/layout/VerticalAccentList"/>
    <dgm:cxn modelId="{21E7E17F-9B93-4516-BC23-24B55EBBB385}" type="presParOf" srcId="{EC274C6C-BDFC-4360-8C6A-18EBB017DF07}" destId="{D702987C-9B17-4A36-8AC4-67CCEF2D85A0}" srcOrd="1" destOrd="0" presId="urn:microsoft.com/office/officeart/2008/layout/VerticalAccentList"/>
    <dgm:cxn modelId="{57957A68-E2CB-4D9B-9FE9-50773C892BBD}" type="presParOf" srcId="{EC274C6C-BDFC-4360-8C6A-18EBB017DF07}" destId="{5649340E-D6A0-47B6-BC28-A4C34E852D43}" srcOrd="2" destOrd="0" presId="urn:microsoft.com/office/officeart/2008/layout/VerticalAccentList"/>
    <dgm:cxn modelId="{3F42352E-2AB3-45C4-9664-AC4A5DF2FF02}" type="presParOf" srcId="{EC274C6C-BDFC-4360-8C6A-18EBB017DF07}" destId="{F339191E-776C-4221-BF66-14615E6D99D6}" srcOrd="3" destOrd="0" presId="urn:microsoft.com/office/officeart/2008/layout/VerticalAccentList"/>
    <dgm:cxn modelId="{4446AF2F-FFD0-4699-AACC-FD74F1C9680F}" type="presParOf" srcId="{EC274C6C-BDFC-4360-8C6A-18EBB017DF07}" destId="{59E049D3-1091-45D1-94DB-199A2D873227}" srcOrd="4" destOrd="0" presId="urn:microsoft.com/office/officeart/2008/layout/VerticalAccentList"/>
    <dgm:cxn modelId="{1635D4C6-D03A-4880-8525-54E9E6B2225C}" type="presParOf" srcId="{EC274C6C-BDFC-4360-8C6A-18EBB017DF07}" destId="{15BCDA71-5C7A-47CF-BACB-5FEC6AAFCA92}" srcOrd="5" destOrd="0" presId="urn:microsoft.com/office/officeart/2008/layout/VerticalAccentList"/>
    <dgm:cxn modelId="{3BB08B12-00DC-4BD2-8ADE-C001EFB58F50}" type="presParOf" srcId="{EC274C6C-BDFC-4360-8C6A-18EBB017DF07}" destId="{F54DFE7F-C685-45F7-BE95-3303C7764BC3}" srcOrd="6" destOrd="0" presId="urn:microsoft.com/office/officeart/2008/layout/Vertical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25B70-42C3-4EA4-8704-7AEFBF0AE4A8}">
      <dsp:nvSpPr>
        <dsp:cNvPr id="0" name=""/>
        <dsp:cNvSpPr/>
      </dsp:nvSpPr>
      <dsp:spPr>
        <a:xfrm rot="16200000">
          <a:off x="6562" y="449"/>
          <a:ext cx="938431" cy="938431"/>
        </a:xfrm>
        <a:prstGeom prst="downArrow">
          <a:avLst>
            <a:gd name="adj1" fmla="val 50000"/>
            <a:gd name="adj2" fmla="val 3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b="1" kern="1200" dirty="0"/>
            <a:t>Roadways</a:t>
          </a:r>
        </a:p>
      </dsp:txBody>
      <dsp:txXfrm rot="5400000">
        <a:off x="6563" y="235056"/>
        <a:ext cx="774206" cy="469215"/>
      </dsp:txXfrm>
    </dsp:sp>
    <dsp:sp modelId="{20EE75EB-4D15-49CC-83EF-CB9379C71F52}">
      <dsp:nvSpPr>
        <dsp:cNvPr id="0" name=""/>
        <dsp:cNvSpPr/>
      </dsp:nvSpPr>
      <dsp:spPr>
        <a:xfrm rot="5400000">
          <a:off x="6883552" y="449"/>
          <a:ext cx="938431" cy="938431"/>
        </a:xfrm>
        <a:prstGeom prst="downArrow">
          <a:avLst>
            <a:gd name="adj1" fmla="val 50000"/>
            <a:gd name="adj2" fmla="val 35000"/>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b="1" kern="1200" dirty="0"/>
            <a:t>Corridors</a:t>
          </a:r>
        </a:p>
      </dsp:txBody>
      <dsp:txXfrm rot="-5400000">
        <a:off x="7047778" y="235057"/>
        <a:ext cx="774206" cy="469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4B180-6974-4EE3-A0BC-BA208D1018BA}">
      <dsp:nvSpPr>
        <dsp:cNvPr id="0" name=""/>
        <dsp:cNvSpPr/>
      </dsp:nvSpPr>
      <dsp:spPr>
        <a:xfrm>
          <a:off x="3341550" y="1366810"/>
          <a:ext cx="1404980" cy="2671949"/>
        </a:xfrm>
        <a:prstGeom prst="rect">
          <a:avLst/>
        </a:prstGeom>
        <a:gradFill rotWithShape="0">
          <a:gsLst>
            <a:gs pos="0">
              <a:schemeClr val="accent5">
                <a:hueOff val="-4902231"/>
                <a:satOff val="-6819"/>
                <a:lumOff val="-2615"/>
                <a:alphaOff val="0"/>
                <a:satMod val="103000"/>
                <a:lumMod val="102000"/>
                <a:tint val="94000"/>
              </a:schemeClr>
            </a:gs>
            <a:gs pos="50000">
              <a:schemeClr val="accent5">
                <a:hueOff val="-4902231"/>
                <a:satOff val="-6819"/>
                <a:lumOff val="-2615"/>
                <a:alphaOff val="0"/>
                <a:satMod val="110000"/>
                <a:lumMod val="100000"/>
                <a:shade val="100000"/>
              </a:schemeClr>
            </a:gs>
            <a:gs pos="100000">
              <a:schemeClr val="accent5">
                <a:hueOff val="-4902231"/>
                <a:satOff val="-6819"/>
                <a:lumOff val="-26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0" rIns="85725" bIns="19050" numCol="1" spcCol="1270" anchor="ctr" anchorCtr="0">
          <a:noAutofit/>
        </a:bodyPr>
        <a:lstStyle/>
        <a:p>
          <a:pPr lvl="0" algn="r" defTabSz="666750">
            <a:lnSpc>
              <a:spcPct val="90000"/>
            </a:lnSpc>
            <a:spcBef>
              <a:spcPct val="0"/>
            </a:spcBef>
            <a:spcAft>
              <a:spcPct val="35000"/>
            </a:spcAft>
          </a:pPr>
          <a:r>
            <a:rPr lang="en-US" sz="1500" kern="1200" dirty="0"/>
            <a:t>Construction Award</a:t>
          </a:r>
        </a:p>
      </dsp:txBody>
      <dsp:txXfrm rot="16200000">
        <a:off x="3365931" y="2386539"/>
        <a:ext cx="2404754" cy="365295"/>
      </dsp:txXfrm>
    </dsp:sp>
    <dsp:sp modelId="{5FDDC670-1B32-4109-9854-FBE432DBE884}">
      <dsp:nvSpPr>
        <dsp:cNvPr id="0" name=""/>
        <dsp:cNvSpPr/>
      </dsp:nvSpPr>
      <dsp:spPr>
        <a:xfrm>
          <a:off x="1810624" y="915840"/>
          <a:ext cx="1404980" cy="3122919"/>
        </a:xfrm>
        <a:prstGeom prst="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0" rIns="85725" bIns="19050" numCol="1" spcCol="1270" anchor="ctr" anchorCtr="0">
          <a:noAutofit/>
        </a:bodyPr>
        <a:lstStyle/>
        <a:p>
          <a:pPr lvl="0" algn="r" defTabSz="666750">
            <a:lnSpc>
              <a:spcPct val="90000"/>
            </a:lnSpc>
            <a:spcBef>
              <a:spcPct val="0"/>
            </a:spcBef>
            <a:spcAft>
              <a:spcPct val="35000"/>
            </a:spcAft>
          </a:pPr>
          <a:r>
            <a:rPr lang="en-US" sz="1500" kern="1200" dirty="0"/>
            <a:t>Right-of-Way Acquisitions</a:t>
          </a:r>
        </a:p>
      </dsp:txBody>
      <dsp:txXfrm rot="16200000">
        <a:off x="1632068" y="2138506"/>
        <a:ext cx="2810627" cy="365295"/>
      </dsp:txXfrm>
    </dsp:sp>
    <dsp:sp modelId="{23532128-81C1-4873-B9A3-2CE66DC19677}">
      <dsp:nvSpPr>
        <dsp:cNvPr id="0" name=""/>
        <dsp:cNvSpPr/>
      </dsp:nvSpPr>
      <dsp:spPr>
        <a:xfrm>
          <a:off x="4841154" y="1808510"/>
          <a:ext cx="1404980" cy="2230249"/>
        </a:xfrm>
        <a:prstGeom prst="rect">
          <a:avLst/>
        </a:prstGeom>
        <a:gradFill rotWithShape="0">
          <a:gsLst>
            <a:gs pos="0">
              <a:schemeClr val="accent5">
                <a:hueOff val="-7353345"/>
                <a:satOff val="-10228"/>
                <a:lumOff val="-3922"/>
                <a:alphaOff val="0"/>
                <a:satMod val="103000"/>
                <a:lumMod val="102000"/>
                <a:tint val="94000"/>
              </a:schemeClr>
            </a:gs>
            <a:gs pos="50000">
              <a:schemeClr val="accent5">
                <a:hueOff val="-7353345"/>
                <a:satOff val="-10228"/>
                <a:lumOff val="-3922"/>
                <a:alphaOff val="0"/>
                <a:satMod val="110000"/>
                <a:lumMod val="100000"/>
                <a:shade val="100000"/>
              </a:schemeClr>
            </a:gs>
            <a:gs pos="100000">
              <a:schemeClr val="accent5">
                <a:hueOff val="-7353345"/>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0" rIns="85725" bIns="19050" numCol="1" spcCol="1270" anchor="ctr" anchorCtr="0">
          <a:noAutofit/>
        </a:bodyPr>
        <a:lstStyle/>
        <a:p>
          <a:pPr lvl="0" algn="r" defTabSz="666750">
            <a:lnSpc>
              <a:spcPct val="90000"/>
            </a:lnSpc>
            <a:spcBef>
              <a:spcPct val="0"/>
            </a:spcBef>
            <a:spcAft>
              <a:spcPct val="35000"/>
            </a:spcAft>
          </a:pPr>
          <a:r>
            <a:rPr lang="en-US" sz="1500" kern="1200" dirty="0"/>
            <a:t>Complete Construction</a:t>
          </a:r>
        </a:p>
      </dsp:txBody>
      <dsp:txXfrm rot="16200000">
        <a:off x="5064299" y="2629475"/>
        <a:ext cx="2007224" cy="365295"/>
      </dsp:txXfrm>
    </dsp:sp>
    <dsp:sp modelId="{2BCEFE6A-E8DE-4D22-84B8-B053C96D22E9}">
      <dsp:nvSpPr>
        <dsp:cNvPr id="0" name=""/>
        <dsp:cNvSpPr/>
      </dsp:nvSpPr>
      <dsp:spPr>
        <a:xfrm>
          <a:off x="275129" y="490895"/>
          <a:ext cx="1404980" cy="354786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0" rIns="85725" bIns="19050" numCol="1" spcCol="1270" anchor="ctr" anchorCtr="0">
          <a:noAutofit/>
        </a:bodyPr>
        <a:lstStyle/>
        <a:p>
          <a:pPr lvl="0" algn="r" defTabSz="666750">
            <a:lnSpc>
              <a:spcPct val="90000"/>
            </a:lnSpc>
            <a:spcBef>
              <a:spcPct val="0"/>
            </a:spcBef>
            <a:spcAft>
              <a:spcPct val="35000"/>
            </a:spcAft>
          </a:pPr>
          <a:r>
            <a:rPr lang="en-US" sz="1500" kern="1200" dirty="0"/>
            <a:t>Final Design Complete</a:t>
          </a:r>
        </a:p>
      </dsp:txBody>
      <dsp:txXfrm rot="16200000">
        <a:off x="-94651" y="1904786"/>
        <a:ext cx="3193077" cy="365295"/>
      </dsp:txXfrm>
    </dsp:sp>
    <dsp:sp modelId="{AD3B8507-0884-4FF1-AEFC-AC7713349B3E}">
      <dsp:nvSpPr>
        <dsp:cNvPr id="0" name=""/>
        <dsp:cNvSpPr/>
      </dsp:nvSpPr>
      <dsp:spPr>
        <a:xfrm>
          <a:off x="275129" y="490895"/>
          <a:ext cx="997536" cy="3564976"/>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a:t>Fall 2019</a:t>
          </a:r>
        </a:p>
      </dsp:txBody>
      <dsp:txXfrm>
        <a:off x="275129" y="490895"/>
        <a:ext cx="997536" cy="3564976"/>
      </dsp:txXfrm>
    </dsp:sp>
    <dsp:sp modelId="{119CA48D-444E-4AF7-AE1C-B1BF9194CDC7}">
      <dsp:nvSpPr>
        <dsp:cNvPr id="0" name=""/>
        <dsp:cNvSpPr/>
      </dsp:nvSpPr>
      <dsp:spPr>
        <a:xfrm>
          <a:off x="1810624" y="915840"/>
          <a:ext cx="997536" cy="3140031"/>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a:t>Summer</a:t>
          </a:r>
        </a:p>
        <a:p>
          <a:pPr lvl="0" algn="l" defTabSz="666750">
            <a:lnSpc>
              <a:spcPct val="90000"/>
            </a:lnSpc>
            <a:spcBef>
              <a:spcPct val="0"/>
            </a:spcBef>
            <a:spcAft>
              <a:spcPct val="35000"/>
            </a:spcAft>
          </a:pPr>
          <a:r>
            <a:rPr lang="en-US" sz="1500" kern="1200" dirty="0"/>
            <a:t>2019</a:t>
          </a:r>
        </a:p>
        <a:p>
          <a:pPr lvl="0" algn="l" defTabSz="666750">
            <a:lnSpc>
              <a:spcPct val="90000"/>
            </a:lnSpc>
            <a:spcBef>
              <a:spcPct val="0"/>
            </a:spcBef>
            <a:spcAft>
              <a:spcPct val="35000"/>
            </a:spcAft>
          </a:pPr>
          <a:r>
            <a:rPr lang="en-US" sz="1500" kern="1200" dirty="0"/>
            <a:t>Through</a:t>
          </a:r>
        </a:p>
        <a:p>
          <a:pPr lvl="0" algn="l" defTabSz="666750">
            <a:lnSpc>
              <a:spcPct val="90000"/>
            </a:lnSpc>
            <a:spcBef>
              <a:spcPct val="0"/>
            </a:spcBef>
            <a:spcAft>
              <a:spcPct val="35000"/>
            </a:spcAft>
          </a:pPr>
          <a:r>
            <a:rPr lang="en-US" sz="1500" kern="1200" dirty="0"/>
            <a:t>Summer</a:t>
          </a:r>
        </a:p>
        <a:p>
          <a:pPr lvl="0" algn="l" defTabSz="666750">
            <a:lnSpc>
              <a:spcPct val="90000"/>
            </a:lnSpc>
            <a:spcBef>
              <a:spcPct val="0"/>
            </a:spcBef>
            <a:spcAft>
              <a:spcPct val="35000"/>
            </a:spcAft>
          </a:pPr>
          <a:r>
            <a:rPr lang="en-US" sz="1500" kern="1200" dirty="0"/>
            <a:t>2020</a:t>
          </a:r>
        </a:p>
      </dsp:txBody>
      <dsp:txXfrm>
        <a:off x="1810624" y="915840"/>
        <a:ext cx="997536" cy="3140031"/>
      </dsp:txXfrm>
    </dsp:sp>
    <dsp:sp modelId="{95E6F46A-4CE0-4FA2-8020-B8B35FC96DFF}">
      <dsp:nvSpPr>
        <dsp:cNvPr id="0" name=""/>
        <dsp:cNvSpPr/>
      </dsp:nvSpPr>
      <dsp:spPr>
        <a:xfrm>
          <a:off x="3341550" y="1366810"/>
          <a:ext cx="997536" cy="2689061"/>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a:t>Spring 2021</a:t>
          </a:r>
        </a:p>
      </dsp:txBody>
      <dsp:txXfrm>
        <a:off x="3341550" y="1366810"/>
        <a:ext cx="997536" cy="2689061"/>
      </dsp:txXfrm>
    </dsp:sp>
    <dsp:sp modelId="{AE366970-CA46-4650-A65A-97A86BE3E88C}">
      <dsp:nvSpPr>
        <dsp:cNvPr id="0" name=""/>
        <dsp:cNvSpPr/>
      </dsp:nvSpPr>
      <dsp:spPr>
        <a:xfrm>
          <a:off x="4841154" y="1808510"/>
          <a:ext cx="997536" cy="2232031"/>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a:t>Spring 2023</a:t>
          </a:r>
        </a:p>
      </dsp:txBody>
      <dsp:txXfrm>
        <a:off x="4841154" y="1808510"/>
        <a:ext cx="997536" cy="2232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8"/>
          </a:xfrm>
          <a:prstGeom prst="rect">
            <a:avLst/>
          </a:prstGeom>
        </p:spPr>
        <p:txBody>
          <a:bodyPr vert="horz" lIns="92482" tIns="46241" rIns="92482" bIns="46241" rtlCol="0"/>
          <a:lstStyle>
            <a:lvl1pPr algn="l">
              <a:defRPr sz="1200"/>
            </a:lvl1pPr>
          </a:lstStyle>
          <a:p>
            <a:endParaRPr lang="en-US" dirty="0"/>
          </a:p>
        </p:txBody>
      </p:sp>
      <p:sp>
        <p:nvSpPr>
          <p:cNvPr id="3" name="Date Placeholder 2"/>
          <p:cNvSpPr>
            <a:spLocks noGrp="1"/>
          </p:cNvSpPr>
          <p:nvPr>
            <p:ph type="dt" idx="1"/>
          </p:nvPr>
        </p:nvSpPr>
        <p:spPr>
          <a:xfrm>
            <a:off x="3936769" y="1"/>
            <a:ext cx="3011699" cy="463408"/>
          </a:xfrm>
          <a:prstGeom prst="rect">
            <a:avLst/>
          </a:prstGeom>
        </p:spPr>
        <p:txBody>
          <a:bodyPr vert="horz" lIns="92482" tIns="46241" rIns="92482" bIns="46241" rtlCol="0"/>
          <a:lstStyle>
            <a:lvl1pPr algn="r">
              <a:defRPr sz="1200"/>
            </a:lvl1pPr>
          </a:lstStyle>
          <a:p>
            <a:fld id="{0FAB83B8-7E8F-453F-94CD-B062AD0E9653}" type="datetimeFigureOut">
              <a:rPr lang="en-US" smtClean="0"/>
              <a:t>2/18/2021</a:t>
            </a:fld>
            <a:endParaRPr lang="en-US" dirty="0"/>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2" tIns="46241" rIns="92482" bIns="46241" rtlCol="0" anchor="ctr"/>
          <a:lstStyle/>
          <a:p>
            <a:endParaRPr lang="en-US" dirty="0"/>
          </a:p>
        </p:txBody>
      </p:sp>
      <p:sp>
        <p:nvSpPr>
          <p:cNvPr id="5" name="Notes Placeholder 4"/>
          <p:cNvSpPr>
            <a:spLocks noGrp="1"/>
          </p:cNvSpPr>
          <p:nvPr>
            <p:ph type="body" sz="quarter" idx="3"/>
          </p:nvPr>
        </p:nvSpPr>
        <p:spPr>
          <a:xfrm>
            <a:off x="695008" y="4444863"/>
            <a:ext cx="5560060" cy="3636705"/>
          </a:xfrm>
          <a:prstGeom prst="rect">
            <a:avLst/>
          </a:prstGeom>
        </p:spPr>
        <p:txBody>
          <a:bodyPr vert="horz" lIns="92482" tIns="46241" rIns="92482" bIns="4624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1"/>
            <a:ext cx="3011699" cy="463407"/>
          </a:xfrm>
          <a:prstGeom prst="rect">
            <a:avLst/>
          </a:prstGeom>
        </p:spPr>
        <p:txBody>
          <a:bodyPr vert="horz" lIns="92482" tIns="46241" rIns="92482" bIns="4624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71"/>
            <a:ext cx="3011699" cy="463407"/>
          </a:xfrm>
          <a:prstGeom prst="rect">
            <a:avLst/>
          </a:prstGeom>
        </p:spPr>
        <p:txBody>
          <a:bodyPr vert="horz" lIns="92482" tIns="46241" rIns="92482" bIns="46241" rtlCol="0" anchor="b"/>
          <a:lstStyle>
            <a:lvl1pPr algn="r">
              <a:defRPr sz="1200"/>
            </a:lvl1pPr>
          </a:lstStyle>
          <a:p>
            <a:fld id="{25514B26-164E-421C-95A5-3C470ED5AE77}" type="slidenum">
              <a:rPr lang="en-US" smtClean="0"/>
              <a:t>‹#›</a:t>
            </a:fld>
            <a:endParaRPr lang="en-US" dirty="0"/>
          </a:p>
        </p:txBody>
      </p:sp>
    </p:spTree>
    <p:extLst>
      <p:ext uri="{BB962C8B-B14F-4D97-AF65-F5344CB8AC3E}">
        <p14:creationId xmlns:p14="http://schemas.microsoft.com/office/powerpoint/2010/main" val="1780119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3638"/>
            <a:ext cx="5540375" cy="3117850"/>
          </a:xfrm>
        </p:spPr>
      </p:sp>
      <p:sp>
        <p:nvSpPr>
          <p:cNvPr id="3" name="Notes Placeholder 2"/>
          <p:cNvSpPr>
            <a:spLocks noGrp="1"/>
          </p:cNvSpPr>
          <p:nvPr>
            <p:ph type="body" idx="1"/>
          </p:nvPr>
        </p:nvSpPr>
        <p:spPr/>
        <p:txBody>
          <a:bodyPr/>
          <a:lstStyle/>
          <a:p>
            <a:r>
              <a:rPr lang="en-US" dirty="0"/>
              <a:t>Welcome to the </a:t>
            </a:r>
            <a:r>
              <a:rPr lang="en-US" dirty="0" smtClean="0"/>
              <a:t>Pre-construction</a:t>
            </a:r>
            <a:r>
              <a:rPr lang="en-US" baseline="0" dirty="0" smtClean="0"/>
              <a:t> Open House</a:t>
            </a:r>
            <a:r>
              <a:rPr lang="en-US" dirty="0" smtClean="0"/>
              <a:t> </a:t>
            </a:r>
            <a:r>
              <a:rPr lang="en-US" dirty="0"/>
              <a:t>for the JTA Mobility Works Project for Alta Drive.  We are excited to partner with the local community to successfully implement improvements in the traffic flow and  capacity throughout the roadway corridor.</a:t>
            </a:r>
          </a:p>
        </p:txBody>
      </p:sp>
      <p:sp>
        <p:nvSpPr>
          <p:cNvPr id="4" name="Slide Number Placeholder 3"/>
          <p:cNvSpPr>
            <a:spLocks noGrp="1"/>
          </p:cNvSpPr>
          <p:nvPr>
            <p:ph type="sldNum" sz="quarter" idx="10"/>
          </p:nvPr>
        </p:nvSpPr>
        <p:spPr/>
        <p:txBody>
          <a:bodyPr/>
          <a:lstStyle/>
          <a:p>
            <a:fld id="{25514B26-164E-421C-95A5-3C470ED5AE77}" type="slidenum">
              <a:rPr lang="en-US" smtClean="0"/>
              <a:t>1</a:t>
            </a:fld>
            <a:endParaRPr lang="en-US" dirty="0"/>
          </a:p>
        </p:txBody>
      </p:sp>
    </p:spTree>
    <p:extLst>
      <p:ext uri="{BB962C8B-B14F-4D97-AF65-F5344CB8AC3E}">
        <p14:creationId xmlns:p14="http://schemas.microsoft.com/office/powerpoint/2010/main" val="2578851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North </a:t>
            </a:r>
            <a:r>
              <a:rPr lang="en-US" sz="1800" dirty="0"/>
              <a:t>of the </a:t>
            </a:r>
            <a:r>
              <a:rPr lang="en-US" sz="1800" dirty="0" smtClean="0"/>
              <a:t>bridge,  between </a:t>
            </a:r>
            <a:r>
              <a:rPr lang="en-US" sz="1800" dirty="0"/>
              <a:t>Ashgrove Road and Burkit Lane </a:t>
            </a:r>
            <a:r>
              <a:rPr lang="en-US" sz="1800" dirty="0" smtClean="0"/>
              <a:t>will </a:t>
            </a:r>
            <a:r>
              <a:rPr lang="en-US" sz="1800" dirty="0"/>
              <a:t>be a five lane section with 4 foot bike lanes and six foot wide sidewalks in each direction.  The construction will require widening the right-of-way including clearing the existing trees and brush approximately 20 feet on each side.  Again, </a:t>
            </a:r>
            <a:r>
              <a:rPr lang="en-US" sz="1800" baseline="0" dirty="0"/>
              <a:t>JTA has minimized this as much as possible as evidenced by the 11’ lanes and other space saving features of our design. </a:t>
            </a:r>
            <a:endParaRPr lang="en-US" sz="1800" dirty="0"/>
          </a:p>
        </p:txBody>
      </p:sp>
      <p:sp>
        <p:nvSpPr>
          <p:cNvPr id="4" name="Slide Number Placeholder 3"/>
          <p:cNvSpPr>
            <a:spLocks noGrp="1"/>
          </p:cNvSpPr>
          <p:nvPr>
            <p:ph type="sldNum" sz="quarter" idx="10"/>
          </p:nvPr>
        </p:nvSpPr>
        <p:spPr/>
        <p:txBody>
          <a:bodyPr/>
          <a:lstStyle/>
          <a:p>
            <a:fld id="{25514B26-164E-421C-95A5-3C470ED5AE77}" type="slidenum">
              <a:rPr lang="en-US" smtClean="0"/>
              <a:t>10</a:t>
            </a:fld>
            <a:endParaRPr lang="en-US" dirty="0"/>
          </a:p>
        </p:txBody>
      </p:sp>
    </p:spTree>
    <p:extLst>
      <p:ext uri="{BB962C8B-B14F-4D97-AF65-F5344CB8AC3E}">
        <p14:creationId xmlns:p14="http://schemas.microsoft.com/office/powerpoint/2010/main" val="2955925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have</a:t>
            </a:r>
            <a:r>
              <a:rPr lang="en-US" baseline="0" dirty="0"/>
              <a:t> been minimal</a:t>
            </a:r>
            <a:r>
              <a:rPr lang="en-US" dirty="0"/>
              <a:t> changes to the project since the last Public Meeting held in January, 2019.  At this time the JTA has</a:t>
            </a:r>
            <a:r>
              <a:rPr lang="en-US" baseline="0" dirty="0"/>
              <a:t> completed the design and acquired all permits necessary to construct the project.  Initial bids for this project were higher than the project budget.  JTA worked with the City this fall to have a 60 day detour implemented during the project.  This change resulted in a cost savings to the project of almost 1.5 million dollars allowing the project to move forward and providing an additional factor of safety for the traveling public and construction crews.  </a:t>
            </a:r>
            <a:endParaRPr lang="en-US" dirty="0"/>
          </a:p>
          <a:p>
            <a:endParaRPr lang="en-US" dirty="0"/>
          </a:p>
          <a:p>
            <a:endParaRPr lang="en-US" dirty="0"/>
          </a:p>
          <a:p>
            <a:endParaRPr lang="en-US" sz="1200" dirty="0"/>
          </a:p>
          <a:p>
            <a:endParaRPr lang="en-US" dirty="0"/>
          </a:p>
        </p:txBody>
      </p:sp>
      <p:sp>
        <p:nvSpPr>
          <p:cNvPr id="4" name="Slide Number Placeholder 3"/>
          <p:cNvSpPr>
            <a:spLocks noGrp="1"/>
          </p:cNvSpPr>
          <p:nvPr>
            <p:ph type="sldNum" sz="quarter" idx="10"/>
          </p:nvPr>
        </p:nvSpPr>
        <p:spPr/>
        <p:txBody>
          <a:bodyPr/>
          <a:lstStyle/>
          <a:p>
            <a:fld id="{25514B26-164E-421C-95A5-3C470ED5AE77}" type="slidenum">
              <a:rPr lang="en-US" smtClean="0"/>
              <a:t>11</a:t>
            </a:fld>
            <a:endParaRPr lang="en-US" dirty="0"/>
          </a:p>
        </p:txBody>
      </p:sp>
    </p:spTree>
    <p:extLst>
      <p:ext uri="{BB962C8B-B14F-4D97-AF65-F5344CB8AC3E}">
        <p14:creationId xmlns:p14="http://schemas.microsoft.com/office/powerpoint/2010/main" val="1970057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60</a:t>
            </a:r>
            <a:r>
              <a:rPr lang="en-US" baseline="0" dirty="0"/>
              <a:t> day detour will be implemented in Phase 4B of the project’s construction.  Phase 4B is expected to occur approximately one year into this approximately two year construction project.  Implementing the detour is dependent on completing the improvements at the railroad tracks and permanent improvements at all four intersections along the route.  These operational improvements will enhance traffic flow and have been analyzed to ensure the detour traffic will be accommodated acceptably even in the heaviest of the peak traffic hours. </a:t>
            </a:r>
            <a:endParaRPr lang="en-US" dirty="0"/>
          </a:p>
          <a:p>
            <a:endParaRPr lang="en-US" dirty="0"/>
          </a:p>
          <a:p>
            <a:endParaRPr lang="en-US" dirty="0"/>
          </a:p>
          <a:p>
            <a:endParaRPr lang="en-US" sz="1200" dirty="0"/>
          </a:p>
          <a:p>
            <a:endParaRPr lang="en-US" dirty="0"/>
          </a:p>
        </p:txBody>
      </p:sp>
      <p:sp>
        <p:nvSpPr>
          <p:cNvPr id="4" name="Slide Number Placeholder 3"/>
          <p:cNvSpPr>
            <a:spLocks noGrp="1"/>
          </p:cNvSpPr>
          <p:nvPr>
            <p:ph type="sldNum" sz="quarter" idx="10"/>
          </p:nvPr>
        </p:nvSpPr>
        <p:spPr/>
        <p:txBody>
          <a:bodyPr/>
          <a:lstStyle/>
          <a:p>
            <a:fld id="{25514B26-164E-421C-95A5-3C470ED5AE77}" type="slidenum">
              <a:rPr lang="en-US" smtClean="0"/>
              <a:t>12</a:t>
            </a:fld>
            <a:endParaRPr lang="en-US" dirty="0"/>
          </a:p>
        </p:txBody>
      </p:sp>
    </p:spTree>
    <p:extLst>
      <p:ext uri="{BB962C8B-B14F-4D97-AF65-F5344CB8AC3E}">
        <p14:creationId xmlns:p14="http://schemas.microsoft.com/office/powerpoint/2010/main" val="767487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 traffic study</a:t>
            </a:r>
            <a:r>
              <a:rPr lang="en-US" sz="1800" baseline="0" dirty="0"/>
              <a:t> analysis was conducted which </a:t>
            </a:r>
            <a:r>
              <a:rPr lang="en-US" sz="1800" dirty="0"/>
              <a:t>analyzed existing traffic, turning movements and projected traffic volumes out to the year 2040. </a:t>
            </a:r>
            <a:r>
              <a:rPr lang="en-US" sz="1800" dirty="0">
                <a:solidFill>
                  <a:srgbClr val="004881"/>
                </a:solidFill>
              </a:rPr>
              <a:t> Projected traffic volumes 20 years into the future identified  the need for </a:t>
            </a:r>
            <a:r>
              <a:rPr lang="en-US" sz="1800" dirty="0"/>
              <a:t>additional travel lanes and traffic signals at Port Jacksonville Parkway</a:t>
            </a:r>
            <a:r>
              <a:rPr lang="en-US" sz="1800" baseline="0" dirty="0"/>
              <a:t> and Misty March Drive/Alta Lakes Drive</a:t>
            </a:r>
            <a:r>
              <a:rPr lang="en-US" sz="18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4881"/>
              </a:solidFill>
            </a:endParaRPr>
          </a:p>
          <a:p>
            <a:endParaRPr lang="en-US" sz="1800" dirty="0"/>
          </a:p>
        </p:txBody>
      </p:sp>
      <p:sp>
        <p:nvSpPr>
          <p:cNvPr id="4" name="Slide Number Placeholder 3"/>
          <p:cNvSpPr>
            <a:spLocks noGrp="1"/>
          </p:cNvSpPr>
          <p:nvPr>
            <p:ph type="sldNum" sz="quarter" idx="10"/>
          </p:nvPr>
        </p:nvSpPr>
        <p:spPr/>
        <p:txBody>
          <a:bodyPr/>
          <a:lstStyle/>
          <a:p>
            <a:fld id="{25514B26-164E-421C-95A5-3C470ED5AE77}" type="slidenum">
              <a:rPr lang="en-US" smtClean="0"/>
              <a:t>13</a:t>
            </a:fld>
            <a:endParaRPr lang="en-US" dirty="0"/>
          </a:p>
        </p:txBody>
      </p:sp>
    </p:spTree>
    <p:extLst>
      <p:ext uri="{BB962C8B-B14F-4D97-AF65-F5344CB8AC3E}">
        <p14:creationId xmlns:p14="http://schemas.microsoft.com/office/powerpoint/2010/main" val="579162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proposed improvements will fulfill the need for this project by</a:t>
            </a:r>
            <a:r>
              <a:rPr lang="en-US" baseline="0" dirty="0"/>
              <a:t> r</a:t>
            </a:r>
            <a:r>
              <a:rPr lang="en-US" dirty="0"/>
              <a:t>elieving traffic </a:t>
            </a:r>
            <a:r>
              <a:rPr lang="en-US" baseline="0" dirty="0"/>
              <a:t>congestion, controlling  the turn movements, and improving safety with the addition of </a:t>
            </a:r>
            <a:r>
              <a:rPr lang="en-US" dirty="0"/>
              <a:t>travel lanes, turn</a:t>
            </a:r>
            <a:r>
              <a:rPr lang="en-US" baseline="0" dirty="0"/>
              <a:t> lanes, bike lanes, sidewalks and lighting.  Drainage will improved throughout the corridor with the improvements to the drainage system and ponds.  With the completion of the construction, there will be an increase in the quality of service through JEA potable water and sanitary sewer.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488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5514B26-164E-421C-95A5-3C470ED5AE77}" type="slidenum">
              <a:rPr lang="en-US" smtClean="0"/>
              <a:t>14</a:t>
            </a:fld>
            <a:endParaRPr lang="en-US" dirty="0"/>
          </a:p>
        </p:txBody>
      </p:sp>
    </p:spTree>
    <p:extLst>
      <p:ext uri="{BB962C8B-B14F-4D97-AF65-F5344CB8AC3E}">
        <p14:creationId xmlns:p14="http://schemas.microsoft.com/office/powerpoint/2010/main" val="2822663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project has completed the design phase where ETM (England Thims &amp; Miller, Inc) provided complete design services, utility coordination and permitting services.</a:t>
            </a:r>
          </a:p>
          <a:p>
            <a:endParaRPr lang="en-US" sz="1800" dirty="0"/>
          </a:p>
        </p:txBody>
      </p:sp>
      <p:sp>
        <p:nvSpPr>
          <p:cNvPr id="4" name="Slide Number Placeholder 3"/>
          <p:cNvSpPr>
            <a:spLocks noGrp="1"/>
          </p:cNvSpPr>
          <p:nvPr>
            <p:ph type="sldNum" sz="quarter" idx="10"/>
          </p:nvPr>
        </p:nvSpPr>
        <p:spPr/>
        <p:txBody>
          <a:bodyPr/>
          <a:lstStyle/>
          <a:p>
            <a:fld id="{25514B26-164E-421C-95A5-3C470ED5AE77}"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244407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What’s next for this project. The Design and Right-of Way Acquisition is now </a:t>
            </a:r>
            <a:r>
              <a:rPr lang="en-US" sz="2000" dirty="0" smtClean="0"/>
              <a:t>complete</a:t>
            </a:r>
            <a:r>
              <a:rPr lang="en-US" sz="2000" baseline="0" dirty="0" smtClean="0"/>
              <a:t> </a:t>
            </a:r>
            <a:r>
              <a:rPr lang="en-US" sz="2000" dirty="0" smtClean="0"/>
              <a:t>and </a:t>
            </a:r>
            <a:r>
              <a:rPr lang="en-US" sz="2000" dirty="0"/>
              <a:t>project was bid for </a:t>
            </a:r>
            <a:r>
              <a:rPr lang="en-US" sz="2000" dirty="0" smtClean="0"/>
              <a:t>construction. Construction is</a:t>
            </a:r>
            <a:r>
              <a:rPr lang="en-US" sz="2000" baseline="0" dirty="0" smtClean="0"/>
              <a:t> expected</a:t>
            </a:r>
            <a:r>
              <a:rPr lang="en-US" sz="2000" dirty="0" smtClean="0"/>
              <a:t> </a:t>
            </a:r>
            <a:r>
              <a:rPr lang="en-US" sz="2000" dirty="0"/>
              <a:t>to begin in the Spring.  By the Spring of 2023, construction will be completed with an improved roadway that includes bike lanes and </a:t>
            </a:r>
            <a:r>
              <a:rPr lang="en-US" sz="2000" dirty="0" smtClean="0"/>
              <a:t>sidewalks</a:t>
            </a:r>
            <a:r>
              <a:rPr lang="en-US" sz="2000" baseline="0" dirty="0" smtClean="0"/>
              <a:t> and enough </a:t>
            </a:r>
            <a:r>
              <a:rPr lang="en-US" sz="2000" baseline="0" smtClean="0"/>
              <a:t>additional traffic capacity </a:t>
            </a:r>
            <a:r>
              <a:rPr lang="en-US" sz="2000" baseline="0" dirty="0" smtClean="0"/>
              <a:t>to serve this growing area for decades. </a:t>
            </a:r>
            <a:endParaRPr lang="en-US" sz="2000" dirty="0"/>
          </a:p>
        </p:txBody>
      </p:sp>
      <p:sp>
        <p:nvSpPr>
          <p:cNvPr id="4" name="Slide Number Placeholder 3"/>
          <p:cNvSpPr>
            <a:spLocks noGrp="1"/>
          </p:cNvSpPr>
          <p:nvPr>
            <p:ph type="sldNum" sz="quarter" idx="10"/>
          </p:nvPr>
        </p:nvSpPr>
        <p:spPr/>
        <p:txBody>
          <a:bodyPr/>
          <a:lstStyle/>
          <a:p>
            <a:fld id="{25514B26-164E-421C-95A5-3C470ED5AE77}"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244407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a:t>
            </a:r>
            <a:r>
              <a:rPr lang="en-US" sz="1800" dirty="0" smtClean="0"/>
              <a:t>JTA</a:t>
            </a:r>
            <a:r>
              <a:rPr lang="en-US" sz="1800" baseline="0" dirty="0" smtClean="0"/>
              <a:t> and the Contractor are currently executing the contract in preparation for a preconstruction conference and issuance of a formal “Notice to Proceed” to proceed to the contractor which is on track to occur in late February 2021 on this $22M construction contract. Phase 1 of construction will finish approximately 1 year later and the final 3 phases finish 1 year after that completing the project in the Spring of 2023.  Please be advised that some activities for all phases may overlap one another and a detailed construction phasing plan has not been submitted at this time.  </a:t>
            </a:r>
            <a:endParaRPr lang="en-US" sz="1800" dirty="0"/>
          </a:p>
          <a:p>
            <a:endParaRPr lang="en-US" sz="1800" dirty="0"/>
          </a:p>
        </p:txBody>
      </p:sp>
      <p:sp>
        <p:nvSpPr>
          <p:cNvPr id="4" name="Slide Number Placeholder 3"/>
          <p:cNvSpPr>
            <a:spLocks noGrp="1"/>
          </p:cNvSpPr>
          <p:nvPr>
            <p:ph type="sldNum" sz="quarter" idx="10"/>
          </p:nvPr>
        </p:nvSpPr>
        <p:spPr/>
        <p:txBody>
          <a:bodyPr/>
          <a:lstStyle/>
          <a:p>
            <a:fld id="{25514B26-164E-421C-95A5-3C470ED5AE77}"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738795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Construction of Alta Drive and Yellow Bluff Road will be phased to allow the construction to be completed while maintaining access to the residents and businesses.  </a:t>
            </a:r>
          </a:p>
          <a:p>
            <a:r>
              <a:rPr lang="en-US" sz="1200" dirty="0"/>
              <a:t>Shown here is an overview of the construction.   Please be aware that where possible, the Contractor may be working in multiple locations simultaneously to expedite the construction activities. </a:t>
            </a:r>
          </a:p>
          <a:p>
            <a:r>
              <a:rPr lang="en-US" sz="1200" dirty="0"/>
              <a:t>Phase 1 is the construction on the additional lanes and railroad crossing south of Faye Road.  </a:t>
            </a:r>
          </a:p>
          <a:p>
            <a:r>
              <a:rPr lang="en-US" sz="1200" dirty="0"/>
              <a:t>Phase 2 is the construction of Alta Drive and Yellow Bluff Road north of Port Jacksonville Parkway.  </a:t>
            </a:r>
          </a:p>
          <a:p>
            <a:r>
              <a:rPr lang="en-US" sz="1200" dirty="0"/>
              <a:t>Phase 3 includes improvements to New Berlin Road to allow the construction of improvements along the temporary detour route mentioned earlier.  </a:t>
            </a:r>
          </a:p>
          <a:p>
            <a:r>
              <a:rPr lang="en-US" sz="1200" dirty="0"/>
              <a:t>Phase 4 will include the 60 day detour and the remainder of the construction of Alta Drive between Faye Road and Port Jacksonville Parkway.  </a:t>
            </a:r>
          </a:p>
          <a:p>
            <a:r>
              <a:rPr lang="en-US" sz="1200" dirty="0"/>
              <a:t>Please be aware that the 60 day detour is in order for specific areas within the Phase 4 construction, but the remaining Phase 4 construction will be completed following the reopening of Alta to through traffic..</a:t>
            </a:r>
          </a:p>
          <a:p>
            <a:endParaRPr lang="en-US" sz="1200" dirty="0"/>
          </a:p>
          <a:p>
            <a:endParaRPr lang="en-US" dirty="0"/>
          </a:p>
        </p:txBody>
      </p:sp>
      <p:sp>
        <p:nvSpPr>
          <p:cNvPr id="4" name="Slide Number Placeholder 3"/>
          <p:cNvSpPr>
            <a:spLocks noGrp="1"/>
          </p:cNvSpPr>
          <p:nvPr>
            <p:ph type="sldNum" sz="quarter" idx="10"/>
          </p:nvPr>
        </p:nvSpPr>
        <p:spPr/>
        <p:txBody>
          <a:bodyPr/>
          <a:lstStyle/>
          <a:p>
            <a:fld id="{25514B26-164E-421C-95A5-3C470ED5AE77}" type="slidenum">
              <a:rPr lang="en-US" smtClean="0"/>
              <a:t>18</a:t>
            </a:fld>
            <a:endParaRPr lang="en-US" dirty="0"/>
          </a:p>
        </p:txBody>
      </p:sp>
    </p:spTree>
    <p:extLst>
      <p:ext uri="{BB962C8B-B14F-4D97-AF65-F5344CB8AC3E}">
        <p14:creationId xmlns:p14="http://schemas.microsoft.com/office/powerpoint/2010/main" val="4107467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Alta Drive south of Rushing Branch will be widened to the east approximately 40 feet.  During construction the new right-of-way will be cleared and the new northbound lanes will be constructed east of the existing roadway.  Once complete, traffic will be shifted to the new lanes, allowing the existing roadway to be remove and new lanes constructed.</a:t>
            </a:r>
          </a:p>
          <a:p>
            <a:endParaRPr lang="en-US" sz="1200" dirty="0"/>
          </a:p>
          <a:p>
            <a:endParaRPr lang="en-US" dirty="0"/>
          </a:p>
        </p:txBody>
      </p:sp>
      <p:sp>
        <p:nvSpPr>
          <p:cNvPr id="4" name="Slide Number Placeholder 3"/>
          <p:cNvSpPr>
            <a:spLocks noGrp="1"/>
          </p:cNvSpPr>
          <p:nvPr>
            <p:ph type="sldNum" sz="quarter" idx="10"/>
          </p:nvPr>
        </p:nvSpPr>
        <p:spPr/>
        <p:txBody>
          <a:bodyPr/>
          <a:lstStyle/>
          <a:p>
            <a:fld id="{25514B26-164E-421C-95A5-3C470ED5AE77}" type="slidenum">
              <a:rPr lang="en-US" smtClean="0"/>
              <a:t>19</a:t>
            </a:fld>
            <a:endParaRPr lang="en-US" dirty="0"/>
          </a:p>
        </p:txBody>
      </p:sp>
    </p:spTree>
    <p:extLst>
      <p:ext uri="{BB962C8B-B14F-4D97-AF65-F5344CB8AC3E}">
        <p14:creationId xmlns:p14="http://schemas.microsoft.com/office/powerpoint/2010/main" val="2918754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construction just weeks away, today’s </a:t>
            </a:r>
            <a:r>
              <a:rPr lang="en-US" dirty="0"/>
              <a:t>open house is to </a:t>
            </a:r>
            <a:r>
              <a:rPr lang="en-US" dirty="0" smtClean="0"/>
              <a:t>provide</a:t>
            </a:r>
            <a:r>
              <a:rPr lang="en-US" baseline="0" dirty="0" smtClean="0"/>
              <a:t> you with final details and answer any final questions before we begin.</a:t>
            </a:r>
            <a:r>
              <a:rPr lang="en-US" dirty="0" smtClean="0"/>
              <a:t>  Exhibits </a:t>
            </a:r>
            <a:r>
              <a:rPr lang="en-US" dirty="0"/>
              <a:t>are mounted on the large display boards located around the room for you to view. Project team members are available to answer any questions you may have and to discuss the various project components and considerations. We are very interested in your comments and feedback so please feel free to speak with a project team member or fill out a comment card.</a:t>
            </a:r>
          </a:p>
        </p:txBody>
      </p:sp>
      <p:sp>
        <p:nvSpPr>
          <p:cNvPr id="4" name="Slide Number Placeholder 3"/>
          <p:cNvSpPr>
            <a:spLocks noGrp="1"/>
          </p:cNvSpPr>
          <p:nvPr>
            <p:ph type="sldNum" sz="quarter" idx="10"/>
          </p:nvPr>
        </p:nvSpPr>
        <p:spPr/>
        <p:txBody>
          <a:bodyPr/>
          <a:lstStyle/>
          <a:p>
            <a:fld id="{25514B26-164E-421C-95A5-3C470ED5AE77}" type="slidenum">
              <a:rPr lang="en-US" smtClean="0"/>
              <a:t>2</a:t>
            </a:fld>
            <a:endParaRPr lang="en-US" dirty="0"/>
          </a:p>
        </p:txBody>
      </p:sp>
    </p:spTree>
    <p:extLst>
      <p:ext uri="{BB962C8B-B14F-4D97-AF65-F5344CB8AC3E}">
        <p14:creationId xmlns:p14="http://schemas.microsoft.com/office/powerpoint/2010/main" val="3555565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Yellow Bluff Road north of Rushing Branch will be widened similar to Alta Drive, but with the narrower section and existing development there will be some temporary paving and widening to each side of the existing roadway.  During construction the new right-of-way will be cleared and the new northbound lanes will be constructed east of the existing roadway.  Once complete, traffic will be shifted to the new lanes, allowing the existing roadway to be remove and new lanes constructed.</a:t>
            </a:r>
          </a:p>
          <a:p>
            <a:endParaRPr lang="en-US" sz="1200" dirty="0"/>
          </a:p>
          <a:p>
            <a:endParaRPr lang="en-US" dirty="0"/>
          </a:p>
        </p:txBody>
      </p:sp>
      <p:sp>
        <p:nvSpPr>
          <p:cNvPr id="4" name="Slide Number Placeholder 3"/>
          <p:cNvSpPr>
            <a:spLocks noGrp="1"/>
          </p:cNvSpPr>
          <p:nvPr>
            <p:ph type="sldNum" sz="quarter" idx="10"/>
          </p:nvPr>
        </p:nvSpPr>
        <p:spPr/>
        <p:txBody>
          <a:bodyPr/>
          <a:lstStyle/>
          <a:p>
            <a:fld id="{25514B26-164E-421C-95A5-3C470ED5AE77}" type="slidenum">
              <a:rPr lang="en-US" smtClean="0"/>
              <a:t>20</a:t>
            </a:fld>
            <a:endParaRPr lang="en-US" dirty="0"/>
          </a:p>
        </p:txBody>
      </p:sp>
    </p:spTree>
    <p:extLst>
      <p:ext uri="{BB962C8B-B14F-4D97-AF65-F5344CB8AC3E}">
        <p14:creationId xmlns:p14="http://schemas.microsoft.com/office/powerpoint/2010/main" val="611795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construction the </a:t>
            </a:r>
            <a:r>
              <a:rPr lang="en-US" dirty="0" smtClean="0"/>
              <a:t>newly acquired </a:t>
            </a:r>
            <a:r>
              <a:rPr lang="en-US" dirty="0"/>
              <a:t>right-of-way will be cleared and trees removed to allow for the construction of the </a:t>
            </a:r>
            <a:r>
              <a:rPr lang="en-US" dirty="0" smtClean="0"/>
              <a:t>expanded </a:t>
            </a:r>
            <a:r>
              <a:rPr lang="en-US" dirty="0"/>
              <a:t>roadway.  </a:t>
            </a:r>
            <a:r>
              <a:rPr lang="en-US" dirty="0" smtClean="0"/>
              <a:t>Here </a:t>
            </a:r>
            <a:r>
              <a:rPr lang="en-US" dirty="0"/>
              <a:t>are two sections along the roadway showing the </a:t>
            </a:r>
            <a:r>
              <a:rPr lang="en-US" dirty="0" smtClean="0"/>
              <a:t>required </a:t>
            </a:r>
            <a:r>
              <a:rPr lang="en-US" dirty="0"/>
              <a:t>tree </a:t>
            </a:r>
            <a:r>
              <a:rPr lang="en-US" dirty="0" smtClean="0"/>
              <a:t>removal typical</a:t>
            </a:r>
            <a:r>
              <a:rPr lang="en-US" baseline="0" dirty="0" smtClean="0"/>
              <a:t> for this project</a:t>
            </a:r>
            <a:r>
              <a:rPr lang="en-US" dirty="0" smtClean="0"/>
              <a:t>.  </a:t>
            </a:r>
            <a:r>
              <a:rPr lang="en-US" dirty="0"/>
              <a:t>Along Alta Drive south of Rushing Branch this clearing and tree removal will be mostly on the </a:t>
            </a:r>
            <a:r>
              <a:rPr lang="en-US" dirty="0" smtClean="0"/>
              <a:t>east </a:t>
            </a:r>
            <a:r>
              <a:rPr lang="en-US" dirty="0"/>
              <a:t>side of the roadway.  Along Yellow Bluff Road north of Rushing Branch the clearing will be more evenly divided between the east and west side of the roadway.</a:t>
            </a:r>
          </a:p>
          <a:p>
            <a:endParaRPr lang="en-US" sz="1200" dirty="0"/>
          </a:p>
          <a:p>
            <a:endParaRPr lang="en-US" dirty="0"/>
          </a:p>
        </p:txBody>
      </p:sp>
      <p:sp>
        <p:nvSpPr>
          <p:cNvPr id="4" name="Slide Number Placeholder 3"/>
          <p:cNvSpPr>
            <a:spLocks noGrp="1"/>
          </p:cNvSpPr>
          <p:nvPr>
            <p:ph type="sldNum" sz="quarter" idx="10"/>
          </p:nvPr>
        </p:nvSpPr>
        <p:spPr/>
        <p:txBody>
          <a:bodyPr/>
          <a:lstStyle/>
          <a:p>
            <a:fld id="{25514B26-164E-421C-95A5-3C470ED5AE77}" type="slidenum">
              <a:rPr lang="en-US" smtClean="0"/>
              <a:t>21</a:t>
            </a:fld>
            <a:endParaRPr lang="en-US" dirty="0"/>
          </a:p>
        </p:txBody>
      </p:sp>
    </p:spTree>
    <p:extLst>
      <p:ext uri="{BB962C8B-B14F-4D97-AF65-F5344CB8AC3E}">
        <p14:creationId xmlns:p14="http://schemas.microsoft.com/office/powerpoint/2010/main" val="1629167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appreciate your feedback on this important project.  It belongs to you and if you have any questions, please contact </a:t>
            </a:r>
            <a:r>
              <a:rPr lang="en-US" dirty="0" smtClean="0"/>
              <a:t>Kim Robinson at </a:t>
            </a:r>
            <a:r>
              <a:rPr lang="en-US" dirty="0"/>
              <a:t>either the address, email or phone number provided. The project team members are now available to answer any further questions you might have.</a:t>
            </a:r>
          </a:p>
        </p:txBody>
      </p:sp>
      <p:sp>
        <p:nvSpPr>
          <p:cNvPr id="4" name="Slide Number Placeholder 3"/>
          <p:cNvSpPr>
            <a:spLocks noGrp="1"/>
          </p:cNvSpPr>
          <p:nvPr>
            <p:ph type="sldNum" sz="quarter" idx="10"/>
          </p:nvPr>
        </p:nvSpPr>
        <p:spPr/>
        <p:txBody>
          <a:bodyPr/>
          <a:lstStyle/>
          <a:p>
            <a:fld id="{25514B26-164E-421C-95A5-3C470ED5AE77}" type="slidenum">
              <a:rPr lang="en-US" smtClean="0"/>
              <a:t>22</a:t>
            </a:fld>
            <a:endParaRPr lang="en-US" dirty="0"/>
          </a:p>
        </p:txBody>
      </p:sp>
    </p:spTree>
    <p:extLst>
      <p:ext uri="{BB962C8B-B14F-4D97-AF65-F5344CB8AC3E}">
        <p14:creationId xmlns:p14="http://schemas.microsoft.com/office/powerpoint/2010/main" val="1286978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features shown in this presentation may change during design or construction as warranted due to changes in design or construction requirements.  </a:t>
            </a:r>
          </a:p>
          <a:p>
            <a:endParaRPr lang="en-US" dirty="0"/>
          </a:p>
        </p:txBody>
      </p:sp>
      <p:sp>
        <p:nvSpPr>
          <p:cNvPr id="4" name="Slide Number Placeholder 3"/>
          <p:cNvSpPr>
            <a:spLocks noGrp="1"/>
          </p:cNvSpPr>
          <p:nvPr>
            <p:ph type="sldNum" sz="quarter" idx="10"/>
          </p:nvPr>
        </p:nvSpPr>
        <p:spPr/>
        <p:txBody>
          <a:bodyPr/>
          <a:lstStyle/>
          <a:p>
            <a:fld id="{25514B26-164E-421C-95A5-3C470ED5AE77}" type="slidenum">
              <a:rPr lang="en-US" smtClean="0"/>
              <a:t>23</a:t>
            </a:fld>
            <a:endParaRPr lang="en-US" dirty="0"/>
          </a:p>
        </p:txBody>
      </p:sp>
    </p:spTree>
    <p:extLst>
      <p:ext uri="{BB962C8B-B14F-4D97-AF65-F5344CB8AC3E}">
        <p14:creationId xmlns:p14="http://schemas.microsoft.com/office/powerpoint/2010/main" val="412309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part of the JTAMobilityWorks program which includes 13 roadway and 14 mobility corridor projects, all of which are shown on the  map.  As you can see, the projects are located throughout Duval County.</a:t>
            </a:r>
          </a:p>
          <a:p>
            <a:endParaRPr lang="en-US" dirty="0"/>
          </a:p>
          <a:p>
            <a:r>
              <a:rPr lang="en-US" dirty="0"/>
              <a:t>The 13 roadway projects include design and construction of 10 projects on city roads and design only of 3 projects on state roads.  Mobility corridors are designed to improve access to transit and </a:t>
            </a:r>
            <a:r>
              <a:rPr lang="en-US" dirty="0" smtClean="0"/>
              <a:t>provide mobility for all users. </a:t>
            </a:r>
            <a:endParaRPr lang="en-US" dirty="0"/>
          </a:p>
        </p:txBody>
      </p:sp>
      <p:sp>
        <p:nvSpPr>
          <p:cNvPr id="4" name="Slide Number Placeholder 3"/>
          <p:cNvSpPr>
            <a:spLocks noGrp="1"/>
          </p:cNvSpPr>
          <p:nvPr>
            <p:ph type="sldNum" sz="quarter" idx="10"/>
          </p:nvPr>
        </p:nvSpPr>
        <p:spPr/>
        <p:txBody>
          <a:bodyPr/>
          <a:lstStyle/>
          <a:p>
            <a:fld id="{25514B26-164E-421C-95A5-3C470ED5AE77}" type="slidenum">
              <a:rPr lang="en-US" smtClean="0"/>
              <a:t>3</a:t>
            </a:fld>
            <a:endParaRPr lang="en-US" dirty="0"/>
          </a:p>
        </p:txBody>
      </p:sp>
    </p:spTree>
    <p:extLst>
      <p:ext uri="{BB962C8B-B14F-4D97-AF65-F5344CB8AC3E}">
        <p14:creationId xmlns:p14="http://schemas.microsoft.com/office/powerpoint/2010/main" val="3462607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27125"/>
            <a:ext cx="5540375" cy="3117850"/>
          </a:xfrm>
        </p:spPr>
      </p:sp>
      <p:sp>
        <p:nvSpPr>
          <p:cNvPr id="3" name="Notes Placeholder 2"/>
          <p:cNvSpPr>
            <a:spLocks noGrp="1"/>
          </p:cNvSpPr>
          <p:nvPr>
            <p:ph type="body" idx="1"/>
          </p:nvPr>
        </p:nvSpPr>
        <p:spPr>
          <a:xfrm>
            <a:off x="695008" y="4444861"/>
            <a:ext cx="5560060" cy="40474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a:t>
            </a:r>
            <a:r>
              <a:rPr lang="en-US" sz="1800" baseline="0" dirty="0"/>
              <a:t> JTA Mobility Works program is funded through bonds issued against the extension of the Local Option Gas Tax in Duval County.   </a:t>
            </a:r>
            <a:r>
              <a:rPr lang="en-US" sz="1800" dirty="0"/>
              <a:t>In 2014, the City of Jacksonville authorized JTA to implement and complete the program utilizing the LOGT. The Alta Drive Roadway Project has an estimated total cost of </a:t>
            </a:r>
            <a:r>
              <a:rPr lang="en-US" sz="1800" dirty="0" smtClean="0"/>
              <a:t>$38.4 </a:t>
            </a:r>
            <a:r>
              <a:rPr lang="en-US" sz="1800" dirty="0"/>
              <a:t>million dollars and upon completion, the  total project length will encompass 1.67 miles.  </a:t>
            </a:r>
          </a:p>
          <a:p>
            <a:endParaRPr lang="en-US" sz="1800" dirty="0"/>
          </a:p>
          <a:p>
            <a:r>
              <a:rPr lang="en-US" sz="1800" baseline="0" dirty="0"/>
              <a:t>We encourage you to visit our website at JTA Mobility Works dot com for more information on this and all our projects.</a:t>
            </a:r>
            <a:endParaRPr lang="en-US" sz="1800" dirty="0"/>
          </a:p>
          <a:p>
            <a:endParaRPr lang="en-US" sz="1800" dirty="0"/>
          </a:p>
        </p:txBody>
      </p:sp>
      <p:sp>
        <p:nvSpPr>
          <p:cNvPr id="4" name="Slide Number Placeholder 3"/>
          <p:cNvSpPr>
            <a:spLocks noGrp="1"/>
          </p:cNvSpPr>
          <p:nvPr>
            <p:ph type="sldNum" sz="quarter" idx="10"/>
          </p:nvPr>
        </p:nvSpPr>
        <p:spPr/>
        <p:txBody>
          <a:bodyPr/>
          <a:lstStyle/>
          <a:p>
            <a:fld id="{25514B26-164E-421C-95A5-3C470ED5AE77}" type="slidenum">
              <a:rPr lang="en-US" smtClean="0"/>
              <a:t>4</a:t>
            </a:fld>
            <a:endParaRPr lang="en-US" dirty="0"/>
          </a:p>
        </p:txBody>
      </p:sp>
    </p:spTree>
    <p:extLst>
      <p:ext uri="{BB962C8B-B14F-4D97-AF65-F5344CB8AC3E}">
        <p14:creationId xmlns:p14="http://schemas.microsoft.com/office/powerpoint/2010/main" val="319598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This project runs from the I-295 Southbound Exit, South of Faye Road to Burkit Lane.  The project scope includes widening of the existing roadway to a six-lane, divided roadway from the I-295 exit to Faye Road, a four-lane urban roadway to Ashgrove Road and a five-lane roadway to Burkit Lane.  The improvements will accommodate future traffic volumes and increase neighborhood connectivity.</a:t>
            </a:r>
          </a:p>
        </p:txBody>
      </p:sp>
      <p:sp>
        <p:nvSpPr>
          <p:cNvPr id="4" name="Slide Number Placeholder 3"/>
          <p:cNvSpPr>
            <a:spLocks noGrp="1"/>
          </p:cNvSpPr>
          <p:nvPr>
            <p:ph type="sldNum" sz="quarter" idx="10"/>
          </p:nvPr>
        </p:nvSpPr>
        <p:spPr/>
        <p:txBody>
          <a:bodyPr/>
          <a:lstStyle/>
          <a:p>
            <a:fld id="{25514B26-164E-421C-95A5-3C470ED5AE7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080574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To promote mobility along the corridor, the project will also feature bike lanes and sidewalks.  These are improvements that will benefit all users.</a:t>
            </a:r>
          </a:p>
          <a:p>
            <a:endParaRPr lang="en-US" sz="1800" dirty="0"/>
          </a:p>
          <a:p>
            <a:r>
              <a:rPr lang="en-US" sz="1800" dirty="0" smtClean="0"/>
              <a:t>The</a:t>
            </a:r>
            <a:r>
              <a:rPr lang="en-US" sz="1800" baseline="0" dirty="0" smtClean="0"/>
              <a:t> bridge will be restriped to create an additional north and south bound lane to match the new construction</a:t>
            </a:r>
            <a:r>
              <a:rPr lang="en-US" sz="1800" dirty="0" smtClean="0"/>
              <a:t>.  </a:t>
            </a:r>
            <a:r>
              <a:rPr lang="en-US" sz="1800" dirty="0"/>
              <a:t>Drainage improvements will also be made to maintain existing drainage patterns and </a:t>
            </a:r>
            <a:r>
              <a:rPr lang="en-US" sz="1800" dirty="0" smtClean="0"/>
              <a:t>minimize </a:t>
            </a:r>
            <a:r>
              <a:rPr lang="en-US" sz="1800" dirty="0"/>
              <a:t>the potential for localized flooding.</a:t>
            </a:r>
          </a:p>
        </p:txBody>
      </p:sp>
      <p:sp>
        <p:nvSpPr>
          <p:cNvPr id="4" name="Slide Number Placeholder 3"/>
          <p:cNvSpPr>
            <a:spLocks noGrp="1"/>
          </p:cNvSpPr>
          <p:nvPr>
            <p:ph type="sldNum" sz="quarter" idx="10"/>
          </p:nvPr>
        </p:nvSpPr>
        <p:spPr/>
        <p:txBody>
          <a:bodyPr/>
          <a:lstStyle/>
          <a:p>
            <a:fld id="{25514B26-164E-421C-95A5-3C470ED5AE77}" type="slidenum">
              <a:rPr lang="en-US" smtClean="0"/>
              <a:t>6</a:t>
            </a:fld>
            <a:endParaRPr lang="en-US" dirty="0"/>
          </a:p>
        </p:txBody>
      </p:sp>
    </p:spTree>
    <p:extLst>
      <p:ext uri="{BB962C8B-B14F-4D97-AF65-F5344CB8AC3E}">
        <p14:creationId xmlns:p14="http://schemas.microsoft.com/office/powerpoint/2010/main" val="408057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There are four primary typical sections that comprise the project. </a:t>
            </a:r>
            <a:r>
              <a:rPr lang="en-US" sz="1800" dirty="0" smtClean="0"/>
              <a:t>South </a:t>
            </a:r>
            <a:r>
              <a:rPr lang="en-US" sz="1800" dirty="0"/>
              <a:t>of Faye Road and between I-295 and Faye Road. </a:t>
            </a:r>
            <a:endParaRPr lang="en-US" sz="1800" dirty="0" smtClean="0"/>
          </a:p>
          <a:p>
            <a:r>
              <a:rPr lang="en-US" sz="1800" dirty="0" smtClean="0"/>
              <a:t>Consists</a:t>
            </a:r>
            <a:r>
              <a:rPr lang="en-US" sz="1800" baseline="0" dirty="0" smtClean="0"/>
              <a:t> of:  </a:t>
            </a:r>
            <a:r>
              <a:rPr lang="en-US" sz="1800" dirty="0" smtClean="0"/>
              <a:t>4 </a:t>
            </a:r>
            <a:r>
              <a:rPr lang="en-US" sz="1800" dirty="0"/>
              <a:t>– twelve foot wide travel lanes turn lanes, a five foot paved shoulder on each side as well as a raised wide median separating travel in each direction and housing railroad crossing gates. </a:t>
            </a:r>
          </a:p>
        </p:txBody>
      </p:sp>
      <p:sp>
        <p:nvSpPr>
          <p:cNvPr id="4" name="Slide Number Placeholder 3"/>
          <p:cNvSpPr>
            <a:spLocks noGrp="1"/>
          </p:cNvSpPr>
          <p:nvPr>
            <p:ph type="sldNum" sz="quarter" idx="10"/>
          </p:nvPr>
        </p:nvSpPr>
        <p:spPr/>
        <p:txBody>
          <a:bodyPr/>
          <a:lstStyle/>
          <a:p>
            <a:fld id="{25514B26-164E-421C-95A5-3C470ED5AE77}" type="slidenum">
              <a:rPr lang="en-US" smtClean="0"/>
              <a:t>7</a:t>
            </a:fld>
            <a:endParaRPr lang="en-US" dirty="0"/>
          </a:p>
        </p:txBody>
      </p:sp>
    </p:spTree>
    <p:extLst>
      <p:ext uri="{BB962C8B-B14F-4D97-AF65-F5344CB8AC3E}">
        <p14:creationId xmlns:p14="http://schemas.microsoft.com/office/powerpoint/2010/main" val="1129565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South </a:t>
            </a:r>
            <a:r>
              <a:rPr lang="en-US" sz="1800" dirty="0"/>
              <a:t>of the bridge and between Faye Road and Donato Drive North. </a:t>
            </a:r>
            <a:r>
              <a:rPr lang="en-US" sz="1800" dirty="0" smtClean="0"/>
              <a:t>Consists</a:t>
            </a:r>
            <a:r>
              <a:rPr lang="en-US" sz="1800" baseline="0" dirty="0" smtClean="0"/>
              <a:t> of:</a:t>
            </a:r>
            <a:r>
              <a:rPr lang="en-US" sz="1800" dirty="0" smtClean="0"/>
              <a:t> </a:t>
            </a:r>
            <a:r>
              <a:rPr lang="en-US" sz="1800" dirty="0"/>
              <a:t>4 – eleven foot wide travel lanes, a six foot buffered bike lane on each side as well as 6 foot sidewalks on each side. There </a:t>
            </a:r>
            <a:r>
              <a:rPr lang="en-US" sz="1800" dirty="0" smtClean="0"/>
              <a:t>will</a:t>
            </a:r>
            <a:r>
              <a:rPr lang="en-US" sz="1800" baseline="0" dirty="0" smtClean="0"/>
              <a:t> be</a:t>
            </a:r>
            <a:r>
              <a:rPr lang="en-US" sz="1800" dirty="0" smtClean="0"/>
              <a:t> </a:t>
            </a:r>
            <a:r>
              <a:rPr lang="en-US" sz="1800" dirty="0"/>
              <a:t>a raised 16 foot wide median separating travel in each direction.  It</a:t>
            </a:r>
            <a:r>
              <a:rPr lang="en-US" sz="1800" baseline="0" dirty="0"/>
              <a:t> should be noted that the widening from Faye Road to Burkit Lane </a:t>
            </a:r>
            <a:r>
              <a:rPr lang="en-US" sz="1800" baseline="0" dirty="0" smtClean="0"/>
              <a:t>requires extensive clearing in the right of way up to 60’ in width at some locations.  JTA </a:t>
            </a:r>
            <a:r>
              <a:rPr lang="en-US" sz="1800" baseline="0" dirty="0"/>
              <a:t>has minimized this as much as possible as evidenced by the 11’ lanes and other space saving features of our design.  </a:t>
            </a:r>
            <a:endParaRPr lang="en-US" sz="1800" dirty="0"/>
          </a:p>
        </p:txBody>
      </p:sp>
      <p:sp>
        <p:nvSpPr>
          <p:cNvPr id="4" name="Slide Number Placeholder 3"/>
          <p:cNvSpPr>
            <a:spLocks noGrp="1"/>
          </p:cNvSpPr>
          <p:nvPr>
            <p:ph type="sldNum" sz="quarter" idx="10"/>
          </p:nvPr>
        </p:nvSpPr>
        <p:spPr/>
        <p:txBody>
          <a:bodyPr/>
          <a:lstStyle/>
          <a:p>
            <a:fld id="{25514B26-164E-421C-95A5-3C470ED5AE77}" type="slidenum">
              <a:rPr lang="en-US" smtClean="0"/>
              <a:t>8</a:t>
            </a:fld>
            <a:endParaRPr lang="en-US" dirty="0"/>
          </a:p>
        </p:txBody>
      </p:sp>
    </p:spTree>
    <p:extLst>
      <p:ext uri="{BB962C8B-B14F-4D97-AF65-F5344CB8AC3E}">
        <p14:creationId xmlns:p14="http://schemas.microsoft.com/office/powerpoint/2010/main" val="1208855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The existing bridge</a:t>
            </a:r>
            <a:r>
              <a:rPr lang="en-US" sz="1800" baseline="0" dirty="0" smtClean="0"/>
              <a:t> over Rushing Branch </a:t>
            </a:r>
            <a:r>
              <a:rPr lang="en-US" sz="1800" dirty="0" smtClean="0"/>
              <a:t>will </a:t>
            </a:r>
            <a:r>
              <a:rPr lang="en-US" sz="1800" dirty="0"/>
              <a:t>be re-striped to accommodate four 11 foot travel lanes and bike </a:t>
            </a:r>
            <a:r>
              <a:rPr lang="en-US" sz="1800" dirty="0" smtClean="0"/>
              <a:t>lanes</a:t>
            </a:r>
            <a:r>
              <a:rPr lang="en-US" sz="1800" baseline="0" dirty="0" smtClean="0"/>
              <a:t> and a protected sidewalk as well as an upgraded 16” water main.  </a:t>
            </a:r>
            <a:endParaRPr lang="en-US" sz="1800" dirty="0"/>
          </a:p>
        </p:txBody>
      </p:sp>
      <p:sp>
        <p:nvSpPr>
          <p:cNvPr id="4" name="Slide Number Placeholder 3"/>
          <p:cNvSpPr>
            <a:spLocks noGrp="1"/>
          </p:cNvSpPr>
          <p:nvPr>
            <p:ph type="sldNum" sz="quarter" idx="10"/>
          </p:nvPr>
        </p:nvSpPr>
        <p:spPr/>
        <p:txBody>
          <a:bodyPr/>
          <a:lstStyle/>
          <a:p>
            <a:fld id="{25514B26-164E-421C-95A5-3C470ED5AE77}" type="slidenum">
              <a:rPr lang="en-US" smtClean="0"/>
              <a:t>9</a:t>
            </a:fld>
            <a:endParaRPr lang="en-US" dirty="0"/>
          </a:p>
        </p:txBody>
      </p:sp>
    </p:spTree>
    <p:extLst>
      <p:ext uri="{BB962C8B-B14F-4D97-AF65-F5344CB8AC3E}">
        <p14:creationId xmlns:p14="http://schemas.microsoft.com/office/powerpoint/2010/main" val="2958765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82D4988-D790-44CC-A8F5-D476AC6407A7}" type="datetime1">
              <a:rPr lang="en-US" smtClean="0"/>
              <a:t>2/18/2021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D01DE3-769E-4872-BE1B-7E6C296B4717}" type="slidenum">
              <a:rPr lang="en-US" smtClean="0"/>
              <a:t>‹#›</a:t>
            </a:fld>
            <a:endParaRPr lang="en-US" dirty="0"/>
          </a:p>
        </p:txBody>
      </p:sp>
    </p:spTree>
    <p:extLst>
      <p:ext uri="{BB962C8B-B14F-4D97-AF65-F5344CB8AC3E}">
        <p14:creationId xmlns:p14="http://schemas.microsoft.com/office/powerpoint/2010/main" val="2615651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73E2B1-06FA-4B80-BBA2-C3DB6132A5C1}" type="datetime1">
              <a:rPr lang="en-US" smtClean="0"/>
              <a:t>2/18/2021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D01DE3-769E-4872-BE1B-7E6C296B4717}" type="slidenum">
              <a:rPr lang="en-US" smtClean="0"/>
              <a:t>‹#›</a:t>
            </a:fld>
            <a:endParaRPr lang="en-US" dirty="0"/>
          </a:p>
        </p:txBody>
      </p:sp>
    </p:spTree>
    <p:extLst>
      <p:ext uri="{BB962C8B-B14F-4D97-AF65-F5344CB8AC3E}">
        <p14:creationId xmlns:p14="http://schemas.microsoft.com/office/powerpoint/2010/main" val="1431992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6171A9-9059-4EE5-AFC5-365FDEEAB64B}" type="datetime1">
              <a:rPr lang="en-US" smtClean="0"/>
              <a:t>2/18/2021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D01DE3-769E-4872-BE1B-7E6C296B4717}" type="slidenum">
              <a:rPr lang="en-US" smtClean="0"/>
              <a:t>‹#›</a:t>
            </a:fld>
            <a:endParaRPr lang="en-US" dirty="0"/>
          </a:p>
        </p:txBody>
      </p:sp>
    </p:spTree>
    <p:extLst>
      <p:ext uri="{BB962C8B-B14F-4D97-AF65-F5344CB8AC3E}">
        <p14:creationId xmlns:p14="http://schemas.microsoft.com/office/powerpoint/2010/main" val="1409012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62E341-8ADA-4D60-81CF-328D5E16B360}" type="datetime1">
              <a:rPr lang="en-US" smtClean="0"/>
              <a:t>2/18/2021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D01DE3-769E-4872-BE1B-7E6C296B4717}" type="slidenum">
              <a:rPr lang="en-US" smtClean="0"/>
              <a:t>‹#›</a:t>
            </a:fld>
            <a:endParaRPr lang="en-US" dirty="0"/>
          </a:p>
        </p:txBody>
      </p:sp>
    </p:spTree>
    <p:extLst>
      <p:ext uri="{BB962C8B-B14F-4D97-AF65-F5344CB8AC3E}">
        <p14:creationId xmlns:p14="http://schemas.microsoft.com/office/powerpoint/2010/main" val="1138906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96C889-D385-4C42-AC3B-DFEFD6AE74CB}" type="datetime1">
              <a:rPr lang="en-US" smtClean="0"/>
              <a:t>2/18/2021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D01DE3-769E-4872-BE1B-7E6C296B4717}" type="slidenum">
              <a:rPr lang="en-US" smtClean="0"/>
              <a:t>‹#›</a:t>
            </a:fld>
            <a:endParaRPr lang="en-US" dirty="0"/>
          </a:p>
        </p:txBody>
      </p:sp>
    </p:spTree>
    <p:extLst>
      <p:ext uri="{BB962C8B-B14F-4D97-AF65-F5344CB8AC3E}">
        <p14:creationId xmlns:p14="http://schemas.microsoft.com/office/powerpoint/2010/main" val="2295759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CBB0EA-E718-47D3-865A-75557B0790C0}" type="datetime1">
              <a:rPr lang="en-US" smtClean="0"/>
              <a:t>2/18/2021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D01DE3-769E-4872-BE1B-7E6C296B4717}" type="slidenum">
              <a:rPr lang="en-US" smtClean="0"/>
              <a:t>‹#›</a:t>
            </a:fld>
            <a:endParaRPr lang="en-US" dirty="0"/>
          </a:p>
        </p:txBody>
      </p:sp>
    </p:spTree>
    <p:extLst>
      <p:ext uri="{BB962C8B-B14F-4D97-AF65-F5344CB8AC3E}">
        <p14:creationId xmlns:p14="http://schemas.microsoft.com/office/powerpoint/2010/main" val="3912452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5EDBF0-606B-4D33-989C-722327FD0757}" type="datetime1">
              <a:rPr lang="en-US" smtClean="0"/>
              <a:t>2/18/2021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D01DE3-769E-4872-BE1B-7E6C296B4717}" type="slidenum">
              <a:rPr lang="en-US" smtClean="0"/>
              <a:t>‹#›</a:t>
            </a:fld>
            <a:endParaRPr lang="en-US" dirty="0"/>
          </a:p>
        </p:txBody>
      </p:sp>
    </p:spTree>
    <p:extLst>
      <p:ext uri="{BB962C8B-B14F-4D97-AF65-F5344CB8AC3E}">
        <p14:creationId xmlns:p14="http://schemas.microsoft.com/office/powerpoint/2010/main" val="2493624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9DF146-3FF5-4201-90B5-EA9F395DB35E}" type="datetime1">
              <a:rPr lang="en-US" smtClean="0"/>
              <a:t>2/18/2021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D01DE3-769E-4872-BE1B-7E6C296B4717}" type="slidenum">
              <a:rPr lang="en-US" smtClean="0"/>
              <a:t>‹#›</a:t>
            </a:fld>
            <a:endParaRPr lang="en-US" dirty="0"/>
          </a:p>
        </p:txBody>
      </p:sp>
    </p:spTree>
    <p:extLst>
      <p:ext uri="{BB962C8B-B14F-4D97-AF65-F5344CB8AC3E}">
        <p14:creationId xmlns:p14="http://schemas.microsoft.com/office/powerpoint/2010/main" val="3865629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A4719-0C3F-448A-A063-B80B8E21BC38}" type="datetime1">
              <a:rPr lang="en-US" smtClean="0"/>
              <a:t>2/18/2021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D01DE3-769E-4872-BE1B-7E6C296B4717}" type="slidenum">
              <a:rPr lang="en-US" smtClean="0"/>
              <a:t>‹#›</a:t>
            </a:fld>
            <a:endParaRPr lang="en-US" dirty="0"/>
          </a:p>
        </p:txBody>
      </p:sp>
    </p:spTree>
    <p:extLst>
      <p:ext uri="{BB962C8B-B14F-4D97-AF65-F5344CB8AC3E}">
        <p14:creationId xmlns:p14="http://schemas.microsoft.com/office/powerpoint/2010/main" val="840125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41688A-919B-47E4-A7FE-E99CEA8C4CE7}" type="datetime1">
              <a:rPr lang="en-US" smtClean="0"/>
              <a:t>2/18/2021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D01DE3-769E-4872-BE1B-7E6C296B4717}" type="slidenum">
              <a:rPr lang="en-US" smtClean="0"/>
              <a:t>‹#›</a:t>
            </a:fld>
            <a:endParaRPr lang="en-US" dirty="0"/>
          </a:p>
        </p:txBody>
      </p:sp>
    </p:spTree>
    <p:extLst>
      <p:ext uri="{BB962C8B-B14F-4D97-AF65-F5344CB8AC3E}">
        <p14:creationId xmlns:p14="http://schemas.microsoft.com/office/powerpoint/2010/main" val="3946513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7D3D5-825E-488A-9458-E2909E2C2122}" type="datetime1">
              <a:rPr lang="en-US" smtClean="0"/>
              <a:t>2/18/2021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D01DE3-769E-4872-BE1B-7E6C296B4717}" type="slidenum">
              <a:rPr lang="en-US" smtClean="0"/>
              <a:t>‹#›</a:t>
            </a:fld>
            <a:endParaRPr lang="en-US" dirty="0"/>
          </a:p>
        </p:txBody>
      </p:sp>
    </p:spTree>
    <p:extLst>
      <p:ext uri="{BB962C8B-B14F-4D97-AF65-F5344CB8AC3E}">
        <p14:creationId xmlns:p14="http://schemas.microsoft.com/office/powerpoint/2010/main" val="2659227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1E8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770F3-EA4B-49EF-9889-6506B7714A17}" type="datetime1">
              <a:rPr lang="en-US" smtClean="0"/>
              <a:t>2/18/2021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D01DE3-769E-4872-BE1B-7E6C296B4717}" type="slidenum">
              <a:rPr lang="en-US" smtClean="0"/>
              <a:t>‹#›</a:t>
            </a:fld>
            <a:endParaRPr lang="en-US" dirty="0"/>
          </a:p>
        </p:txBody>
      </p:sp>
    </p:spTree>
    <p:extLst>
      <p:ext uri="{BB962C8B-B14F-4D97-AF65-F5344CB8AC3E}">
        <p14:creationId xmlns:p14="http://schemas.microsoft.com/office/powerpoint/2010/main" val="99804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hyperlink" Target="https://pixabay.com/en/tick-mark-ok-perfect-check-done-305245/" TargetMode="External"/><Relationship Id="rId3" Type="http://schemas.openxmlformats.org/officeDocument/2006/relationships/slideLayout" Target="../slideLayouts/slideLayout1.xml"/><Relationship Id="rId7" Type="http://schemas.openxmlformats.org/officeDocument/2006/relationships/diagramData" Target="../diagrams/data2.xml"/><Relationship Id="rId12" Type="http://schemas.openxmlformats.org/officeDocument/2006/relationships/image" Target="../media/image16.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11" Type="http://schemas.microsoft.com/office/2007/relationships/diagramDrawing" Target="../diagrams/drawing2.xml"/><Relationship Id="rId5" Type="http://schemas.openxmlformats.org/officeDocument/2006/relationships/image" Target="../media/image1.png"/><Relationship Id="rId10" Type="http://schemas.openxmlformats.org/officeDocument/2006/relationships/diagramColors" Target="../diagrams/colors2.xml"/><Relationship Id="rId4" Type="http://schemas.openxmlformats.org/officeDocument/2006/relationships/notesSlide" Target="../notesSlides/notesSlide15.xml"/><Relationship Id="rId9" Type="http://schemas.openxmlformats.org/officeDocument/2006/relationships/diagramQuickStyle" Target="../diagrams/quickStyle2.xml"/><Relationship Id="rId1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18.jpeg"/><Relationship Id="rId3" Type="http://schemas.openxmlformats.org/officeDocument/2006/relationships/slideLayout" Target="../slideLayouts/slideLayout1.xml"/><Relationship Id="rId7" Type="http://schemas.openxmlformats.org/officeDocument/2006/relationships/diagramData" Target="../diagrams/data3.xml"/><Relationship Id="rId12" Type="http://schemas.openxmlformats.org/officeDocument/2006/relationships/image" Target="../media/image17.png"/><Relationship Id="rId2" Type="http://schemas.openxmlformats.org/officeDocument/2006/relationships/audio" Target="../media/media16.mp3"/><Relationship Id="rId16" Type="http://schemas.openxmlformats.org/officeDocument/2006/relationships/image" Target="../media/image3.png"/><Relationship Id="rId1" Type="http://schemas.microsoft.com/office/2007/relationships/media" Target="../media/media16.mp3"/><Relationship Id="rId6" Type="http://schemas.openxmlformats.org/officeDocument/2006/relationships/image" Target="../media/image2.png"/><Relationship Id="rId11" Type="http://schemas.microsoft.com/office/2007/relationships/diagramDrawing" Target="../diagrams/drawing3.xml"/><Relationship Id="rId5" Type="http://schemas.openxmlformats.org/officeDocument/2006/relationships/image" Target="../media/image1.png"/><Relationship Id="rId15" Type="http://schemas.openxmlformats.org/officeDocument/2006/relationships/image" Target="../media/image20.jpeg"/><Relationship Id="rId10" Type="http://schemas.openxmlformats.org/officeDocument/2006/relationships/diagramColors" Target="../diagrams/colors3.xml"/><Relationship Id="rId4" Type="http://schemas.openxmlformats.org/officeDocument/2006/relationships/notesSlide" Target="../notesSlides/notesSlide16.xml"/><Relationship Id="rId9" Type="http://schemas.openxmlformats.org/officeDocument/2006/relationships/diagramQuickStyle" Target="../diagrams/quickStyle3.xml"/><Relationship Id="rId1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hyperlink" Target="https://pixabay.com/en/tick-mark-ok-perfect-check-done-305245/" TargetMode="External"/><Relationship Id="rId3" Type="http://schemas.openxmlformats.org/officeDocument/2006/relationships/slideLayout" Target="../slideLayouts/slideLayout1.xml"/><Relationship Id="rId7" Type="http://schemas.openxmlformats.org/officeDocument/2006/relationships/diagramData" Target="../diagrams/data4.xml"/><Relationship Id="rId12" Type="http://schemas.openxmlformats.org/officeDocument/2006/relationships/image" Target="../media/image16.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11" Type="http://schemas.microsoft.com/office/2007/relationships/diagramDrawing" Target="../diagrams/drawing4.xml"/><Relationship Id="rId5" Type="http://schemas.openxmlformats.org/officeDocument/2006/relationships/image" Target="../media/image1.png"/><Relationship Id="rId10" Type="http://schemas.openxmlformats.org/officeDocument/2006/relationships/diagramColors" Target="../diagrams/colors4.xml"/><Relationship Id="rId4" Type="http://schemas.openxmlformats.org/officeDocument/2006/relationships/notesSlide" Target="../notesSlides/notesSlide17.xml"/><Relationship Id="rId9" Type="http://schemas.openxmlformats.org/officeDocument/2006/relationships/diagramQuickStyle" Target="../diagrams/quickStyle4.xml"/><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notesSlide" Target="../notesSlides/notesSlide20.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xml"/><Relationship Id="rId7" Type="http://schemas.openxmlformats.org/officeDocument/2006/relationships/hyperlink" Target="mailto:mobilityworks@jtafla.com"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2.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7.jpg"/><Relationship Id="rId3" Type="http://schemas.openxmlformats.org/officeDocument/2006/relationships/slideLayout" Target="../slideLayouts/slideLayout1.xml"/><Relationship Id="rId7" Type="http://schemas.openxmlformats.org/officeDocument/2006/relationships/hyperlink" Target="http://mobilityworks.jtafla.com/projects" TargetMode="External"/><Relationship Id="rId12" Type="http://schemas.microsoft.com/office/2007/relationships/diagramDrawing" Target="../diagrams/drawing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11" Type="http://schemas.openxmlformats.org/officeDocument/2006/relationships/diagramColors" Target="../diagrams/colors1.xml"/><Relationship Id="rId5" Type="http://schemas.openxmlformats.org/officeDocument/2006/relationships/image" Target="../media/image1.png"/><Relationship Id="rId10" Type="http://schemas.openxmlformats.org/officeDocument/2006/relationships/diagramQuickStyle" Target="../diagrams/quickStyle1.xml"/><Relationship Id="rId4" Type="http://schemas.openxmlformats.org/officeDocument/2006/relationships/notesSlide" Target="../notesSlides/notesSlide4.xml"/><Relationship Id="rId9" Type="http://schemas.openxmlformats.org/officeDocument/2006/relationships/diagramLayout" Target="../diagrams/layout1.xml"/><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9.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0.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1.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2.jp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050" y="800100"/>
            <a:ext cx="4367626" cy="2450829"/>
          </a:xfrm>
          <a:prstGeom prst="rect">
            <a:avLst/>
          </a:prstGeom>
        </p:spPr>
      </p:pic>
      <p:sp>
        <p:nvSpPr>
          <p:cNvPr id="6" name="Title 3"/>
          <p:cNvSpPr>
            <a:spLocks noGrp="1"/>
          </p:cNvSpPr>
          <p:nvPr>
            <p:ph type="ctrTitle"/>
          </p:nvPr>
        </p:nvSpPr>
        <p:spPr>
          <a:xfrm>
            <a:off x="-1" y="4015370"/>
            <a:ext cx="12192000" cy="1088076"/>
          </a:xfrm>
        </p:spPr>
        <p:txBody>
          <a:bodyPr anchor="t" anchorCtr="0">
            <a:noAutofit/>
          </a:bodyPr>
          <a:lstStyle/>
          <a:p>
            <a:r>
              <a:rPr lang="en-US" sz="4000" b="1" dirty="0">
                <a:solidFill>
                  <a:srgbClr val="004881"/>
                </a:solidFill>
                <a:latin typeface="Arial"/>
              </a:rPr>
              <a:t>Alta Drive Roadway Project</a:t>
            </a:r>
            <a:r>
              <a:rPr lang="en-US" sz="4800" b="1" dirty="0">
                <a:latin typeface="Arial"/>
              </a:rPr>
              <a:t/>
            </a:r>
            <a:br>
              <a:rPr lang="en-US" sz="4800" b="1" dirty="0">
                <a:latin typeface="Arial"/>
              </a:rPr>
            </a:br>
            <a:r>
              <a:rPr lang="en-US" sz="2800" dirty="0">
                <a:solidFill>
                  <a:srgbClr val="0094C9"/>
                </a:solidFill>
                <a:latin typeface="Arial"/>
              </a:rPr>
              <a:t>From I-295 Exit to Burkit Lane</a:t>
            </a:r>
          </a:p>
        </p:txBody>
      </p:sp>
      <p:sp>
        <p:nvSpPr>
          <p:cNvPr id="7" name="Subtitle 4"/>
          <p:cNvSpPr>
            <a:spLocks noGrp="1"/>
          </p:cNvSpPr>
          <p:nvPr>
            <p:ph type="subTitle" idx="1"/>
          </p:nvPr>
        </p:nvSpPr>
        <p:spPr>
          <a:xfrm>
            <a:off x="0" y="5595268"/>
            <a:ext cx="12191999" cy="1262731"/>
          </a:xfrm>
        </p:spPr>
        <p:txBody>
          <a:bodyPr anchor="t" anchorCtr="0">
            <a:noAutofit/>
          </a:bodyPr>
          <a:lstStyle/>
          <a:p>
            <a:pPr>
              <a:spcBef>
                <a:spcPts val="0"/>
              </a:spcBef>
            </a:pPr>
            <a:r>
              <a:rPr lang="en-US" sz="2000" dirty="0" smtClean="0">
                <a:solidFill>
                  <a:srgbClr val="002060"/>
                </a:solidFill>
              </a:rPr>
              <a:t>Pre-Construction </a:t>
            </a:r>
            <a:r>
              <a:rPr lang="en-US" sz="2000" dirty="0">
                <a:solidFill>
                  <a:srgbClr val="002060"/>
                </a:solidFill>
              </a:rPr>
              <a:t>Open House</a:t>
            </a:r>
          </a:p>
          <a:p>
            <a:pPr>
              <a:spcBef>
                <a:spcPts val="0"/>
              </a:spcBef>
            </a:pPr>
            <a:r>
              <a:rPr lang="en-US" sz="2000" dirty="0">
                <a:solidFill>
                  <a:srgbClr val="002060"/>
                </a:solidFill>
              </a:rPr>
              <a:t>January 28, 2021</a:t>
            </a:r>
          </a:p>
          <a:p>
            <a:pPr>
              <a:spcBef>
                <a:spcPts val="0"/>
              </a:spcBef>
            </a:pPr>
            <a:r>
              <a:rPr lang="en-US" sz="2000" dirty="0">
                <a:solidFill>
                  <a:srgbClr val="002060"/>
                </a:solidFill>
              </a:rPr>
              <a:t>Oceanway Senior </a:t>
            </a:r>
            <a:r>
              <a:rPr lang="en-US" sz="2000" dirty="0" smtClean="0">
                <a:solidFill>
                  <a:srgbClr val="002060"/>
                </a:solidFill>
              </a:rPr>
              <a:t>Center</a:t>
            </a:r>
            <a:endParaRPr lang="en-US" sz="2000" dirty="0">
              <a:solidFill>
                <a:srgbClr val="002060"/>
              </a:solidFill>
            </a:endParaRPr>
          </a:p>
          <a:p>
            <a:endParaRPr lang="en-US" sz="2000" b="1" dirty="0">
              <a:solidFill>
                <a:srgbClr val="004881"/>
              </a:solidFill>
              <a:latin typeface="Aria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1375" y="5772222"/>
            <a:ext cx="896760" cy="908824"/>
          </a:xfrm>
          <a:prstGeom prst="rect">
            <a:avLst/>
          </a:prstGeom>
          <a:ln>
            <a:noFill/>
          </a:ln>
          <a:effectLst>
            <a:outerShdw blurRad="292100" dist="139700" dir="2700000" algn="tl" rotWithShape="0">
              <a:srgbClr val="333333">
                <a:alpha val="65000"/>
              </a:srgbClr>
            </a:outerShdw>
          </a:effectLst>
        </p:spPr>
      </p:pic>
      <p:pic>
        <p:nvPicPr>
          <p:cNvPr id="3" name="slid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3628" y="5921833"/>
            <a:ext cx="609600" cy="609600"/>
          </a:xfrm>
          <a:prstGeom prst="rect">
            <a:avLst/>
          </a:prstGeom>
        </p:spPr>
      </p:pic>
    </p:spTree>
    <p:extLst>
      <p:ext uri="{BB962C8B-B14F-4D97-AF65-F5344CB8AC3E}">
        <p14:creationId xmlns:p14="http://schemas.microsoft.com/office/powerpoint/2010/main" val="1272790900"/>
      </p:ext>
    </p:extLst>
  </p:cSld>
  <p:clrMapOvr>
    <a:masterClrMapping/>
  </p:clrMapOvr>
  <mc:AlternateContent xmlns:mc="http://schemas.openxmlformats.org/markup-compatibility/2006" xmlns:p14="http://schemas.microsoft.com/office/powerpoint/2010/main">
    <mc:Choice Requires="p14">
      <p:transition spd="slow" p14:dur="4000" advClick="0" advTm="15000">
        <p14:vortex dir="r"/>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7629475-08EF-4D80-821F-60B7658D9D33}"/>
              </a:ext>
            </a:extLst>
          </p:cNvPr>
          <p:cNvPicPr>
            <a:picLocks noChangeAspect="1"/>
          </p:cNvPicPr>
          <p:nvPr/>
        </p:nvPicPr>
        <p:blipFill rotWithShape="1">
          <a:blip r:embed="rId5">
            <a:extLst>
              <a:ext uri="{28A0092B-C50C-407E-A947-70E740481C1C}">
                <a14:useLocalDpi xmlns:a14="http://schemas.microsoft.com/office/drawing/2010/main" val="0"/>
              </a:ext>
            </a:extLst>
          </a:blip>
          <a:srcRect b="2959"/>
          <a:stretch/>
        </p:blipFill>
        <p:spPr>
          <a:xfrm>
            <a:off x="0" y="1718108"/>
            <a:ext cx="12191999" cy="5141045"/>
          </a:xfrm>
          <a:prstGeom prst="rect">
            <a:avLst/>
          </a:prstGeom>
        </p:spPr>
      </p:pic>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TYPICAL SECTION FOUR</a:t>
            </a:r>
          </a:p>
        </p:txBody>
      </p:sp>
      <p:sp>
        <p:nvSpPr>
          <p:cNvPr id="12" name="Content Placeholder 2">
            <a:extLst>
              <a:ext uri="{FF2B5EF4-FFF2-40B4-BE49-F238E27FC236}">
                <a16:creationId xmlns:a16="http://schemas.microsoft.com/office/drawing/2014/main" xmlns="" id="{CA2A27FB-4A9C-4924-90A4-21A9608B7B5C}"/>
              </a:ext>
            </a:extLst>
          </p:cNvPr>
          <p:cNvSpPr txBox="1">
            <a:spLocks/>
          </p:cNvSpPr>
          <p:nvPr/>
        </p:nvSpPr>
        <p:spPr>
          <a:xfrm>
            <a:off x="1" y="1245191"/>
            <a:ext cx="12191999" cy="438565"/>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b="1" dirty="0">
                <a:solidFill>
                  <a:srgbClr val="004881"/>
                </a:solidFill>
              </a:rPr>
              <a:t>Ashgrove Road to Burkit Lane</a:t>
            </a:r>
          </a:p>
        </p:txBody>
      </p:sp>
      <p:pic>
        <p:nvPicPr>
          <p:cNvPr id="2" name="slid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8386" y="5394435"/>
            <a:ext cx="609600" cy="609600"/>
          </a:xfrm>
          <a:prstGeom prst="rect">
            <a:avLst/>
          </a:prstGeom>
        </p:spPr>
      </p:pic>
    </p:spTree>
    <p:extLst>
      <p:ext uri="{BB962C8B-B14F-4D97-AF65-F5344CB8AC3E}">
        <p14:creationId xmlns:p14="http://schemas.microsoft.com/office/powerpoint/2010/main" val="1927317179"/>
      </p:ext>
    </p:extLst>
  </p:cSld>
  <p:clrMapOvr>
    <a:masterClrMapping/>
  </p:clrMapOvr>
  <p:transition spd="slow" advClick="0" advTm="29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PROJECT STATUS</a:t>
            </a:r>
          </a:p>
        </p:txBody>
      </p:sp>
      <p:sp>
        <p:nvSpPr>
          <p:cNvPr id="2" name="TextBox 1">
            <a:extLst>
              <a:ext uri="{FF2B5EF4-FFF2-40B4-BE49-F238E27FC236}">
                <a16:creationId xmlns:a16="http://schemas.microsoft.com/office/drawing/2014/main" xmlns="" id="{229C7576-A453-4C4E-A5A9-DE872FDFC0DA}"/>
              </a:ext>
            </a:extLst>
          </p:cNvPr>
          <p:cNvSpPr txBox="1"/>
          <p:nvPr/>
        </p:nvSpPr>
        <p:spPr>
          <a:xfrm>
            <a:off x="516834" y="1400174"/>
            <a:ext cx="10814264" cy="5447645"/>
          </a:xfrm>
          <a:prstGeom prst="rect">
            <a:avLst/>
          </a:prstGeom>
          <a:noFill/>
        </p:spPr>
        <p:txBody>
          <a:bodyPr wrap="square" rtlCol="0">
            <a:spAutoFit/>
          </a:bodyPr>
          <a:lstStyle/>
          <a:p>
            <a:r>
              <a:rPr lang="en-US" sz="3000" b="1" dirty="0">
                <a:solidFill>
                  <a:srgbClr val="004881"/>
                </a:solidFill>
              </a:rPr>
              <a:t>Changes since January 2019:</a:t>
            </a:r>
          </a:p>
          <a:p>
            <a:endParaRPr lang="en-US" sz="3000" b="1" dirty="0">
              <a:solidFill>
                <a:srgbClr val="004881"/>
              </a:solidFill>
            </a:endParaRPr>
          </a:p>
          <a:p>
            <a:pPr marL="457200" indent="-457200">
              <a:buFont typeface="Wingdings" panose="05000000000000000000" pitchFamily="2" charset="2"/>
              <a:buChar char="§"/>
            </a:pPr>
            <a:r>
              <a:rPr lang="en-US" sz="3000" dirty="0">
                <a:solidFill>
                  <a:srgbClr val="004881"/>
                </a:solidFill>
              </a:rPr>
              <a:t>JTA has completed plans and acquired all necessary permits: City of Jacksonville, FDOT, CSX, JEA and the St. Johns River Water Management District</a:t>
            </a:r>
          </a:p>
          <a:p>
            <a:pPr marL="457200" indent="-457200">
              <a:buFont typeface="Wingdings" panose="05000000000000000000" pitchFamily="2" charset="2"/>
              <a:buChar char="§"/>
            </a:pPr>
            <a:r>
              <a:rPr lang="en-US" sz="3000" dirty="0">
                <a:solidFill>
                  <a:srgbClr val="004881"/>
                </a:solidFill>
              </a:rPr>
              <a:t>Right-of-Way required to construct the project has been acquired</a:t>
            </a:r>
          </a:p>
          <a:p>
            <a:pPr marL="457200" indent="-457200">
              <a:buFont typeface="Wingdings" panose="05000000000000000000" pitchFamily="2" charset="2"/>
              <a:buChar char="§"/>
            </a:pPr>
            <a:r>
              <a:rPr lang="en-US" sz="3000" dirty="0">
                <a:solidFill>
                  <a:srgbClr val="004881"/>
                </a:solidFill>
              </a:rPr>
              <a:t>Design and Approval of a temporary detour (60 day maximum)</a:t>
            </a:r>
          </a:p>
          <a:p>
            <a:pPr lvl="1"/>
            <a:r>
              <a:rPr lang="en-US" sz="3000" dirty="0">
                <a:solidFill>
                  <a:srgbClr val="004881"/>
                </a:solidFill>
              </a:rPr>
              <a:t>	(Route detailed on next slide)</a:t>
            </a:r>
          </a:p>
          <a:p>
            <a:pPr marL="457200" indent="-457200">
              <a:buFont typeface="Wingdings" panose="05000000000000000000" pitchFamily="2" charset="2"/>
              <a:buChar char="§"/>
            </a:pPr>
            <a:r>
              <a:rPr lang="en-US" sz="3000" dirty="0">
                <a:solidFill>
                  <a:srgbClr val="004881"/>
                </a:solidFill>
              </a:rPr>
              <a:t>Project was bid and a construction contract has been executed</a:t>
            </a:r>
          </a:p>
          <a:p>
            <a:endParaRPr lang="en-US" sz="3000" dirty="0">
              <a:solidFill>
                <a:srgbClr val="FF0000"/>
              </a:solidFill>
            </a:endParaRPr>
          </a:p>
          <a:p>
            <a:endParaRPr lang="en-US" sz="3000" dirty="0">
              <a:solidFill>
                <a:srgbClr val="004881"/>
              </a:solidFill>
            </a:endParaRPr>
          </a:p>
          <a:p>
            <a:endParaRPr lang="en-US" dirty="0"/>
          </a:p>
        </p:txBody>
      </p:sp>
      <p:pic>
        <p:nvPicPr>
          <p:cNvPr id="3" name="slid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9606" y="5914696"/>
            <a:ext cx="609600" cy="609600"/>
          </a:xfrm>
          <a:prstGeom prst="rect">
            <a:avLst/>
          </a:prstGeom>
        </p:spPr>
      </p:pic>
    </p:spTree>
    <p:extLst>
      <p:ext uri="{BB962C8B-B14F-4D97-AF65-F5344CB8AC3E}">
        <p14:creationId xmlns:p14="http://schemas.microsoft.com/office/powerpoint/2010/main" val="550674169"/>
      </p:ext>
    </p:extLst>
  </p:cSld>
  <p:clrMapOvr>
    <a:masterClrMapping/>
  </p:clrMapOvr>
  <mc:AlternateContent xmlns:mc="http://schemas.openxmlformats.org/markup-compatibility/2006" xmlns:p14="http://schemas.microsoft.com/office/powerpoint/2010/main">
    <mc:Choice Requires="p14">
      <p:transition spd="slow" p14:dur="1200" advClick="0" advTm="39000">
        <p14:prism/>
      </p:transition>
    </mc:Choice>
    <mc:Fallback xmlns="">
      <p:transition spd="slow" advClick="0" advTm="3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PROJECT STATUS</a:t>
            </a:r>
          </a:p>
        </p:txBody>
      </p:sp>
      <p:sp>
        <p:nvSpPr>
          <p:cNvPr id="2" name="TextBox 1">
            <a:extLst>
              <a:ext uri="{FF2B5EF4-FFF2-40B4-BE49-F238E27FC236}">
                <a16:creationId xmlns:a16="http://schemas.microsoft.com/office/drawing/2014/main" xmlns="" id="{229C7576-A453-4C4E-A5A9-DE872FDFC0DA}"/>
              </a:ext>
            </a:extLst>
          </p:cNvPr>
          <p:cNvSpPr txBox="1"/>
          <p:nvPr/>
        </p:nvSpPr>
        <p:spPr>
          <a:xfrm>
            <a:off x="516834" y="1400174"/>
            <a:ext cx="6195693" cy="2677656"/>
          </a:xfrm>
          <a:prstGeom prst="rect">
            <a:avLst/>
          </a:prstGeom>
          <a:noFill/>
        </p:spPr>
        <p:txBody>
          <a:bodyPr wrap="square" rtlCol="0">
            <a:spAutoFit/>
          </a:bodyPr>
          <a:lstStyle/>
          <a:p>
            <a:r>
              <a:rPr lang="en-US" sz="3000" b="1" dirty="0">
                <a:solidFill>
                  <a:srgbClr val="004881"/>
                </a:solidFill>
              </a:rPr>
              <a:t>Changes since January 2019 (Cont.):</a:t>
            </a:r>
          </a:p>
          <a:p>
            <a:endParaRPr lang="en-US" sz="3000" b="1" dirty="0">
              <a:solidFill>
                <a:srgbClr val="004881"/>
              </a:solidFill>
            </a:endParaRPr>
          </a:p>
          <a:p>
            <a:pPr marL="457200" indent="-457200">
              <a:buFont typeface="Wingdings" panose="05000000000000000000" pitchFamily="2" charset="2"/>
              <a:buChar char="§"/>
            </a:pPr>
            <a:endParaRPr lang="en-US" sz="3000" dirty="0">
              <a:solidFill>
                <a:srgbClr val="004881"/>
              </a:solidFill>
            </a:endParaRPr>
          </a:p>
          <a:p>
            <a:endParaRPr lang="en-US" sz="3000" dirty="0">
              <a:solidFill>
                <a:srgbClr val="FF0000"/>
              </a:solidFill>
            </a:endParaRPr>
          </a:p>
          <a:p>
            <a:endParaRPr lang="en-US" sz="3000" dirty="0">
              <a:solidFill>
                <a:srgbClr val="004881"/>
              </a:solidFill>
            </a:endParaRPr>
          </a:p>
          <a:p>
            <a:endParaRPr lang="en-US" dirty="0"/>
          </a:p>
        </p:txBody>
      </p:sp>
      <p:pic>
        <p:nvPicPr>
          <p:cNvPr id="5" name="Picture 4"/>
          <p:cNvPicPr>
            <a:picLocks noChangeAspect="1"/>
          </p:cNvPicPr>
          <p:nvPr/>
        </p:nvPicPr>
        <p:blipFill>
          <a:blip r:embed="rId7"/>
          <a:stretch>
            <a:fillRect/>
          </a:stretch>
        </p:blipFill>
        <p:spPr>
          <a:xfrm>
            <a:off x="2015836" y="1983121"/>
            <a:ext cx="8160327" cy="4675187"/>
          </a:xfrm>
          <a:prstGeom prst="rect">
            <a:avLst/>
          </a:prstGeom>
        </p:spPr>
      </p:pic>
      <p:pic>
        <p:nvPicPr>
          <p:cNvPr id="3" name="slid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2034" y="6048708"/>
            <a:ext cx="609600" cy="609600"/>
          </a:xfrm>
          <a:prstGeom prst="rect">
            <a:avLst/>
          </a:prstGeom>
        </p:spPr>
      </p:pic>
    </p:spTree>
    <p:extLst>
      <p:ext uri="{BB962C8B-B14F-4D97-AF65-F5344CB8AC3E}">
        <p14:creationId xmlns:p14="http://schemas.microsoft.com/office/powerpoint/2010/main" val="896662643"/>
      </p:ext>
    </p:extLst>
  </p:cSld>
  <p:clrMapOvr>
    <a:masterClrMapping/>
  </p:clrMapOvr>
  <mc:AlternateContent xmlns:mc="http://schemas.openxmlformats.org/markup-compatibility/2006" xmlns:p14="http://schemas.microsoft.com/office/powerpoint/2010/main">
    <mc:Choice Requires="p14">
      <p:transition spd="slow" p14:dur="1200" advClick="0" advTm="32000">
        <p14:prism/>
      </p:transition>
    </mc:Choice>
    <mc:Fallback xmlns="">
      <p:transition spd="slow"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TRAFFIC ANALYSIS</a:t>
            </a:r>
          </a:p>
        </p:txBody>
      </p:sp>
      <p:sp>
        <p:nvSpPr>
          <p:cNvPr id="5" name="Content Placeholder 4"/>
          <p:cNvSpPr>
            <a:spLocks noGrp="1"/>
          </p:cNvSpPr>
          <p:nvPr>
            <p:ph sz="half" idx="1"/>
          </p:nvPr>
        </p:nvSpPr>
        <p:spPr>
          <a:xfrm>
            <a:off x="349607" y="1681324"/>
            <a:ext cx="8230190" cy="4351338"/>
          </a:xfrm>
        </p:spPr>
        <p:txBody>
          <a:bodyPr>
            <a:normAutofit/>
          </a:bodyPr>
          <a:lstStyle/>
          <a:p>
            <a:pPr marL="576072" indent="-576072">
              <a:lnSpc>
                <a:spcPct val="80000"/>
              </a:lnSpc>
              <a:buFont typeface="Wingdings" panose="05000000000000000000" pitchFamily="2" charset="2"/>
              <a:buChar char="§"/>
            </a:pPr>
            <a:r>
              <a:rPr lang="en-US" sz="3000" dirty="0">
                <a:solidFill>
                  <a:srgbClr val="004881"/>
                </a:solidFill>
              </a:rPr>
              <a:t>Additional lanes </a:t>
            </a:r>
            <a:r>
              <a:rPr lang="en-US" sz="3000" dirty="0">
                <a:solidFill>
                  <a:schemeClr val="tx2"/>
                </a:solidFill>
              </a:rPr>
              <a:t>have been added </a:t>
            </a:r>
            <a:r>
              <a:rPr lang="en-US" sz="3000" dirty="0">
                <a:solidFill>
                  <a:srgbClr val="004881"/>
                </a:solidFill>
              </a:rPr>
              <a:t>for the length of the project to add capacity for current and future traffic demands </a:t>
            </a:r>
            <a:r>
              <a:rPr lang="en-US" sz="3000" dirty="0">
                <a:solidFill>
                  <a:srgbClr val="FF0000"/>
                </a:solidFill>
              </a:rPr>
              <a:t> </a:t>
            </a:r>
          </a:p>
          <a:p>
            <a:pPr marL="576072" indent="-576072">
              <a:lnSpc>
                <a:spcPct val="80000"/>
              </a:lnSpc>
              <a:buFont typeface="Wingdings" panose="05000000000000000000" pitchFamily="2" charset="2"/>
              <a:buChar char="§"/>
            </a:pPr>
            <a:r>
              <a:rPr lang="en-US" sz="3000" dirty="0">
                <a:solidFill>
                  <a:srgbClr val="004881"/>
                </a:solidFill>
              </a:rPr>
              <a:t>Additional lanes and revisions to the traffic signal at Faye Road to handle the traffic and heavy turning movements</a:t>
            </a:r>
          </a:p>
          <a:p>
            <a:pPr marL="576072" indent="-576072">
              <a:lnSpc>
                <a:spcPct val="80000"/>
              </a:lnSpc>
              <a:buFont typeface="Wingdings" panose="05000000000000000000" pitchFamily="2" charset="2"/>
              <a:buChar char="§"/>
            </a:pPr>
            <a:r>
              <a:rPr lang="en-US" sz="3000" dirty="0">
                <a:solidFill>
                  <a:srgbClr val="004881"/>
                </a:solidFill>
              </a:rPr>
              <a:t>New traffic signals at:</a:t>
            </a:r>
          </a:p>
          <a:p>
            <a:pPr marL="1033272" lvl="3" indent="-576072">
              <a:lnSpc>
                <a:spcPct val="80000"/>
              </a:lnSpc>
              <a:spcBef>
                <a:spcPts val="1000"/>
              </a:spcBef>
              <a:buSzPct val="80000"/>
              <a:buFont typeface="Wingdings" panose="05000000000000000000" pitchFamily="2" charset="2"/>
              <a:buChar char="Ø"/>
            </a:pPr>
            <a:r>
              <a:rPr lang="en-US" sz="2800" dirty="0">
                <a:solidFill>
                  <a:srgbClr val="004881"/>
                </a:solidFill>
              </a:rPr>
              <a:t>Port Jacksonville Parkway</a:t>
            </a:r>
          </a:p>
          <a:p>
            <a:pPr marL="1033272" lvl="3" indent="-576072">
              <a:lnSpc>
                <a:spcPct val="80000"/>
              </a:lnSpc>
              <a:spcBef>
                <a:spcPts val="1000"/>
              </a:spcBef>
              <a:buSzPct val="80000"/>
              <a:buFont typeface="Wingdings" panose="05000000000000000000" pitchFamily="2" charset="2"/>
              <a:buChar char="Ø"/>
            </a:pPr>
            <a:r>
              <a:rPr lang="en-US" sz="2800" dirty="0">
                <a:solidFill>
                  <a:srgbClr val="004881"/>
                </a:solidFill>
              </a:rPr>
              <a:t>Misty Marsh Drive/Alta Lakes Drive</a:t>
            </a:r>
          </a:p>
        </p:txBody>
      </p:sp>
      <p:pic>
        <p:nvPicPr>
          <p:cNvPr id="10" name="Picture 9" descr="null"/>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22987" y="2421859"/>
            <a:ext cx="2359971" cy="2500615"/>
          </a:xfrm>
          <a:prstGeom prst="rect">
            <a:avLst/>
          </a:prstGeom>
          <a:noFill/>
          <a:ln>
            <a:noFill/>
          </a:ln>
        </p:spPr>
      </p:pic>
      <p:pic>
        <p:nvPicPr>
          <p:cNvPr id="2" name="slid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6766" y="5947097"/>
            <a:ext cx="609600" cy="609600"/>
          </a:xfrm>
          <a:prstGeom prst="rect">
            <a:avLst/>
          </a:prstGeom>
        </p:spPr>
      </p:pic>
    </p:spTree>
    <p:extLst>
      <p:ext uri="{BB962C8B-B14F-4D97-AF65-F5344CB8AC3E}">
        <p14:creationId xmlns:p14="http://schemas.microsoft.com/office/powerpoint/2010/main" val="3554118563"/>
      </p:ext>
    </p:extLst>
  </p:cSld>
  <p:clrMapOvr>
    <a:masterClrMapping/>
  </p:clrMapOvr>
  <p:transition spd="slow" advClick="0" advTm="24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BENEFITS</a:t>
            </a:r>
          </a:p>
        </p:txBody>
      </p:sp>
      <p:sp>
        <p:nvSpPr>
          <p:cNvPr id="2" name="Rectangle 1">
            <a:extLst>
              <a:ext uri="{FF2B5EF4-FFF2-40B4-BE49-F238E27FC236}">
                <a16:creationId xmlns:a16="http://schemas.microsoft.com/office/drawing/2014/main" xmlns="" id="{9F44CB50-D583-45B2-9F0F-EA6C839784E8}"/>
              </a:ext>
            </a:extLst>
          </p:cNvPr>
          <p:cNvSpPr/>
          <p:nvPr/>
        </p:nvSpPr>
        <p:spPr>
          <a:xfrm>
            <a:off x="349605" y="1590627"/>
            <a:ext cx="11084921" cy="3642023"/>
          </a:xfrm>
          <a:prstGeom prst="rect">
            <a:avLst/>
          </a:prstGeom>
        </p:spPr>
        <p:txBody>
          <a:bodyPr wrap="square">
            <a:spAutoFit/>
          </a:bodyPr>
          <a:lstStyle/>
          <a:p>
            <a:pPr marL="571500" lvl="0" indent="-571500">
              <a:lnSpc>
                <a:spcPct val="90000"/>
              </a:lnSpc>
              <a:spcBef>
                <a:spcPts val="1000"/>
              </a:spcBef>
              <a:buFont typeface="Wingdings" panose="05000000000000000000" pitchFamily="2" charset="2"/>
              <a:buChar char="§"/>
            </a:pPr>
            <a:r>
              <a:rPr lang="en-US" sz="3000" dirty="0">
                <a:solidFill>
                  <a:srgbClr val="004881"/>
                </a:solidFill>
              </a:rPr>
              <a:t>Reduced congestion </a:t>
            </a:r>
            <a:endParaRPr lang="en-US" sz="3000" dirty="0">
              <a:solidFill>
                <a:srgbClr val="FF0000"/>
              </a:solidFill>
            </a:endParaRPr>
          </a:p>
          <a:p>
            <a:pPr marL="571500" lvl="0" indent="-571500">
              <a:lnSpc>
                <a:spcPct val="90000"/>
              </a:lnSpc>
              <a:spcBef>
                <a:spcPts val="1000"/>
              </a:spcBef>
              <a:buFont typeface="Wingdings" panose="05000000000000000000" pitchFamily="2" charset="2"/>
              <a:buChar char="§"/>
            </a:pPr>
            <a:r>
              <a:rPr lang="en-US" sz="3000" dirty="0">
                <a:solidFill>
                  <a:srgbClr val="004881"/>
                </a:solidFill>
              </a:rPr>
              <a:t>Improved safety </a:t>
            </a:r>
            <a:endParaRPr lang="en-US" sz="3000" dirty="0">
              <a:solidFill>
                <a:srgbClr val="FF0000"/>
              </a:solidFill>
            </a:endParaRPr>
          </a:p>
          <a:p>
            <a:pPr marL="571500" indent="-571500">
              <a:lnSpc>
                <a:spcPct val="90000"/>
              </a:lnSpc>
              <a:spcBef>
                <a:spcPts val="1000"/>
              </a:spcBef>
              <a:buFont typeface="Wingdings" panose="05000000000000000000" pitchFamily="2" charset="2"/>
              <a:buChar char="§"/>
            </a:pPr>
            <a:r>
              <a:rPr lang="en-US" sz="3000" dirty="0">
                <a:solidFill>
                  <a:srgbClr val="004881"/>
                </a:solidFill>
              </a:rPr>
              <a:t>New or upgraded signals</a:t>
            </a:r>
          </a:p>
          <a:p>
            <a:pPr marL="571500" lvl="0" indent="-571500">
              <a:lnSpc>
                <a:spcPct val="90000"/>
              </a:lnSpc>
              <a:spcBef>
                <a:spcPts val="1000"/>
              </a:spcBef>
              <a:buFont typeface="Wingdings" panose="05000000000000000000" pitchFamily="2" charset="2"/>
              <a:buChar char="§"/>
            </a:pPr>
            <a:r>
              <a:rPr lang="en-US" sz="3000" dirty="0">
                <a:solidFill>
                  <a:srgbClr val="004881"/>
                </a:solidFill>
              </a:rPr>
              <a:t>Improved drainage systems and ponds </a:t>
            </a:r>
          </a:p>
          <a:p>
            <a:pPr marL="571500" lvl="0" indent="-571500">
              <a:lnSpc>
                <a:spcPct val="90000"/>
              </a:lnSpc>
              <a:spcBef>
                <a:spcPts val="1000"/>
              </a:spcBef>
              <a:buFont typeface="Wingdings" panose="05000000000000000000" pitchFamily="2" charset="2"/>
              <a:buChar char="§"/>
            </a:pPr>
            <a:r>
              <a:rPr lang="en-US" sz="3000" dirty="0">
                <a:solidFill>
                  <a:srgbClr val="004881"/>
                </a:solidFill>
              </a:rPr>
              <a:t>JEA Potable Water and Sanitary Sewer Improvements to increase capacity and quality of service</a:t>
            </a:r>
          </a:p>
          <a:p>
            <a:pPr marL="571500" lvl="0" indent="-571500">
              <a:lnSpc>
                <a:spcPct val="90000"/>
              </a:lnSpc>
              <a:spcBef>
                <a:spcPts val="1000"/>
              </a:spcBef>
              <a:buFont typeface="Wingdings" panose="05000000000000000000" pitchFamily="2" charset="2"/>
              <a:buChar char="§"/>
            </a:pPr>
            <a:r>
              <a:rPr lang="en-US" sz="3000" dirty="0">
                <a:solidFill>
                  <a:srgbClr val="004881"/>
                </a:solidFill>
              </a:rPr>
              <a:t>Pedestrian and Bicycle accommodations </a:t>
            </a:r>
          </a:p>
        </p:txBody>
      </p:sp>
      <p:pic>
        <p:nvPicPr>
          <p:cNvPr id="3" name="slid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9605" y="5946227"/>
            <a:ext cx="609600" cy="609600"/>
          </a:xfrm>
          <a:prstGeom prst="rect">
            <a:avLst/>
          </a:prstGeom>
        </p:spPr>
      </p:pic>
    </p:spTree>
    <p:extLst>
      <p:ext uri="{BB962C8B-B14F-4D97-AF65-F5344CB8AC3E}">
        <p14:creationId xmlns:p14="http://schemas.microsoft.com/office/powerpoint/2010/main" val="3972460894"/>
      </p:ext>
    </p:extLst>
  </p:cSld>
  <p:clrMapOvr>
    <a:masterClrMapping/>
  </p:clrMapOvr>
  <mc:AlternateContent xmlns:mc="http://schemas.openxmlformats.org/markup-compatibility/2006" xmlns:p14="http://schemas.microsoft.com/office/powerpoint/2010/main">
    <mc:Choice Requires="p14">
      <p:transition spd="slow" p14:dur="1200" advClick="0" advTm="31000">
        <p14:prism/>
      </p:transition>
    </mc:Choice>
    <mc:Fallback xmlns="">
      <p:transition spd="slow" advClick="0" advTm="3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797986" y="1840389"/>
            <a:ext cx="10740676" cy="10119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Wingdings" panose="05000000000000000000" pitchFamily="2" charset="2"/>
              <a:buChar char="§"/>
            </a:pPr>
            <a:r>
              <a:rPr lang="en-US" sz="3600" dirty="0">
                <a:solidFill>
                  <a:srgbClr val="004881"/>
                </a:solidFill>
              </a:rPr>
              <a:t>Design Firm:  England Thims &amp; Miller, Inc. (ETM)</a:t>
            </a:r>
          </a:p>
        </p:txBody>
      </p:sp>
      <p:graphicFrame>
        <p:nvGraphicFramePr>
          <p:cNvPr id="5" name="Diagram 4"/>
          <p:cNvGraphicFramePr/>
          <p:nvPr>
            <p:extLst>
              <p:ext uri="{D42A27DB-BD31-4B8C-83A1-F6EECF244321}">
                <p14:modId xmlns:p14="http://schemas.microsoft.com/office/powerpoint/2010/main" val="491843141"/>
              </p:ext>
            </p:extLst>
          </p:nvPr>
        </p:nvGraphicFramePr>
        <p:xfrm>
          <a:off x="2702257" y="2510590"/>
          <a:ext cx="6161253" cy="35650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xmlns="" id="{863E9794-65A5-48F7-9714-92640B64A80A}"/>
              </a:ext>
            </a:extLst>
          </p:cNvPr>
          <p:cNvSpPr txBox="1"/>
          <p:nvPr/>
        </p:nvSpPr>
        <p:spPr>
          <a:xfrm>
            <a:off x="3770323" y="256125"/>
            <a:ext cx="7958138" cy="769441"/>
          </a:xfrm>
          <a:prstGeom prst="rect">
            <a:avLst/>
          </a:prstGeom>
          <a:noFill/>
        </p:spPr>
        <p:txBody>
          <a:bodyPr wrap="square" rtlCol="0">
            <a:spAutoFit/>
          </a:bodyPr>
          <a:lstStyle/>
          <a:p>
            <a:pPr algn="r"/>
            <a:r>
              <a:rPr lang="en-US" sz="4400" b="1" dirty="0">
                <a:solidFill>
                  <a:prstClr val="white"/>
                </a:solidFill>
              </a:rPr>
              <a:t>NEXT STEPS</a:t>
            </a:r>
          </a:p>
        </p:txBody>
      </p:sp>
      <p:pic>
        <p:nvPicPr>
          <p:cNvPr id="3" name="Picture 2" descr="A picture containing green, sitting, holding&#10;&#10;Description automatically generated">
            <a:extLst>
              <a:ext uri="{FF2B5EF4-FFF2-40B4-BE49-F238E27FC236}">
                <a16:creationId xmlns:a16="http://schemas.microsoft.com/office/drawing/2014/main" xmlns="" id="{B91C9310-16A1-4C23-A369-FF28D2C6A5AF}"/>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xmlns="" r:id="rId13"/>
              </a:ext>
            </a:extLst>
          </a:blip>
          <a:stretch>
            <a:fillRect/>
          </a:stretch>
        </p:blipFill>
        <p:spPr>
          <a:xfrm>
            <a:off x="2128924" y="2854326"/>
            <a:ext cx="624754" cy="578923"/>
          </a:xfrm>
          <a:prstGeom prst="rect">
            <a:avLst/>
          </a:prstGeom>
        </p:spPr>
      </p:pic>
      <p:pic>
        <p:nvPicPr>
          <p:cNvPr id="12" name="Picture 11" descr="A picture containing green, sitting, holding&#10;&#10;Description automatically generated">
            <a:extLst>
              <a:ext uri="{FF2B5EF4-FFF2-40B4-BE49-F238E27FC236}">
                <a16:creationId xmlns:a16="http://schemas.microsoft.com/office/drawing/2014/main" xmlns="" id="{6538373F-0165-49C1-A644-830AE4189453}"/>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xmlns="" r:id="rId13"/>
              </a:ext>
            </a:extLst>
          </a:blip>
          <a:stretch>
            <a:fillRect/>
          </a:stretch>
        </p:blipFill>
        <p:spPr>
          <a:xfrm>
            <a:off x="2115768" y="3524527"/>
            <a:ext cx="624754" cy="578923"/>
          </a:xfrm>
          <a:prstGeom prst="rect">
            <a:avLst/>
          </a:prstGeom>
        </p:spPr>
      </p:pic>
      <p:pic>
        <p:nvPicPr>
          <p:cNvPr id="13" name="Picture 12" descr="A picture containing green, sitting, holding&#10;&#10;Description automatically generated">
            <a:extLst>
              <a:ext uri="{FF2B5EF4-FFF2-40B4-BE49-F238E27FC236}">
                <a16:creationId xmlns:a16="http://schemas.microsoft.com/office/drawing/2014/main" xmlns="" id="{EE18F546-F6CF-4548-9688-77E419C8C9E6}"/>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xmlns="" r:id="rId13"/>
              </a:ext>
            </a:extLst>
          </a:blip>
          <a:stretch>
            <a:fillRect/>
          </a:stretch>
        </p:blipFill>
        <p:spPr>
          <a:xfrm>
            <a:off x="2128924" y="4454206"/>
            <a:ext cx="624754" cy="578923"/>
          </a:xfrm>
          <a:prstGeom prst="rect">
            <a:avLst/>
          </a:prstGeom>
        </p:spPr>
      </p:pic>
      <p:pic>
        <p:nvPicPr>
          <p:cNvPr id="15" name="Picture 14" descr="A picture containing green, sitting, holding&#10;&#10;Description automatically generated">
            <a:extLst>
              <a:ext uri="{FF2B5EF4-FFF2-40B4-BE49-F238E27FC236}">
                <a16:creationId xmlns:a16="http://schemas.microsoft.com/office/drawing/2014/main" xmlns="" id="{8C6BF9D0-E2B8-4949-95B5-D742F97A6CA2}"/>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xmlns="" r:id="rId13"/>
              </a:ext>
            </a:extLst>
          </a:blip>
          <a:stretch>
            <a:fillRect/>
          </a:stretch>
        </p:blipFill>
        <p:spPr>
          <a:xfrm>
            <a:off x="2073922" y="5247372"/>
            <a:ext cx="624754" cy="578923"/>
          </a:xfrm>
          <a:prstGeom prst="rect">
            <a:avLst/>
          </a:prstGeom>
        </p:spPr>
      </p:pic>
      <p:pic>
        <p:nvPicPr>
          <p:cNvPr id="2" name="slid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49606" y="5933020"/>
            <a:ext cx="609600" cy="609600"/>
          </a:xfrm>
          <a:prstGeom prst="rect">
            <a:avLst/>
          </a:prstGeom>
        </p:spPr>
      </p:pic>
    </p:spTree>
    <p:extLst>
      <p:ext uri="{BB962C8B-B14F-4D97-AF65-F5344CB8AC3E}">
        <p14:creationId xmlns:p14="http://schemas.microsoft.com/office/powerpoint/2010/main" val="36432576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1000">
        <p15:prstTrans prst="pageCurlDouble"/>
      </p:transition>
    </mc:Choice>
    <mc:Fallback>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prstClr val="white"/>
                </a:solidFill>
              </a:rPr>
              <a:t>PROJECT SCHEDULE</a:t>
            </a:r>
          </a:p>
        </p:txBody>
      </p:sp>
      <p:sp>
        <p:nvSpPr>
          <p:cNvPr id="5"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6" name="Group 5"/>
          <p:cNvGrpSpPr/>
          <p:nvPr/>
        </p:nvGrpSpPr>
        <p:grpSpPr>
          <a:xfrm>
            <a:off x="2925519" y="1678398"/>
            <a:ext cx="6525689" cy="4546767"/>
            <a:chOff x="2386299" y="1696871"/>
            <a:chExt cx="6525689" cy="4546767"/>
          </a:xfrm>
        </p:grpSpPr>
        <p:graphicFrame>
          <p:nvGraphicFramePr>
            <p:cNvPr id="3" name="Diagram 2"/>
            <p:cNvGraphicFramePr/>
            <p:nvPr>
              <p:extLst>
                <p:ext uri="{D42A27DB-BD31-4B8C-83A1-F6EECF244321}">
                  <p14:modId xmlns:p14="http://schemas.microsoft.com/office/powerpoint/2010/main" val="1332095425"/>
                </p:ext>
              </p:extLst>
            </p:nvPr>
          </p:nvGraphicFramePr>
          <p:xfrm>
            <a:off x="2386299" y="1696871"/>
            <a:ext cx="6525689" cy="45467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16908" y="4792657"/>
              <a:ext cx="1122108" cy="9431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25267" y="4751906"/>
              <a:ext cx="1417996" cy="983884"/>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8177" t="11330" r="8956" b="11601"/>
            <a:stretch/>
          </p:blipFill>
          <p:spPr bwMode="auto">
            <a:xfrm>
              <a:off x="2662308" y="4573127"/>
              <a:ext cx="1401692" cy="1171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Related image"/>
            <p:cNvPicPr>
              <a:picLocks noChangeAspect="1" noChangeArrowheads="1"/>
            </p:cNvPicPr>
            <p:nvPr/>
          </p:nvPicPr>
          <p:blipFill rotWithShape="1">
            <a:blip r:embed="rId15">
              <a:extLst>
                <a:ext uri="{28A0092B-C50C-407E-A947-70E740481C1C}">
                  <a14:useLocalDpi xmlns:a14="http://schemas.microsoft.com/office/drawing/2010/main" val="0"/>
                </a:ext>
              </a:extLst>
            </a:blip>
            <a:srcRect l="2916" t="5016" r="34968" b="3714"/>
            <a:stretch/>
          </p:blipFill>
          <p:spPr bwMode="auto">
            <a:xfrm>
              <a:off x="4198788" y="4743511"/>
              <a:ext cx="1397027" cy="9922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2" name="slid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93186" y="5920365"/>
            <a:ext cx="609600" cy="609600"/>
          </a:xfrm>
          <a:prstGeom prst="rect">
            <a:avLst/>
          </a:prstGeom>
        </p:spPr>
      </p:pic>
    </p:spTree>
    <p:extLst>
      <p:ext uri="{BB962C8B-B14F-4D97-AF65-F5344CB8AC3E}">
        <p14:creationId xmlns:p14="http://schemas.microsoft.com/office/powerpoint/2010/main" val="16554524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23000">
        <p15:prstTrans prst="pageCurlDouble"/>
      </p:transition>
    </mc:Choice>
    <mc:Fallback>
      <p:transition spd="slow"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797986" y="1840389"/>
            <a:ext cx="10740676" cy="10119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Wingdings" panose="05000000000000000000" pitchFamily="2" charset="2"/>
              <a:buChar char="§"/>
            </a:pPr>
            <a:r>
              <a:rPr lang="en-US" sz="3600" dirty="0" smtClean="0">
                <a:solidFill>
                  <a:srgbClr val="004881"/>
                </a:solidFill>
              </a:rPr>
              <a:t>Construction </a:t>
            </a:r>
            <a:r>
              <a:rPr lang="en-US" sz="3600" dirty="0">
                <a:solidFill>
                  <a:srgbClr val="004881"/>
                </a:solidFill>
              </a:rPr>
              <a:t>Firm:  Watson Construction </a:t>
            </a:r>
            <a:r>
              <a:rPr lang="en-US" sz="3600" dirty="0" smtClean="0">
                <a:solidFill>
                  <a:srgbClr val="004881"/>
                </a:solidFill>
              </a:rPr>
              <a:t>Company</a:t>
            </a:r>
            <a:endParaRPr lang="en-US" sz="3600" dirty="0">
              <a:solidFill>
                <a:srgbClr val="004881"/>
              </a:solidFill>
            </a:endParaRPr>
          </a:p>
        </p:txBody>
      </p:sp>
      <p:graphicFrame>
        <p:nvGraphicFramePr>
          <p:cNvPr id="5" name="Diagram 4"/>
          <p:cNvGraphicFramePr/>
          <p:nvPr>
            <p:extLst>
              <p:ext uri="{D42A27DB-BD31-4B8C-83A1-F6EECF244321}">
                <p14:modId xmlns:p14="http://schemas.microsoft.com/office/powerpoint/2010/main" val="2181639201"/>
              </p:ext>
            </p:extLst>
          </p:nvPr>
        </p:nvGraphicFramePr>
        <p:xfrm>
          <a:off x="2702257" y="2510590"/>
          <a:ext cx="6161253" cy="35650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xmlns="" id="{863E9794-65A5-48F7-9714-92640B64A80A}"/>
              </a:ext>
            </a:extLst>
          </p:cNvPr>
          <p:cNvSpPr txBox="1"/>
          <p:nvPr/>
        </p:nvSpPr>
        <p:spPr>
          <a:xfrm>
            <a:off x="3770323" y="256125"/>
            <a:ext cx="7958138" cy="769441"/>
          </a:xfrm>
          <a:prstGeom prst="rect">
            <a:avLst/>
          </a:prstGeom>
          <a:noFill/>
        </p:spPr>
        <p:txBody>
          <a:bodyPr wrap="square" rtlCol="0">
            <a:spAutoFit/>
          </a:bodyPr>
          <a:lstStyle/>
          <a:p>
            <a:pPr algn="r"/>
            <a:r>
              <a:rPr lang="en-US" sz="4400" b="1" dirty="0">
                <a:solidFill>
                  <a:prstClr val="white"/>
                </a:solidFill>
              </a:rPr>
              <a:t>NEXT STEPS</a:t>
            </a:r>
          </a:p>
        </p:txBody>
      </p:sp>
      <p:pic>
        <p:nvPicPr>
          <p:cNvPr id="3" name="Picture 2" descr="A picture containing green, sitting, holding&#10;&#10;Description automatically generated">
            <a:extLst>
              <a:ext uri="{FF2B5EF4-FFF2-40B4-BE49-F238E27FC236}">
                <a16:creationId xmlns:a16="http://schemas.microsoft.com/office/drawing/2014/main" xmlns="" id="{B91C9310-16A1-4C23-A369-FF28D2C6A5AF}"/>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 xmlns:a1611="http://schemas.microsoft.com/office/drawing/2016/11/main" r:id="rId13"/>
              </a:ext>
            </a:extLst>
          </a:blip>
          <a:stretch>
            <a:fillRect/>
          </a:stretch>
        </p:blipFill>
        <p:spPr>
          <a:xfrm>
            <a:off x="2128924" y="2854326"/>
            <a:ext cx="624754" cy="578923"/>
          </a:xfrm>
          <a:prstGeom prst="rect">
            <a:avLst/>
          </a:prstGeom>
        </p:spPr>
      </p:pic>
      <p:sp>
        <p:nvSpPr>
          <p:cNvPr id="19" name="TextBox 18">
            <a:extLst>
              <a:ext uri="{FF2B5EF4-FFF2-40B4-BE49-F238E27FC236}">
                <a16:creationId xmlns:a16="http://schemas.microsoft.com/office/drawing/2014/main" xmlns="" id="{D4C5BBC3-4770-454F-8EDB-5A96E1308356}"/>
              </a:ext>
            </a:extLst>
          </p:cNvPr>
          <p:cNvSpPr txBox="1"/>
          <p:nvPr/>
        </p:nvSpPr>
        <p:spPr>
          <a:xfrm>
            <a:off x="7145280" y="3593623"/>
            <a:ext cx="1477834" cy="424732"/>
          </a:xfrm>
          <a:prstGeom prst="rect">
            <a:avLst/>
          </a:prstGeom>
          <a:noFill/>
        </p:spPr>
        <p:txBody>
          <a:bodyPr wrap="square">
            <a:spAutoFit/>
          </a:bodyPr>
          <a:lstStyle/>
          <a:p>
            <a:pPr marL="0" lvl="0" indent="0" algn="l" defTabSz="1333500">
              <a:lnSpc>
                <a:spcPct val="90000"/>
              </a:lnSpc>
              <a:spcBef>
                <a:spcPct val="0"/>
              </a:spcBef>
              <a:spcAft>
                <a:spcPct val="35000"/>
              </a:spcAft>
              <a:buNone/>
            </a:pPr>
            <a:r>
              <a:rPr lang="en-US" sz="2400" kern="1200" dirty="0"/>
              <a:t>Feb 2021</a:t>
            </a:r>
          </a:p>
        </p:txBody>
      </p:sp>
      <p:sp>
        <p:nvSpPr>
          <p:cNvPr id="21" name="TextBox 20">
            <a:extLst>
              <a:ext uri="{FF2B5EF4-FFF2-40B4-BE49-F238E27FC236}">
                <a16:creationId xmlns:a16="http://schemas.microsoft.com/office/drawing/2014/main" xmlns="" id="{4D6AF694-BF40-4A4F-8B3D-7F759C0EE528}"/>
              </a:ext>
            </a:extLst>
          </p:cNvPr>
          <p:cNvSpPr txBox="1"/>
          <p:nvPr/>
        </p:nvSpPr>
        <p:spPr>
          <a:xfrm>
            <a:off x="6875669" y="5064397"/>
            <a:ext cx="1747445" cy="424732"/>
          </a:xfrm>
          <a:prstGeom prst="rect">
            <a:avLst/>
          </a:prstGeom>
          <a:noFill/>
        </p:spPr>
        <p:txBody>
          <a:bodyPr wrap="square">
            <a:spAutoFit/>
          </a:bodyPr>
          <a:lstStyle/>
          <a:p>
            <a:pPr marL="0" lvl="0" indent="0" algn="l" defTabSz="1333500">
              <a:lnSpc>
                <a:spcPct val="90000"/>
              </a:lnSpc>
              <a:spcBef>
                <a:spcPct val="0"/>
              </a:spcBef>
              <a:spcAft>
                <a:spcPct val="35000"/>
              </a:spcAft>
              <a:buNone/>
            </a:pPr>
            <a:r>
              <a:rPr lang="en-US" sz="2400" kern="1200" dirty="0"/>
              <a:t>Spring 2023</a:t>
            </a:r>
          </a:p>
        </p:txBody>
      </p:sp>
      <p:sp>
        <p:nvSpPr>
          <p:cNvPr id="23" name="TextBox 22">
            <a:extLst>
              <a:ext uri="{FF2B5EF4-FFF2-40B4-BE49-F238E27FC236}">
                <a16:creationId xmlns:a16="http://schemas.microsoft.com/office/drawing/2014/main" xmlns="" id="{F1717D8D-7DA7-4CDA-941A-6C57BD29825A}"/>
              </a:ext>
            </a:extLst>
          </p:cNvPr>
          <p:cNvSpPr txBox="1"/>
          <p:nvPr/>
        </p:nvSpPr>
        <p:spPr>
          <a:xfrm>
            <a:off x="6875669" y="4329010"/>
            <a:ext cx="1747445" cy="424732"/>
          </a:xfrm>
          <a:prstGeom prst="rect">
            <a:avLst/>
          </a:prstGeom>
          <a:noFill/>
        </p:spPr>
        <p:txBody>
          <a:bodyPr wrap="square">
            <a:spAutoFit/>
          </a:bodyPr>
          <a:lstStyle/>
          <a:p>
            <a:pPr marL="0" lvl="0" indent="0" algn="l" defTabSz="1333500">
              <a:lnSpc>
                <a:spcPct val="90000"/>
              </a:lnSpc>
              <a:spcBef>
                <a:spcPct val="0"/>
              </a:spcBef>
              <a:spcAft>
                <a:spcPct val="35000"/>
              </a:spcAft>
              <a:buNone/>
            </a:pPr>
            <a:r>
              <a:rPr lang="en-US" sz="2400" kern="1200" dirty="0"/>
              <a:t>Spring</a:t>
            </a:r>
            <a:r>
              <a:rPr lang="en-US" sz="2400" kern="1200" dirty="0">
                <a:solidFill>
                  <a:srgbClr val="0094C9"/>
                </a:solidFill>
              </a:rPr>
              <a:t> </a:t>
            </a:r>
            <a:r>
              <a:rPr lang="en-US" sz="2400" kern="1200" dirty="0"/>
              <a:t>2022</a:t>
            </a:r>
          </a:p>
        </p:txBody>
      </p:sp>
      <p:pic>
        <p:nvPicPr>
          <p:cNvPr id="2" name="slid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93186" y="6075680"/>
            <a:ext cx="609600" cy="609600"/>
          </a:xfrm>
          <a:prstGeom prst="rect">
            <a:avLst/>
          </a:prstGeom>
        </p:spPr>
      </p:pic>
    </p:spTree>
    <p:extLst>
      <p:ext uri="{BB962C8B-B14F-4D97-AF65-F5344CB8AC3E}">
        <p14:creationId xmlns:p14="http://schemas.microsoft.com/office/powerpoint/2010/main" val="21770103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36000">
        <p15:prstTrans prst="pageCurlDouble"/>
      </p:transition>
    </mc:Choice>
    <mc:Fallback>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Construction Phasing </a:t>
            </a:r>
          </a:p>
        </p:txBody>
      </p:sp>
      <p:pic>
        <p:nvPicPr>
          <p:cNvPr id="14" name="Picture 13">
            <a:extLst>
              <a:ext uri="{FF2B5EF4-FFF2-40B4-BE49-F238E27FC236}">
                <a16:creationId xmlns:a16="http://schemas.microsoft.com/office/drawing/2014/main" xmlns="" id="{FE4BF221-E2B4-4983-94E0-E40245FFE3AA}"/>
              </a:ext>
            </a:extLst>
          </p:cNvPr>
          <p:cNvPicPr>
            <a:picLocks noChangeAspect="1"/>
          </p:cNvPicPr>
          <p:nvPr/>
        </p:nvPicPr>
        <p:blipFill rotWithShape="1">
          <a:blip r:embed="rId7"/>
          <a:srcRect l="5807" t="3304" r="4466" b="10621"/>
          <a:stretch/>
        </p:blipFill>
        <p:spPr>
          <a:xfrm>
            <a:off x="1620810" y="1250769"/>
            <a:ext cx="8950379" cy="5555737"/>
          </a:xfrm>
          <a:prstGeom prst="rect">
            <a:avLst/>
          </a:prstGeom>
        </p:spPr>
      </p:pic>
      <p:pic>
        <p:nvPicPr>
          <p:cNvPr id="2" name="slid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9606" y="6040821"/>
            <a:ext cx="609600" cy="609600"/>
          </a:xfrm>
          <a:prstGeom prst="rect">
            <a:avLst/>
          </a:prstGeom>
        </p:spPr>
      </p:pic>
    </p:spTree>
    <p:extLst>
      <p:ext uri="{BB962C8B-B14F-4D97-AF65-F5344CB8AC3E}">
        <p14:creationId xmlns:p14="http://schemas.microsoft.com/office/powerpoint/2010/main" val="616422184"/>
      </p:ext>
    </p:extLst>
  </p:cSld>
  <p:clrMapOvr>
    <a:masterClrMapping/>
  </p:clrMapOvr>
  <mc:AlternateContent xmlns:mc="http://schemas.openxmlformats.org/markup-compatibility/2006" xmlns:p14="http://schemas.microsoft.com/office/powerpoint/2010/main">
    <mc:Choice Requires="p14">
      <p:transition spd="slow" p14:dur="1200" advClick="0" advTm="70000">
        <p14:prism/>
      </p:transition>
    </mc:Choice>
    <mc:Fallback xmlns="">
      <p:transition spd="slow" advClick="0" advTm="7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B54C462-718C-49CA-922A-1FE7DB80DBD0}"/>
              </a:ext>
            </a:extLst>
          </p:cNvPr>
          <p:cNvPicPr>
            <a:picLocks noChangeAspect="1"/>
          </p:cNvPicPr>
          <p:nvPr/>
        </p:nvPicPr>
        <p:blipFill>
          <a:blip r:embed="rId5"/>
          <a:stretch>
            <a:fillRect/>
          </a:stretch>
        </p:blipFill>
        <p:spPr>
          <a:xfrm>
            <a:off x="5648446" y="3588153"/>
            <a:ext cx="6365420" cy="2924324"/>
          </a:xfrm>
          <a:prstGeom prst="rect">
            <a:avLst/>
          </a:prstGeom>
          <a:noFill/>
          <a:ln w="2540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Construction Phasing </a:t>
            </a:r>
          </a:p>
        </p:txBody>
      </p:sp>
      <p:sp>
        <p:nvSpPr>
          <p:cNvPr id="2" name="TextBox 1">
            <a:extLst>
              <a:ext uri="{FF2B5EF4-FFF2-40B4-BE49-F238E27FC236}">
                <a16:creationId xmlns:a16="http://schemas.microsoft.com/office/drawing/2014/main" xmlns="" id="{229C7576-A453-4C4E-A5A9-DE872FDFC0DA}"/>
              </a:ext>
            </a:extLst>
          </p:cNvPr>
          <p:cNvSpPr txBox="1"/>
          <p:nvPr/>
        </p:nvSpPr>
        <p:spPr>
          <a:xfrm>
            <a:off x="6236914" y="1201965"/>
            <a:ext cx="6195693" cy="2677656"/>
          </a:xfrm>
          <a:prstGeom prst="rect">
            <a:avLst/>
          </a:prstGeom>
          <a:noFill/>
        </p:spPr>
        <p:txBody>
          <a:bodyPr wrap="square" rtlCol="0">
            <a:spAutoFit/>
          </a:bodyPr>
          <a:lstStyle/>
          <a:p>
            <a:r>
              <a:rPr lang="en-US" sz="3000" b="1" dirty="0">
                <a:solidFill>
                  <a:srgbClr val="004881"/>
                </a:solidFill>
              </a:rPr>
              <a:t>Alta Drive South of Rushing Branch</a:t>
            </a:r>
          </a:p>
          <a:p>
            <a:endParaRPr lang="en-US" sz="3000" b="1" dirty="0">
              <a:solidFill>
                <a:srgbClr val="004881"/>
              </a:solidFill>
            </a:endParaRPr>
          </a:p>
          <a:p>
            <a:pPr marL="457200" indent="-457200">
              <a:buFont typeface="Wingdings" panose="05000000000000000000" pitchFamily="2" charset="2"/>
              <a:buChar char="§"/>
            </a:pPr>
            <a:endParaRPr lang="en-US" sz="3000" dirty="0">
              <a:solidFill>
                <a:srgbClr val="004881"/>
              </a:solidFill>
            </a:endParaRPr>
          </a:p>
          <a:p>
            <a:endParaRPr lang="en-US" sz="3000" dirty="0">
              <a:solidFill>
                <a:srgbClr val="FF0000"/>
              </a:solidFill>
            </a:endParaRPr>
          </a:p>
          <a:p>
            <a:endParaRPr lang="en-US" sz="3000" dirty="0">
              <a:solidFill>
                <a:srgbClr val="004881"/>
              </a:solidFill>
            </a:endParaRPr>
          </a:p>
          <a:p>
            <a:endParaRPr lang="en-US" dirty="0"/>
          </a:p>
        </p:txBody>
      </p:sp>
      <p:sp>
        <p:nvSpPr>
          <p:cNvPr id="19" name="TextBox 18">
            <a:extLst>
              <a:ext uri="{FF2B5EF4-FFF2-40B4-BE49-F238E27FC236}">
                <a16:creationId xmlns:a16="http://schemas.microsoft.com/office/drawing/2014/main" xmlns="" id="{9A2AD68E-125C-4CCE-8CD5-D81728A95024}"/>
              </a:ext>
            </a:extLst>
          </p:cNvPr>
          <p:cNvSpPr txBox="1"/>
          <p:nvPr/>
        </p:nvSpPr>
        <p:spPr>
          <a:xfrm>
            <a:off x="1859801" y="5300602"/>
            <a:ext cx="2654326" cy="400110"/>
          </a:xfrm>
          <a:prstGeom prst="rect">
            <a:avLst/>
          </a:prstGeom>
          <a:noFill/>
        </p:spPr>
        <p:txBody>
          <a:bodyPr wrap="square" rtlCol="0">
            <a:spAutoFit/>
          </a:bodyPr>
          <a:lstStyle/>
          <a:p>
            <a:r>
              <a:rPr lang="en-US" sz="2000" b="1" dirty="0">
                <a:solidFill>
                  <a:srgbClr val="004881"/>
                </a:solidFill>
              </a:rPr>
              <a:t>Construction Stage 1</a:t>
            </a:r>
            <a:endParaRPr lang="en-US" sz="2000" dirty="0"/>
          </a:p>
        </p:txBody>
      </p:sp>
      <p:sp>
        <p:nvSpPr>
          <p:cNvPr id="20" name="TextBox 19">
            <a:extLst>
              <a:ext uri="{FF2B5EF4-FFF2-40B4-BE49-F238E27FC236}">
                <a16:creationId xmlns:a16="http://schemas.microsoft.com/office/drawing/2014/main" xmlns="" id="{06935A19-D282-401A-A121-B99FE0F01403}"/>
              </a:ext>
            </a:extLst>
          </p:cNvPr>
          <p:cNvSpPr txBox="1"/>
          <p:nvPr/>
        </p:nvSpPr>
        <p:spPr>
          <a:xfrm>
            <a:off x="7636692" y="2990917"/>
            <a:ext cx="2687925" cy="407597"/>
          </a:xfrm>
          <a:prstGeom prst="rect">
            <a:avLst/>
          </a:prstGeom>
          <a:noFill/>
        </p:spPr>
        <p:txBody>
          <a:bodyPr wrap="square" rtlCol="0">
            <a:spAutoFit/>
          </a:bodyPr>
          <a:lstStyle/>
          <a:p>
            <a:r>
              <a:rPr lang="en-US" sz="2000" b="1" dirty="0">
                <a:solidFill>
                  <a:srgbClr val="004881"/>
                </a:solidFill>
              </a:rPr>
              <a:t>Construction Stage 2</a:t>
            </a:r>
            <a:endParaRPr lang="en-US" sz="2000" dirty="0"/>
          </a:p>
        </p:txBody>
      </p:sp>
      <p:pic>
        <p:nvPicPr>
          <p:cNvPr id="5" name="Picture 4">
            <a:extLst>
              <a:ext uri="{FF2B5EF4-FFF2-40B4-BE49-F238E27FC236}">
                <a16:creationId xmlns:a16="http://schemas.microsoft.com/office/drawing/2014/main" xmlns="" id="{90DEC73C-14A3-4BE5-B339-16694B41B406}"/>
              </a:ext>
            </a:extLst>
          </p:cNvPr>
          <p:cNvPicPr>
            <a:picLocks noChangeAspect="1"/>
          </p:cNvPicPr>
          <p:nvPr/>
        </p:nvPicPr>
        <p:blipFill>
          <a:blip r:embed="rId8"/>
          <a:stretch>
            <a:fillRect/>
          </a:stretch>
        </p:blipFill>
        <p:spPr>
          <a:xfrm>
            <a:off x="178134" y="1929976"/>
            <a:ext cx="6195693" cy="3262785"/>
          </a:xfrm>
          <a:prstGeom prst="rect">
            <a:avLst/>
          </a:prstGeom>
          <a:ln w="25400">
            <a:solidFill>
              <a:schemeClr val="accent1"/>
            </a:solidFill>
          </a:ln>
          <a:effectLst>
            <a:outerShdw blurRad="50800" dist="38100" dir="2700000" algn="tl" rotWithShape="0">
              <a:prstClr val="black">
                <a:alpha val="40000"/>
              </a:prstClr>
            </a:outerShdw>
          </a:effectLst>
        </p:spPr>
      </p:pic>
      <p:pic>
        <p:nvPicPr>
          <p:cNvPr id="3" name="slid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3186" y="6088117"/>
            <a:ext cx="609600" cy="609600"/>
          </a:xfrm>
          <a:prstGeom prst="rect">
            <a:avLst/>
          </a:prstGeom>
        </p:spPr>
      </p:pic>
    </p:spTree>
    <p:extLst>
      <p:ext uri="{BB962C8B-B14F-4D97-AF65-F5344CB8AC3E}">
        <p14:creationId xmlns:p14="http://schemas.microsoft.com/office/powerpoint/2010/main" val="1673927400"/>
      </p:ext>
    </p:extLst>
  </p:cSld>
  <p:clrMapOvr>
    <a:masterClrMapping/>
  </p:clrMapOvr>
  <mc:AlternateContent xmlns:mc="http://schemas.openxmlformats.org/markup-compatibility/2006" xmlns:p14="http://schemas.microsoft.com/office/powerpoint/2010/main">
    <mc:Choice Requires="p14">
      <p:transition spd="slow" p14:dur="1200" advClick="0" advTm="22000">
        <p14:prism/>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cap="all" dirty="0">
                <a:solidFill>
                  <a:schemeClr val="bg1"/>
                </a:solidFill>
              </a:rPr>
              <a:t>Purpose</a:t>
            </a:r>
          </a:p>
        </p:txBody>
      </p:sp>
      <p:sp>
        <p:nvSpPr>
          <p:cNvPr id="5" name="Rectangle 4">
            <a:extLst>
              <a:ext uri="{FF2B5EF4-FFF2-40B4-BE49-F238E27FC236}">
                <a16:creationId xmlns:a16="http://schemas.microsoft.com/office/drawing/2014/main" xmlns="" id="{F423377C-EEDE-44C4-AE22-5276A823CD01}"/>
              </a:ext>
            </a:extLst>
          </p:cNvPr>
          <p:cNvSpPr/>
          <p:nvPr/>
        </p:nvSpPr>
        <p:spPr>
          <a:xfrm>
            <a:off x="349606" y="1801332"/>
            <a:ext cx="11017777" cy="4524315"/>
          </a:xfrm>
          <a:prstGeom prst="rect">
            <a:avLst/>
          </a:prstGeom>
        </p:spPr>
        <p:txBody>
          <a:bodyPr wrap="square">
            <a:spAutoFit/>
          </a:bodyPr>
          <a:lstStyle/>
          <a:p>
            <a:pPr marL="342900" indent="-342900">
              <a:lnSpc>
                <a:spcPct val="150000"/>
              </a:lnSpc>
              <a:buFont typeface="Wingdings" panose="05000000000000000000" pitchFamily="2" charset="2"/>
              <a:buChar char="§"/>
            </a:pPr>
            <a:r>
              <a:rPr lang="en-US" sz="3200" b="1" dirty="0">
                <a:solidFill>
                  <a:srgbClr val="004881"/>
                </a:solidFill>
              </a:rPr>
              <a:t>Provide an overview of the planned project</a:t>
            </a:r>
          </a:p>
          <a:p>
            <a:pPr marL="342900" indent="-342900">
              <a:lnSpc>
                <a:spcPct val="150000"/>
              </a:lnSpc>
              <a:buFont typeface="Wingdings" panose="05000000000000000000" pitchFamily="2" charset="2"/>
              <a:buChar char="§"/>
            </a:pPr>
            <a:r>
              <a:rPr lang="en-US" sz="3200" b="1" dirty="0">
                <a:solidFill>
                  <a:srgbClr val="004881"/>
                </a:solidFill>
              </a:rPr>
              <a:t>Review plans</a:t>
            </a:r>
          </a:p>
          <a:p>
            <a:pPr marL="342900" indent="-342900">
              <a:lnSpc>
                <a:spcPct val="150000"/>
              </a:lnSpc>
              <a:buFont typeface="Wingdings" panose="05000000000000000000" pitchFamily="2" charset="2"/>
              <a:buChar char="§"/>
            </a:pPr>
            <a:r>
              <a:rPr lang="en-US" sz="3200" b="1" dirty="0">
                <a:solidFill>
                  <a:srgbClr val="004881"/>
                </a:solidFill>
              </a:rPr>
              <a:t>Discuss project considerations</a:t>
            </a:r>
            <a:endParaRPr lang="en-US" sz="3200" b="1" dirty="0">
              <a:solidFill>
                <a:srgbClr val="FF0000"/>
              </a:solidFill>
            </a:endParaRPr>
          </a:p>
          <a:p>
            <a:pPr marL="342900" indent="-342900">
              <a:lnSpc>
                <a:spcPct val="150000"/>
              </a:lnSpc>
              <a:buFont typeface="Wingdings" panose="05000000000000000000" pitchFamily="2" charset="2"/>
              <a:buChar char="§"/>
            </a:pPr>
            <a:r>
              <a:rPr lang="en-US" sz="3200" b="1" dirty="0">
                <a:solidFill>
                  <a:srgbClr val="004881"/>
                </a:solidFill>
              </a:rPr>
              <a:t>Solicit community feedback on the proposed improvements</a:t>
            </a:r>
          </a:p>
          <a:p>
            <a:pPr marL="342900" indent="-342900">
              <a:lnSpc>
                <a:spcPct val="150000"/>
              </a:lnSpc>
              <a:buFont typeface="Wingdings" panose="05000000000000000000" pitchFamily="2" charset="2"/>
              <a:buChar char="§"/>
            </a:pPr>
            <a:endParaRPr lang="en-US" sz="3200" b="1" dirty="0">
              <a:solidFill>
                <a:srgbClr val="004881"/>
              </a:solidFill>
            </a:endParaRPr>
          </a:p>
          <a:p>
            <a:pPr>
              <a:lnSpc>
                <a:spcPct val="150000"/>
              </a:lnSpc>
            </a:pPr>
            <a:endParaRPr lang="en-US" sz="3200" b="1" dirty="0">
              <a:solidFill>
                <a:srgbClr val="FF0000"/>
              </a:solidFill>
            </a:endParaRPr>
          </a:p>
        </p:txBody>
      </p:sp>
      <p:pic>
        <p:nvPicPr>
          <p:cNvPr id="10" name="Picture 2" descr="Image result for check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4263" y="1890831"/>
            <a:ext cx="3597737" cy="2720914"/>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3704" y="6020847"/>
            <a:ext cx="609600" cy="609600"/>
          </a:xfrm>
          <a:prstGeom prst="rect">
            <a:avLst/>
          </a:prstGeom>
        </p:spPr>
      </p:pic>
    </p:spTree>
    <p:extLst>
      <p:ext uri="{BB962C8B-B14F-4D97-AF65-F5344CB8AC3E}">
        <p14:creationId xmlns:p14="http://schemas.microsoft.com/office/powerpoint/2010/main" val="1986736061"/>
      </p:ext>
    </p:extLst>
  </p:cSld>
  <p:clrMapOvr>
    <a:masterClrMapping/>
  </p:clrMapOvr>
  <mc:AlternateContent xmlns:mc="http://schemas.openxmlformats.org/markup-compatibility/2006" xmlns:p14="http://schemas.microsoft.com/office/powerpoint/2010/main">
    <mc:Choice Requires="p14">
      <p:transition spd="slow" p14:dur="1200" advClick="0" advTm="33000">
        <p14:prism/>
      </p:transition>
    </mc:Choice>
    <mc:Fallback xmlns="">
      <p:transition spd="slow" advClick="0"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2F6B214-2582-4900-AA8F-07F86C4E31F2}"/>
              </a:ext>
            </a:extLst>
          </p:cNvPr>
          <p:cNvPicPr>
            <a:picLocks noChangeAspect="1"/>
          </p:cNvPicPr>
          <p:nvPr/>
        </p:nvPicPr>
        <p:blipFill>
          <a:blip r:embed="rId5"/>
          <a:stretch>
            <a:fillRect/>
          </a:stretch>
        </p:blipFill>
        <p:spPr>
          <a:xfrm>
            <a:off x="5648446" y="3593487"/>
            <a:ext cx="6366737" cy="2938494"/>
          </a:xfrm>
          <a:prstGeom prst="rect">
            <a:avLst/>
          </a:prstGeom>
          <a:ln w="2540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Construction Phasing </a:t>
            </a:r>
          </a:p>
        </p:txBody>
      </p:sp>
      <p:sp>
        <p:nvSpPr>
          <p:cNvPr id="2" name="TextBox 1">
            <a:extLst>
              <a:ext uri="{FF2B5EF4-FFF2-40B4-BE49-F238E27FC236}">
                <a16:creationId xmlns:a16="http://schemas.microsoft.com/office/drawing/2014/main" xmlns="" id="{229C7576-A453-4C4E-A5A9-DE872FDFC0DA}"/>
              </a:ext>
            </a:extLst>
          </p:cNvPr>
          <p:cNvSpPr txBox="1"/>
          <p:nvPr/>
        </p:nvSpPr>
        <p:spPr>
          <a:xfrm>
            <a:off x="4968240" y="1201965"/>
            <a:ext cx="7464367" cy="2677656"/>
          </a:xfrm>
          <a:prstGeom prst="rect">
            <a:avLst/>
          </a:prstGeom>
          <a:noFill/>
        </p:spPr>
        <p:txBody>
          <a:bodyPr wrap="square" rtlCol="0">
            <a:spAutoFit/>
          </a:bodyPr>
          <a:lstStyle/>
          <a:p>
            <a:r>
              <a:rPr lang="en-US" sz="3000" b="1" dirty="0">
                <a:solidFill>
                  <a:srgbClr val="004881"/>
                </a:solidFill>
              </a:rPr>
              <a:t>Yellow Bluff Road North of Rushing Branch</a:t>
            </a:r>
          </a:p>
          <a:p>
            <a:endParaRPr lang="en-US" sz="3000" b="1" dirty="0">
              <a:solidFill>
                <a:srgbClr val="004881"/>
              </a:solidFill>
            </a:endParaRPr>
          </a:p>
          <a:p>
            <a:pPr marL="457200" indent="-457200">
              <a:buFont typeface="Wingdings" panose="05000000000000000000" pitchFamily="2" charset="2"/>
              <a:buChar char="§"/>
            </a:pPr>
            <a:endParaRPr lang="en-US" sz="3000" dirty="0">
              <a:solidFill>
                <a:srgbClr val="004881"/>
              </a:solidFill>
            </a:endParaRPr>
          </a:p>
          <a:p>
            <a:endParaRPr lang="en-US" sz="3000" dirty="0">
              <a:solidFill>
                <a:srgbClr val="FF0000"/>
              </a:solidFill>
            </a:endParaRPr>
          </a:p>
          <a:p>
            <a:endParaRPr lang="en-US" sz="3000" dirty="0">
              <a:solidFill>
                <a:srgbClr val="004881"/>
              </a:solidFill>
            </a:endParaRPr>
          </a:p>
          <a:p>
            <a:endParaRPr lang="en-US" dirty="0"/>
          </a:p>
        </p:txBody>
      </p:sp>
      <p:sp>
        <p:nvSpPr>
          <p:cNvPr id="19" name="TextBox 18">
            <a:extLst>
              <a:ext uri="{FF2B5EF4-FFF2-40B4-BE49-F238E27FC236}">
                <a16:creationId xmlns:a16="http://schemas.microsoft.com/office/drawing/2014/main" xmlns="" id="{9A2AD68E-125C-4CCE-8CD5-D81728A95024}"/>
              </a:ext>
            </a:extLst>
          </p:cNvPr>
          <p:cNvSpPr txBox="1"/>
          <p:nvPr/>
        </p:nvSpPr>
        <p:spPr>
          <a:xfrm>
            <a:off x="1867051" y="5227933"/>
            <a:ext cx="2799139" cy="400110"/>
          </a:xfrm>
          <a:prstGeom prst="rect">
            <a:avLst/>
          </a:prstGeom>
          <a:noFill/>
        </p:spPr>
        <p:txBody>
          <a:bodyPr wrap="square" rtlCol="0">
            <a:spAutoFit/>
          </a:bodyPr>
          <a:lstStyle/>
          <a:p>
            <a:r>
              <a:rPr lang="en-US" sz="2000" b="1" dirty="0">
                <a:solidFill>
                  <a:srgbClr val="004881"/>
                </a:solidFill>
              </a:rPr>
              <a:t>Construction Stage 1</a:t>
            </a:r>
            <a:endParaRPr lang="en-US" sz="2000" dirty="0"/>
          </a:p>
        </p:txBody>
      </p:sp>
      <p:sp>
        <p:nvSpPr>
          <p:cNvPr id="20" name="TextBox 19">
            <a:extLst>
              <a:ext uri="{FF2B5EF4-FFF2-40B4-BE49-F238E27FC236}">
                <a16:creationId xmlns:a16="http://schemas.microsoft.com/office/drawing/2014/main" xmlns="" id="{06935A19-D282-401A-A121-B99FE0F01403}"/>
              </a:ext>
            </a:extLst>
          </p:cNvPr>
          <p:cNvSpPr txBox="1"/>
          <p:nvPr/>
        </p:nvSpPr>
        <p:spPr>
          <a:xfrm>
            <a:off x="7626006" y="2970984"/>
            <a:ext cx="2791210" cy="400110"/>
          </a:xfrm>
          <a:prstGeom prst="rect">
            <a:avLst/>
          </a:prstGeom>
          <a:noFill/>
        </p:spPr>
        <p:txBody>
          <a:bodyPr wrap="square" rtlCol="0">
            <a:spAutoFit/>
          </a:bodyPr>
          <a:lstStyle/>
          <a:p>
            <a:r>
              <a:rPr lang="en-US" sz="2000" b="1" dirty="0">
                <a:solidFill>
                  <a:srgbClr val="004881"/>
                </a:solidFill>
              </a:rPr>
              <a:t>Construction Stage 2</a:t>
            </a:r>
            <a:endParaRPr lang="en-US" sz="2000" dirty="0"/>
          </a:p>
        </p:txBody>
      </p:sp>
      <p:pic>
        <p:nvPicPr>
          <p:cNvPr id="6" name="Picture 5">
            <a:extLst>
              <a:ext uri="{FF2B5EF4-FFF2-40B4-BE49-F238E27FC236}">
                <a16:creationId xmlns:a16="http://schemas.microsoft.com/office/drawing/2014/main" xmlns="" id="{3A8247A4-3237-446F-AD82-3545200D0896}"/>
              </a:ext>
            </a:extLst>
          </p:cNvPr>
          <p:cNvPicPr>
            <a:picLocks noChangeAspect="1"/>
          </p:cNvPicPr>
          <p:nvPr/>
        </p:nvPicPr>
        <p:blipFill>
          <a:blip r:embed="rId8"/>
          <a:stretch>
            <a:fillRect/>
          </a:stretch>
        </p:blipFill>
        <p:spPr>
          <a:xfrm>
            <a:off x="142091" y="1845425"/>
            <a:ext cx="6249061" cy="3278791"/>
          </a:xfrm>
          <a:prstGeom prst="rect">
            <a:avLst/>
          </a:prstGeom>
          <a:ln w="25400">
            <a:solidFill>
              <a:schemeClr val="accent1"/>
            </a:solidFill>
          </a:ln>
          <a:effectLst>
            <a:outerShdw blurRad="50800" dist="38100" dir="2700000" algn="tl" rotWithShape="0">
              <a:prstClr val="black">
                <a:alpha val="40000"/>
              </a:prstClr>
            </a:outerShdw>
          </a:effectLst>
        </p:spPr>
      </p:pic>
      <p:pic>
        <p:nvPicPr>
          <p:cNvPr id="3" name="slid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49606" y="5922381"/>
            <a:ext cx="609600" cy="609600"/>
          </a:xfrm>
          <a:prstGeom prst="rect">
            <a:avLst/>
          </a:prstGeom>
        </p:spPr>
      </p:pic>
    </p:spTree>
    <p:extLst>
      <p:ext uri="{BB962C8B-B14F-4D97-AF65-F5344CB8AC3E}">
        <p14:creationId xmlns:p14="http://schemas.microsoft.com/office/powerpoint/2010/main" val="2851566368"/>
      </p:ext>
    </p:extLst>
  </p:cSld>
  <p:clrMapOvr>
    <a:masterClrMapping/>
  </p:clrMapOvr>
  <mc:AlternateContent xmlns:mc="http://schemas.openxmlformats.org/markup-compatibility/2006" xmlns:p14="http://schemas.microsoft.com/office/powerpoint/2010/main">
    <mc:Choice Requires="p14">
      <p:transition spd="slow" p14:dur="1200" advClick="0" advTm="31000">
        <p14:prism/>
      </p:transition>
    </mc:Choice>
    <mc:Fallback xmlns="">
      <p:transition spd="slow" advClick="0" advTm="3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Clearing for Construction </a:t>
            </a:r>
          </a:p>
        </p:txBody>
      </p:sp>
      <p:sp>
        <p:nvSpPr>
          <p:cNvPr id="19" name="TextBox 18">
            <a:extLst>
              <a:ext uri="{FF2B5EF4-FFF2-40B4-BE49-F238E27FC236}">
                <a16:creationId xmlns:a16="http://schemas.microsoft.com/office/drawing/2014/main" xmlns="" id="{9A2AD68E-125C-4CCE-8CD5-D81728A95024}"/>
              </a:ext>
            </a:extLst>
          </p:cNvPr>
          <p:cNvSpPr txBox="1"/>
          <p:nvPr/>
        </p:nvSpPr>
        <p:spPr>
          <a:xfrm>
            <a:off x="1565159" y="5148850"/>
            <a:ext cx="2388926" cy="2246769"/>
          </a:xfrm>
          <a:prstGeom prst="rect">
            <a:avLst/>
          </a:prstGeom>
          <a:noFill/>
        </p:spPr>
        <p:txBody>
          <a:bodyPr wrap="square" rtlCol="0">
            <a:spAutoFit/>
          </a:bodyPr>
          <a:lstStyle/>
          <a:p>
            <a:r>
              <a:rPr lang="en-US" sz="2000" b="1" dirty="0">
                <a:solidFill>
                  <a:srgbClr val="004881"/>
                </a:solidFill>
              </a:rPr>
              <a:t>Alta Drive South of Rushing Branch</a:t>
            </a:r>
          </a:p>
          <a:p>
            <a:endParaRPr lang="en-US" sz="2000" b="1" dirty="0">
              <a:solidFill>
                <a:srgbClr val="004881"/>
              </a:solidFill>
            </a:endParaRPr>
          </a:p>
          <a:p>
            <a:pPr marL="457200" indent="-457200">
              <a:buFont typeface="Wingdings" panose="05000000000000000000" pitchFamily="2" charset="2"/>
              <a:buChar char="§"/>
            </a:pPr>
            <a:endParaRPr lang="en-US" sz="2000" dirty="0">
              <a:solidFill>
                <a:srgbClr val="004881"/>
              </a:solidFill>
            </a:endParaRPr>
          </a:p>
          <a:p>
            <a:endParaRPr lang="en-US" sz="2000" dirty="0">
              <a:solidFill>
                <a:srgbClr val="FF0000"/>
              </a:solidFill>
            </a:endParaRPr>
          </a:p>
          <a:p>
            <a:endParaRPr lang="en-US" sz="2000" dirty="0">
              <a:solidFill>
                <a:srgbClr val="004881"/>
              </a:solidFill>
            </a:endParaRPr>
          </a:p>
          <a:p>
            <a:endParaRPr lang="en-US" sz="2000" dirty="0"/>
          </a:p>
        </p:txBody>
      </p:sp>
      <p:sp>
        <p:nvSpPr>
          <p:cNvPr id="20" name="TextBox 19">
            <a:extLst>
              <a:ext uri="{FF2B5EF4-FFF2-40B4-BE49-F238E27FC236}">
                <a16:creationId xmlns:a16="http://schemas.microsoft.com/office/drawing/2014/main" xmlns="" id="{06935A19-D282-401A-A121-B99FE0F01403}"/>
              </a:ext>
            </a:extLst>
          </p:cNvPr>
          <p:cNvSpPr txBox="1"/>
          <p:nvPr/>
        </p:nvSpPr>
        <p:spPr>
          <a:xfrm>
            <a:off x="7659314" y="2169615"/>
            <a:ext cx="2775005" cy="2246769"/>
          </a:xfrm>
          <a:prstGeom prst="rect">
            <a:avLst/>
          </a:prstGeom>
          <a:noFill/>
        </p:spPr>
        <p:txBody>
          <a:bodyPr wrap="square" rtlCol="0">
            <a:spAutoFit/>
          </a:bodyPr>
          <a:lstStyle/>
          <a:p>
            <a:r>
              <a:rPr lang="en-US" sz="2000" b="1" dirty="0">
                <a:solidFill>
                  <a:srgbClr val="004881"/>
                </a:solidFill>
              </a:rPr>
              <a:t>Yellow Bluff Road North of Rushing Branch</a:t>
            </a:r>
          </a:p>
          <a:p>
            <a:endParaRPr lang="en-US" sz="2000" b="1" dirty="0">
              <a:solidFill>
                <a:srgbClr val="004881"/>
              </a:solidFill>
            </a:endParaRPr>
          </a:p>
          <a:p>
            <a:pPr marL="457200" indent="-457200">
              <a:buFont typeface="Wingdings" panose="05000000000000000000" pitchFamily="2" charset="2"/>
              <a:buChar char="§"/>
            </a:pPr>
            <a:endParaRPr lang="en-US" sz="2000" dirty="0">
              <a:solidFill>
                <a:srgbClr val="004881"/>
              </a:solidFill>
            </a:endParaRPr>
          </a:p>
          <a:p>
            <a:endParaRPr lang="en-US" sz="2000" dirty="0">
              <a:solidFill>
                <a:srgbClr val="FF0000"/>
              </a:solidFill>
            </a:endParaRPr>
          </a:p>
          <a:p>
            <a:endParaRPr lang="en-US" sz="2000" dirty="0">
              <a:solidFill>
                <a:srgbClr val="004881"/>
              </a:solidFill>
            </a:endParaRPr>
          </a:p>
          <a:p>
            <a:endParaRPr lang="en-US" sz="2000" dirty="0"/>
          </a:p>
        </p:txBody>
      </p:sp>
      <p:pic>
        <p:nvPicPr>
          <p:cNvPr id="6" name="Picture 5">
            <a:extLst>
              <a:ext uri="{FF2B5EF4-FFF2-40B4-BE49-F238E27FC236}">
                <a16:creationId xmlns:a16="http://schemas.microsoft.com/office/drawing/2014/main" xmlns="" id="{4399A883-B628-41F0-B96B-D9E5E2F9077E}"/>
              </a:ext>
            </a:extLst>
          </p:cNvPr>
          <p:cNvPicPr>
            <a:picLocks noChangeAspect="1"/>
          </p:cNvPicPr>
          <p:nvPr/>
        </p:nvPicPr>
        <p:blipFill rotWithShape="1">
          <a:blip r:embed="rId7"/>
          <a:srcRect l="4269" t="795" r="15213" b="-795"/>
          <a:stretch/>
        </p:blipFill>
        <p:spPr>
          <a:xfrm>
            <a:off x="116536" y="1312271"/>
            <a:ext cx="5286173" cy="3449955"/>
          </a:xfrm>
          <a:prstGeom prst="rect">
            <a:avLst/>
          </a:prstGeom>
          <a:ln w="25400">
            <a:solidFill>
              <a:schemeClr val="accent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xmlns="" id="{A652F942-8E3F-46B6-AF2C-E96D798E37E4}"/>
              </a:ext>
            </a:extLst>
          </p:cNvPr>
          <p:cNvPicPr>
            <a:picLocks noChangeAspect="1"/>
          </p:cNvPicPr>
          <p:nvPr/>
        </p:nvPicPr>
        <p:blipFill rotWithShape="1">
          <a:blip r:embed="rId8"/>
          <a:srcRect l="12760" t="13499"/>
          <a:stretch/>
        </p:blipFill>
        <p:spPr>
          <a:xfrm>
            <a:off x="5602877" y="3129285"/>
            <a:ext cx="6398593" cy="3711136"/>
          </a:xfrm>
          <a:prstGeom prst="rect">
            <a:avLst/>
          </a:prstGeom>
          <a:ln w="25400">
            <a:solidFill>
              <a:schemeClr val="accent1"/>
            </a:solidFill>
          </a:ln>
          <a:effectLst>
            <a:outerShdw blurRad="50800" dist="38100" dir="2700000" algn="tl" rotWithShape="0">
              <a:prstClr val="black">
                <a:alpha val="40000"/>
              </a:prstClr>
            </a:outerShdw>
          </a:effectLst>
        </p:spPr>
      </p:pic>
      <p:pic>
        <p:nvPicPr>
          <p:cNvPr id="2" name="slid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5963" y="5967434"/>
            <a:ext cx="609600" cy="609600"/>
          </a:xfrm>
          <a:prstGeom prst="rect">
            <a:avLst/>
          </a:prstGeom>
        </p:spPr>
      </p:pic>
    </p:spTree>
    <p:extLst>
      <p:ext uri="{BB962C8B-B14F-4D97-AF65-F5344CB8AC3E}">
        <p14:creationId xmlns:p14="http://schemas.microsoft.com/office/powerpoint/2010/main" val="1315244312"/>
      </p:ext>
    </p:extLst>
  </p:cSld>
  <p:clrMapOvr>
    <a:masterClrMapping/>
  </p:clrMapOvr>
  <mc:AlternateContent xmlns:mc="http://schemas.openxmlformats.org/markup-compatibility/2006" xmlns:p14="http://schemas.microsoft.com/office/powerpoint/2010/main">
    <mc:Choice Requires="p14">
      <p:transition spd="slow" p14:dur="1200" advClick="0" advTm="31000">
        <p14:prism/>
      </p:transition>
    </mc:Choice>
    <mc:Fallback xmlns="">
      <p:transition spd="slow" advClick="0" advTm="3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CONTACT INFORMATION</a:t>
            </a:r>
          </a:p>
        </p:txBody>
      </p:sp>
      <p:sp>
        <p:nvSpPr>
          <p:cNvPr id="7" name="Content Placeholder 2"/>
          <p:cNvSpPr txBox="1">
            <a:spLocks/>
          </p:cNvSpPr>
          <p:nvPr/>
        </p:nvSpPr>
        <p:spPr>
          <a:xfrm>
            <a:off x="1102786" y="1635672"/>
            <a:ext cx="10044113" cy="459367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dirty="0" smtClean="0">
                <a:solidFill>
                  <a:srgbClr val="004881"/>
                </a:solidFill>
              </a:rPr>
              <a:t>Kim Robinson</a:t>
            </a:r>
            <a:endParaRPr lang="en-US" sz="3600" b="1" dirty="0">
              <a:solidFill>
                <a:srgbClr val="004881"/>
              </a:solidFill>
            </a:endParaRPr>
          </a:p>
          <a:p>
            <a:pPr algn="l"/>
            <a:r>
              <a:rPr lang="en-US" sz="3600" b="1" dirty="0">
                <a:solidFill>
                  <a:srgbClr val="004881"/>
                </a:solidFill>
              </a:rPr>
              <a:t>Jacksonville Transportation Authority</a:t>
            </a:r>
          </a:p>
          <a:p>
            <a:pPr algn="l"/>
            <a:r>
              <a:rPr lang="en-US" sz="3600" b="1" dirty="0">
                <a:solidFill>
                  <a:srgbClr val="004881"/>
                </a:solidFill>
              </a:rPr>
              <a:t>100 </a:t>
            </a:r>
            <a:r>
              <a:rPr lang="en-US" sz="3600" b="1" dirty="0" err="1">
                <a:solidFill>
                  <a:srgbClr val="004881"/>
                </a:solidFill>
              </a:rPr>
              <a:t>LaVilla</a:t>
            </a:r>
            <a:r>
              <a:rPr lang="en-US" sz="3600" b="1" dirty="0">
                <a:solidFill>
                  <a:srgbClr val="004881"/>
                </a:solidFill>
              </a:rPr>
              <a:t> Center Drive</a:t>
            </a:r>
          </a:p>
          <a:p>
            <a:pPr algn="l"/>
            <a:r>
              <a:rPr lang="en-US" sz="3600" b="1" dirty="0">
                <a:solidFill>
                  <a:srgbClr val="004881"/>
                </a:solidFill>
              </a:rPr>
              <a:t>Jacksonville, FL 32204</a:t>
            </a:r>
          </a:p>
          <a:p>
            <a:pPr algn="l"/>
            <a:r>
              <a:rPr lang="en-US" sz="3600" b="1" dirty="0">
                <a:solidFill>
                  <a:srgbClr val="0070C0"/>
                </a:solidFill>
                <a:hlinkClick r:id="rId7"/>
              </a:rPr>
              <a:t>mobilityworks@jtafla.com</a:t>
            </a:r>
            <a:endParaRPr lang="en-US" sz="3600" b="1" dirty="0">
              <a:solidFill>
                <a:srgbClr val="0070C0"/>
              </a:solidFill>
            </a:endParaRPr>
          </a:p>
          <a:p>
            <a:pPr algn="l"/>
            <a:r>
              <a:rPr lang="en-US" sz="3600" b="1" dirty="0" smtClean="0">
                <a:solidFill>
                  <a:srgbClr val="0070C0"/>
                </a:solidFill>
              </a:rPr>
              <a:t>904.630.3141</a:t>
            </a:r>
            <a:endParaRPr lang="en-US" sz="3600" dirty="0">
              <a:solidFill>
                <a:srgbClr val="0070C0"/>
              </a:solidFill>
            </a:endParaRPr>
          </a:p>
        </p:txBody>
      </p:sp>
      <p:pic>
        <p:nvPicPr>
          <p:cNvPr id="2" name="Picture 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14724"/>
          <a:stretch/>
        </p:blipFill>
        <p:spPr>
          <a:xfrm>
            <a:off x="8929116" y="2626614"/>
            <a:ext cx="2659529" cy="2316861"/>
          </a:xfrm>
          <a:prstGeom prst="rect">
            <a:avLst/>
          </a:prstGeom>
        </p:spPr>
      </p:pic>
      <p:pic>
        <p:nvPicPr>
          <p:cNvPr id="3" name="slid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3186" y="5924549"/>
            <a:ext cx="609600" cy="609600"/>
          </a:xfrm>
          <a:prstGeom prst="rect">
            <a:avLst/>
          </a:prstGeom>
        </p:spPr>
      </p:pic>
    </p:spTree>
    <p:extLst>
      <p:ext uri="{BB962C8B-B14F-4D97-AF65-F5344CB8AC3E}">
        <p14:creationId xmlns:p14="http://schemas.microsoft.com/office/powerpoint/2010/main" val="1393968551"/>
      </p:ext>
    </p:extLst>
  </p:cSld>
  <p:clrMapOvr>
    <a:masterClrMapping/>
  </p:clrMapOvr>
  <p:transition spd="slow" advClick="0" advTm="17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THANK YOU</a:t>
            </a:r>
          </a:p>
        </p:txBody>
      </p:sp>
      <p:sp>
        <p:nvSpPr>
          <p:cNvPr id="10" name="Content Placeholder 2"/>
          <p:cNvSpPr txBox="1">
            <a:spLocks/>
          </p:cNvSpPr>
          <p:nvPr/>
        </p:nvSpPr>
        <p:spPr>
          <a:xfrm>
            <a:off x="1034474" y="1406855"/>
            <a:ext cx="10192204" cy="22767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Wingdings" panose="05000000000000000000" pitchFamily="2" charset="2"/>
              <a:buChar char="§"/>
            </a:pPr>
            <a:r>
              <a:rPr lang="en-US" sz="2800" dirty="0">
                <a:solidFill>
                  <a:srgbClr val="004881"/>
                </a:solidFill>
              </a:rPr>
              <a:t>The information contained in this presentation is for general information purposes only  </a:t>
            </a:r>
          </a:p>
          <a:p>
            <a:pPr marL="571500" indent="-571500" algn="l">
              <a:buFont typeface="Wingdings" panose="05000000000000000000" pitchFamily="2" charset="2"/>
              <a:buChar char="§"/>
            </a:pPr>
            <a:r>
              <a:rPr lang="en-US" sz="2800" dirty="0">
                <a:solidFill>
                  <a:srgbClr val="004881"/>
                </a:solidFill>
              </a:rPr>
              <a:t>Design or construction requirements may result in some changes to the concepts displayed herein</a:t>
            </a:r>
            <a:r>
              <a:rPr lang="en-US" sz="2800" b="1" dirty="0">
                <a:solidFill>
                  <a:srgbClr val="004881"/>
                </a:solidFill>
              </a:rPr>
              <a:t> </a:t>
            </a:r>
            <a:r>
              <a:rPr lang="en-US" sz="2800" b="1" dirty="0"/>
              <a:t> </a:t>
            </a:r>
            <a:endParaRPr lang="en-US" sz="2800" dirty="0"/>
          </a:p>
          <a:p>
            <a:pPr algn="l"/>
            <a:endParaRPr lang="en-US" sz="3600" b="1" dirty="0">
              <a:solidFill>
                <a:srgbClr val="004881"/>
              </a:solidFill>
            </a:endParaRPr>
          </a:p>
          <a:p>
            <a:pPr algn="l"/>
            <a:endParaRPr lang="en-US" sz="3200" dirty="0">
              <a:solidFill>
                <a:srgbClr val="0070C0"/>
              </a:solidFill>
            </a:endParaRPr>
          </a:p>
        </p:txBody>
      </p:sp>
      <p:sp>
        <p:nvSpPr>
          <p:cNvPr id="12" name="Content Placeholder 2"/>
          <p:cNvSpPr txBox="1">
            <a:spLocks/>
          </p:cNvSpPr>
          <p:nvPr/>
        </p:nvSpPr>
        <p:spPr>
          <a:xfrm>
            <a:off x="1182564" y="5960361"/>
            <a:ext cx="10044113" cy="6765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rgbClr val="004881"/>
                </a:solidFill>
              </a:rPr>
              <a:t>This presentation will start again in one minute  </a:t>
            </a:r>
          </a:p>
          <a:p>
            <a:pPr algn="l"/>
            <a:endParaRPr lang="en-US" sz="3600" b="1" dirty="0">
              <a:solidFill>
                <a:srgbClr val="004881"/>
              </a:solidFill>
            </a:endParaRPr>
          </a:p>
          <a:p>
            <a:pPr algn="l"/>
            <a:endParaRPr lang="en-US" sz="3200" dirty="0">
              <a:solidFill>
                <a:srgbClr val="0070C0"/>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2564" y="3251100"/>
            <a:ext cx="10516311" cy="2682732"/>
          </a:xfrm>
          <a:prstGeom prst="rect">
            <a:avLst/>
          </a:prstGeom>
          <a:ln>
            <a:noFill/>
          </a:ln>
          <a:effectLst>
            <a:softEdge rad="112500"/>
          </a:effectLst>
        </p:spPr>
      </p:pic>
      <p:pic>
        <p:nvPicPr>
          <p:cNvPr id="3" name="sllide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4874" y="5960361"/>
            <a:ext cx="609600" cy="609600"/>
          </a:xfrm>
          <a:prstGeom prst="rect">
            <a:avLst/>
          </a:prstGeom>
        </p:spPr>
      </p:pic>
    </p:spTree>
    <p:extLst>
      <p:ext uri="{BB962C8B-B14F-4D97-AF65-F5344CB8AC3E}">
        <p14:creationId xmlns:p14="http://schemas.microsoft.com/office/powerpoint/2010/main" val="2887747601"/>
      </p:ext>
    </p:extLst>
  </p:cSld>
  <p:clrMapOvr>
    <a:masterClrMapping/>
  </p:clrMapOvr>
  <mc:AlternateContent xmlns:mc="http://schemas.openxmlformats.org/markup-compatibility/2006" xmlns:p14="http://schemas.microsoft.com/office/powerpoint/2010/main">
    <mc:Choice Requires="p14">
      <p:transition spd="slow" p14:dur="3000" advClick="0" advTm="60000">
        <p14:shred/>
      </p:transition>
    </mc:Choice>
    <mc:Fallback xmlns="">
      <p:transition spd="slow"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JTA PROGRAM OVERVIEW</a:t>
            </a:r>
          </a:p>
        </p:txBody>
      </p:sp>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4384" y="1157288"/>
            <a:ext cx="7677616" cy="5664289"/>
          </a:xfrm>
          <a:prstGeom prst="rect">
            <a:avLst/>
          </a:prstGeom>
          <a:ln>
            <a:noFill/>
          </a:ln>
          <a:effectLst>
            <a:outerShdw blurRad="292100" dist="139700" dir="2700000" algn="tl" rotWithShape="0">
              <a:srgbClr val="333333">
                <a:alpha val="65000"/>
              </a:srgbClr>
            </a:outerShdw>
          </a:effectLst>
        </p:spPr>
      </p:pic>
      <p:sp>
        <p:nvSpPr>
          <p:cNvPr id="14" name="Content Placeholder 2"/>
          <p:cNvSpPr txBox="1">
            <a:spLocks/>
          </p:cNvSpPr>
          <p:nvPr/>
        </p:nvSpPr>
        <p:spPr>
          <a:xfrm>
            <a:off x="185274" y="1627121"/>
            <a:ext cx="4143837" cy="13749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3000" b="1" dirty="0">
                <a:solidFill>
                  <a:srgbClr val="004881"/>
                </a:solidFill>
              </a:rPr>
              <a:t>13 Roadway Projects</a:t>
            </a:r>
          </a:p>
          <a:p>
            <a:pPr marL="457200" indent="-457200" algn="l">
              <a:buFont typeface="Wingdings" panose="05000000000000000000" pitchFamily="2" charset="2"/>
              <a:buChar char="§"/>
            </a:pPr>
            <a:r>
              <a:rPr lang="en-US" sz="3000" b="1" dirty="0">
                <a:solidFill>
                  <a:srgbClr val="004881"/>
                </a:solidFill>
              </a:rPr>
              <a:t>14 Mobility Corridors</a:t>
            </a:r>
          </a:p>
          <a:p>
            <a:pPr algn="l"/>
            <a:endParaRPr lang="en-US" sz="2800" b="1" dirty="0">
              <a:solidFill>
                <a:srgbClr val="004881"/>
              </a:solidFill>
            </a:endParaRPr>
          </a:p>
          <a:p>
            <a:pPr algn="l"/>
            <a:endParaRPr lang="en-US" sz="2800" b="1" dirty="0">
              <a:solidFill>
                <a:srgbClr val="004881"/>
              </a:solidFill>
            </a:endParaRPr>
          </a:p>
        </p:txBody>
      </p:sp>
      <p:pic>
        <p:nvPicPr>
          <p:cNvPr id="15" name="Picture 14"/>
          <p:cNvPicPr>
            <a:picLocks noChangeAspect="1"/>
          </p:cNvPicPr>
          <p:nvPr/>
        </p:nvPicPr>
        <p:blipFill rotWithShape="1">
          <a:blip r:embed="rId8"/>
          <a:srcRect t="5114"/>
          <a:stretch/>
        </p:blipFill>
        <p:spPr>
          <a:xfrm>
            <a:off x="783454" y="3224949"/>
            <a:ext cx="2947476" cy="25767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slid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8386" y="6024629"/>
            <a:ext cx="609600" cy="609600"/>
          </a:xfrm>
          <a:prstGeom prst="rect">
            <a:avLst/>
          </a:prstGeom>
        </p:spPr>
      </p:pic>
    </p:spTree>
    <p:extLst>
      <p:ext uri="{BB962C8B-B14F-4D97-AF65-F5344CB8AC3E}">
        <p14:creationId xmlns:p14="http://schemas.microsoft.com/office/powerpoint/2010/main" val="3958237626"/>
      </p:ext>
    </p:extLst>
  </p:cSld>
  <p:clrMapOvr>
    <a:masterClrMapping/>
  </p:clrMapOvr>
  <mc:AlternateContent xmlns:mc="http://schemas.openxmlformats.org/markup-compatibility/2006" xmlns:p14="http://schemas.microsoft.com/office/powerpoint/2010/main">
    <mc:Choice Requires="p14">
      <p:transition spd="slow" p14:dur="2500" advClick="0" advTm="35000">
        <p:checker/>
      </p:transition>
    </mc:Choice>
    <mc:Fallback xmlns="">
      <p:transition spd="slow" advClick="0" advTm="3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PROJECT OVERVIEW</a:t>
            </a:r>
          </a:p>
        </p:txBody>
      </p:sp>
      <p:sp>
        <p:nvSpPr>
          <p:cNvPr id="10" name="Content Placeholder 2"/>
          <p:cNvSpPr txBox="1">
            <a:spLocks/>
          </p:cNvSpPr>
          <p:nvPr/>
        </p:nvSpPr>
        <p:spPr>
          <a:xfrm>
            <a:off x="424177" y="1612789"/>
            <a:ext cx="7602454" cy="40956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Wingdings" panose="05000000000000000000" pitchFamily="2" charset="2"/>
              <a:buChar char="§"/>
            </a:pPr>
            <a:r>
              <a:rPr lang="en-US" sz="3000" dirty="0">
                <a:solidFill>
                  <a:srgbClr val="004881"/>
                </a:solidFill>
              </a:rPr>
              <a:t>Funded from bonds issued against the extension of the Local Option Gas Tax (LOGT)</a:t>
            </a:r>
          </a:p>
          <a:p>
            <a:pPr marL="571500" indent="-571500" algn="l">
              <a:buFont typeface="Wingdings" panose="05000000000000000000" pitchFamily="2" charset="2"/>
              <a:buChar char="§"/>
            </a:pPr>
            <a:r>
              <a:rPr lang="en-US" sz="3000" dirty="0">
                <a:solidFill>
                  <a:srgbClr val="004881"/>
                </a:solidFill>
              </a:rPr>
              <a:t>Interlocal agreement with the City of Jacksonville </a:t>
            </a:r>
          </a:p>
          <a:p>
            <a:pPr marL="571500" indent="-571500" algn="l">
              <a:buFont typeface="Wingdings" panose="05000000000000000000" pitchFamily="2" charset="2"/>
              <a:buChar char="§"/>
            </a:pPr>
            <a:r>
              <a:rPr lang="en-US" sz="3000" dirty="0">
                <a:solidFill>
                  <a:srgbClr val="004881"/>
                </a:solidFill>
              </a:rPr>
              <a:t>Estimated total project cost of </a:t>
            </a:r>
            <a:r>
              <a:rPr lang="en-US" sz="3000" dirty="0" smtClean="0">
                <a:solidFill>
                  <a:srgbClr val="004881"/>
                </a:solidFill>
              </a:rPr>
              <a:t>$38.4 </a:t>
            </a:r>
            <a:r>
              <a:rPr lang="en-US" sz="3000" dirty="0">
                <a:solidFill>
                  <a:srgbClr val="004881"/>
                </a:solidFill>
              </a:rPr>
              <a:t>million</a:t>
            </a:r>
          </a:p>
          <a:p>
            <a:pPr marL="571500" indent="-571500" algn="l">
              <a:buFont typeface="Wingdings" panose="05000000000000000000" pitchFamily="2" charset="2"/>
              <a:buChar char="§"/>
            </a:pPr>
            <a:r>
              <a:rPr lang="en-US" sz="3000" dirty="0">
                <a:solidFill>
                  <a:srgbClr val="004881"/>
                </a:solidFill>
              </a:rPr>
              <a:t>Total project length of 1.67 miles</a:t>
            </a:r>
          </a:p>
          <a:p>
            <a:pPr marL="571500" indent="-571500" algn="l">
              <a:buFont typeface="Wingdings" panose="05000000000000000000" pitchFamily="2" charset="2"/>
              <a:buChar char="§"/>
            </a:pPr>
            <a:endParaRPr lang="en-US" sz="2800" dirty="0">
              <a:solidFill>
                <a:srgbClr val="004881"/>
              </a:solidFill>
            </a:endParaRPr>
          </a:p>
        </p:txBody>
      </p:sp>
      <p:sp>
        <p:nvSpPr>
          <p:cNvPr id="2" name="Rectangle 1"/>
          <p:cNvSpPr/>
          <p:nvPr/>
        </p:nvSpPr>
        <p:spPr>
          <a:xfrm>
            <a:off x="3933010" y="5801903"/>
            <a:ext cx="4093621" cy="584775"/>
          </a:xfrm>
          <a:prstGeom prst="rect">
            <a:avLst/>
          </a:prstGeom>
        </p:spPr>
        <p:txBody>
          <a:bodyPr wrap="none">
            <a:spAutoFit/>
          </a:bodyPr>
          <a:lstStyle/>
          <a:p>
            <a:pPr>
              <a:buClr>
                <a:srgbClr val="004881"/>
              </a:buClr>
              <a:buSzPct val="75000"/>
            </a:pPr>
            <a:r>
              <a:rPr lang="en-US" sz="3200" b="1" dirty="0">
                <a:solidFill>
                  <a:srgbClr val="0070C0"/>
                </a:solidFill>
                <a:hlinkClick r:id="rId7"/>
              </a:rPr>
              <a:t>JTAMobilityWorks.com</a:t>
            </a:r>
            <a:endParaRPr lang="en-US" sz="3200" b="1" dirty="0">
              <a:solidFill>
                <a:srgbClr val="0070C0"/>
              </a:solidFill>
            </a:endParaRPr>
          </a:p>
        </p:txBody>
      </p:sp>
      <p:graphicFrame>
        <p:nvGraphicFramePr>
          <p:cNvPr id="14" name="Diagram 13"/>
          <p:cNvGraphicFramePr/>
          <p:nvPr/>
        </p:nvGraphicFramePr>
        <p:xfrm>
          <a:off x="1732546" y="5801903"/>
          <a:ext cx="7828547" cy="9393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25062" y="2014537"/>
            <a:ext cx="3490701" cy="2192010"/>
          </a:xfrm>
          <a:prstGeom prst="rect">
            <a:avLst/>
          </a:prstGeom>
          <a:ln>
            <a:noFill/>
          </a:ln>
          <a:effectLst>
            <a:outerShdw blurRad="292100" dist="139700" dir="2700000" algn="tl" rotWithShape="0">
              <a:srgbClr val="333333">
                <a:alpha val="65000"/>
              </a:srgbClr>
            </a:outerShdw>
          </a:effectLst>
        </p:spPr>
      </p:pic>
      <p:pic>
        <p:nvPicPr>
          <p:cNvPr id="3" name="slid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24177" y="6094290"/>
            <a:ext cx="609600" cy="609600"/>
          </a:xfrm>
          <a:prstGeom prst="rect">
            <a:avLst/>
          </a:prstGeom>
        </p:spPr>
      </p:pic>
    </p:spTree>
    <p:extLst>
      <p:ext uri="{BB962C8B-B14F-4D97-AF65-F5344CB8AC3E}">
        <p14:creationId xmlns:p14="http://schemas.microsoft.com/office/powerpoint/2010/main" val="1498252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35000">
        <p15:prstTrans prst="pageCurlDouble"/>
      </p:transition>
    </mc:Choice>
    <mc:Fallback>
      <p:transition spd="slow"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prstClr val="white"/>
                </a:solidFill>
              </a:rPr>
              <a:t>PROJECT SCOPE</a:t>
            </a:r>
          </a:p>
        </p:txBody>
      </p:sp>
      <p:sp>
        <p:nvSpPr>
          <p:cNvPr id="10" name="Content Placeholder 2"/>
          <p:cNvSpPr txBox="1">
            <a:spLocks/>
          </p:cNvSpPr>
          <p:nvPr/>
        </p:nvSpPr>
        <p:spPr>
          <a:xfrm>
            <a:off x="609245" y="2314576"/>
            <a:ext cx="6043172" cy="27724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Wingdings" panose="05000000000000000000" pitchFamily="2" charset="2"/>
              <a:buChar char="§"/>
            </a:pPr>
            <a:r>
              <a:rPr lang="en-US" sz="3000" dirty="0">
                <a:solidFill>
                  <a:srgbClr val="004881"/>
                </a:solidFill>
              </a:rPr>
              <a:t>Six-lane divided urban section from the I-295 exit to Faye Road </a:t>
            </a:r>
          </a:p>
          <a:p>
            <a:pPr marL="571500" indent="-571500" algn="l">
              <a:buFont typeface="Wingdings" panose="05000000000000000000" pitchFamily="2" charset="2"/>
              <a:buChar char="§"/>
            </a:pPr>
            <a:r>
              <a:rPr lang="en-US" sz="3000" dirty="0">
                <a:solidFill>
                  <a:srgbClr val="004881"/>
                </a:solidFill>
              </a:rPr>
              <a:t>Four-lane urban section to Ashgrove Road</a:t>
            </a:r>
          </a:p>
          <a:p>
            <a:pPr marL="571500" indent="-571500" algn="l">
              <a:buFont typeface="Wingdings" panose="05000000000000000000" pitchFamily="2" charset="2"/>
              <a:buChar char="§"/>
            </a:pPr>
            <a:r>
              <a:rPr lang="en-US" sz="3000" dirty="0">
                <a:solidFill>
                  <a:srgbClr val="004881"/>
                </a:solidFill>
              </a:rPr>
              <a:t>Five-lane urban section to Burkit Lane </a:t>
            </a:r>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776" t="1953" r="3111" b="2240"/>
          <a:stretch/>
        </p:blipFill>
        <p:spPr>
          <a:xfrm>
            <a:off x="7130716" y="1192764"/>
            <a:ext cx="5061284" cy="5665236"/>
          </a:xfrm>
          <a:prstGeom prst="rect">
            <a:avLst/>
          </a:prstGeom>
          <a:ln>
            <a:noFill/>
          </a:ln>
          <a:effectLst>
            <a:outerShdw blurRad="292100" dist="177800" dir="2700000" algn="tl" rotWithShape="0">
              <a:srgbClr val="333333">
                <a:alpha val="65000"/>
              </a:srgbClr>
            </a:outerShdw>
          </a:effectLst>
        </p:spPr>
      </p:pic>
      <p:pic>
        <p:nvPicPr>
          <p:cNvPr id="2" name="slid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4445" y="6072352"/>
            <a:ext cx="609600" cy="609600"/>
          </a:xfrm>
          <a:prstGeom prst="rect">
            <a:avLst/>
          </a:prstGeom>
        </p:spPr>
      </p:pic>
    </p:spTree>
    <p:extLst>
      <p:ext uri="{BB962C8B-B14F-4D97-AF65-F5344CB8AC3E}">
        <p14:creationId xmlns:p14="http://schemas.microsoft.com/office/powerpoint/2010/main" val="1805275939"/>
      </p:ext>
    </p:extLst>
  </p:cSld>
  <p:clrMapOvr>
    <a:masterClrMapping/>
  </p:clrMapOvr>
  <p:transition spd="slow" advClick="0" advTm="30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PROJECT SCOPE</a:t>
            </a:r>
          </a:p>
        </p:txBody>
      </p:sp>
      <p:sp>
        <p:nvSpPr>
          <p:cNvPr id="5" name="Content Placeholder 4"/>
          <p:cNvSpPr>
            <a:spLocks noGrp="1"/>
          </p:cNvSpPr>
          <p:nvPr>
            <p:ph sz="half" idx="1"/>
          </p:nvPr>
        </p:nvSpPr>
        <p:spPr>
          <a:xfrm>
            <a:off x="681665" y="1708484"/>
            <a:ext cx="7004238" cy="4351338"/>
          </a:xfrm>
        </p:spPr>
        <p:txBody>
          <a:bodyPr>
            <a:normAutofit lnSpcReduction="10000"/>
          </a:bodyPr>
          <a:lstStyle/>
          <a:p>
            <a:pPr marL="571500" indent="-571500">
              <a:buFont typeface="Wingdings" panose="05000000000000000000" pitchFamily="2" charset="2"/>
              <a:buChar char="§"/>
            </a:pPr>
            <a:r>
              <a:rPr lang="en-US" sz="3000" dirty="0">
                <a:solidFill>
                  <a:srgbClr val="004881"/>
                </a:solidFill>
              </a:rPr>
              <a:t>Bike lanes, sidewalks and a closed drainage system </a:t>
            </a:r>
          </a:p>
          <a:p>
            <a:pPr marL="571500" indent="-571500">
              <a:buFont typeface="Wingdings" panose="05000000000000000000" pitchFamily="2" charset="2"/>
              <a:buChar char="§"/>
            </a:pPr>
            <a:r>
              <a:rPr lang="en-US" sz="3000" dirty="0">
                <a:solidFill>
                  <a:srgbClr val="004881"/>
                </a:solidFill>
              </a:rPr>
              <a:t>Lighting</a:t>
            </a:r>
          </a:p>
          <a:p>
            <a:pPr marL="571500" indent="-571500">
              <a:buFont typeface="Wingdings" panose="05000000000000000000" pitchFamily="2" charset="2"/>
              <a:buChar char="§"/>
            </a:pPr>
            <a:r>
              <a:rPr lang="en-US" sz="3000" dirty="0">
                <a:solidFill>
                  <a:srgbClr val="004881"/>
                </a:solidFill>
              </a:rPr>
              <a:t>Re-striping of the bridge over Dunn Creek </a:t>
            </a:r>
            <a:r>
              <a:rPr lang="en-US" sz="3000" dirty="0" smtClean="0">
                <a:solidFill>
                  <a:srgbClr val="004881"/>
                </a:solidFill>
              </a:rPr>
              <a:t>to provide four lanes for vehicles</a:t>
            </a:r>
            <a:endParaRPr lang="en-US" sz="3000" dirty="0">
              <a:solidFill>
                <a:srgbClr val="FF0000"/>
              </a:solidFill>
            </a:endParaRPr>
          </a:p>
          <a:p>
            <a:pPr marL="571500" indent="-571500">
              <a:buFont typeface="Wingdings" panose="05000000000000000000" pitchFamily="2" charset="2"/>
              <a:buChar char="§"/>
            </a:pPr>
            <a:r>
              <a:rPr lang="en-US" sz="3000" dirty="0">
                <a:solidFill>
                  <a:srgbClr val="004881"/>
                </a:solidFill>
              </a:rPr>
              <a:t>New or upgraded signals at Faye Road,  Misty Marsh Drive, and Port Jacksonville Parkway </a:t>
            </a:r>
            <a:endParaRPr lang="en-US" sz="3000" dirty="0">
              <a:solidFill>
                <a:srgbClr val="FF0000"/>
              </a:solidFill>
            </a:endParaRPr>
          </a:p>
          <a:p>
            <a:pPr marL="571500" indent="-571500">
              <a:buFont typeface="Wingdings" panose="05000000000000000000" pitchFamily="2" charset="2"/>
              <a:buChar char="§"/>
            </a:pPr>
            <a:r>
              <a:rPr lang="en-US" sz="3000" dirty="0">
                <a:solidFill>
                  <a:srgbClr val="004881"/>
                </a:solidFill>
              </a:rPr>
              <a:t>Reconstruct CSX railroad </a:t>
            </a:r>
            <a:r>
              <a:rPr lang="en-US" sz="3000" dirty="0" smtClean="0">
                <a:solidFill>
                  <a:srgbClr val="004881"/>
                </a:solidFill>
              </a:rPr>
              <a:t>crossing at Faye Road</a:t>
            </a:r>
            <a:endParaRPr lang="en-US" sz="3000" dirty="0">
              <a:solidFill>
                <a:srgbClr val="004881"/>
              </a:solidFill>
            </a:endParaRPr>
          </a:p>
          <a:p>
            <a:endParaRPr lang="en-US" dirty="0"/>
          </a:p>
        </p:txBody>
      </p:sp>
      <p:pic>
        <p:nvPicPr>
          <p:cNvPr id="3" name="Content Placeholder 2"/>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7990702" y="1193711"/>
            <a:ext cx="4127157" cy="5664289"/>
          </a:xfrm>
          <a:prstGeom prst="rect">
            <a:avLst/>
          </a:prstGeom>
          <a:ln>
            <a:noFill/>
          </a:ln>
          <a:effectLst>
            <a:softEdge rad="112500"/>
          </a:effectLst>
        </p:spPr>
      </p:pic>
      <p:pic>
        <p:nvPicPr>
          <p:cNvPr id="2" name="slid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76865" y="6001417"/>
            <a:ext cx="609600" cy="609600"/>
          </a:xfrm>
          <a:prstGeom prst="rect">
            <a:avLst/>
          </a:prstGeom>
        </p:spPr>
      </p:pic>
    </p:spTree>
    <p:extLst>
      <p:ext uri="{BB962C8B-B14F-4D97-AF65-F5344CB8AC3E}">
        <p14:creationId xmlns:p14="http://schemas.microsoft.com/office/powerpoint/2010/main" val="1550572218"/>
      </p:ext>
    </p:extLst>
  </p:cSld>
  <p:clrMapOvr>
    <a:masterClrMapping/>
  </p:clrMapOvr>
  <p:transition spd="slow" advClick="0" advTm="26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TYPICAL SECTION ONE</a:t>
            </a:r>
          </a:p>
        </p:txBody>
      </p:sp>
      <p:pic>
        <p:nvPicPr>
          <p:cNvPr id="3" name="Picture 2">
            <a:extLst>
              <a:ext uri="{FF2B5EF4-FFF2-40B4-BE49-F238E27FC236}">
                <a16:creationId xmlns:a16="http://schemas.microsoft.com/office/drawing/2014/main" xmlns="" id="{E996ED0C-EAAE-4096-9DAF-256AD7232E54}"/>
              </a:ext>
            </a:extLst>
          </p:cNvPr>
          <p:cNvPicPr>
            <a:picLocks noChangeAspect="1"/>
          </p:cNvPicPr>
          <p:nvPr/>
        </p:nvPicPr>
        <p:blipFill rotWithShape="1">
          <a:blip r:embed="rId7">
            <a:extLst>
              <a:ext uri="{28A0092B-C50C-407E-A947-70E740481C1C}">
                <a14:useLocalDpi xmlns:a14="http://schemas.microsoft.com/office/drawing/2010/main" val="0"/>
              </a:ext>
            </a:extLst>
          </a:blip>
          <a:srcRect l="2276" t="4477" r="2571" b="10162"/>
          <a:stretch/>
        </p:blipFill>
        <p:spPr>
          <a:xfrm>
            <a:off x="0" y="1818603"/>
            <a:ext cx="12191999" cy="5039397"/>
          </a:xfrm>
          <a:prstGeom prst="rect">
            <a:avLst/>
          </a:prstGeom>
        </p:spPr>
      </p:pic>
      <p:sp>
        <p:nvSpPr>
          <p:cNvPr id="10" name="Content Placeholder 2">
            <a:extLst>
              <a:ext uri="{FF2B5EF4-FFF2-40B4-BE49-F238E27FC236}">
                <a16:creationId xmlns:a16="http://schemas.microsoft.com/office/drawing/2014/main" xmlns="" id="{CA2A27FB-4A9C-4924-90A4-21A9608B7B5C}"/>
              </a:ext>
            </a:extLst>
          </p:cNvPr>
          <p:cNvSpPr txBox="1">
            <a:spLocks/>
          </p:cNvSpPr>
          <p:nvPr/>
        </p:nvSpPr>
        <p:spPr>
          <a:xfrm>
            <a:off x="1" y="1245191"/>
            <a:ext cx="12191999" cy="438565"/>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b="1" dirty="0">
                <a:solidFill>
                  <a:srgbClr val="004881"/>
                </a:solidFill>
              </a:rPr>
              <a:t>I-295 and Faye Road</a:t>
            </a:r>
          </a:p>
        </p:txBody>
      </p:sp>
      <p:pic>
        <p:nvPicPr>
          <p:cNvPr id="2" name="slid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8386" y="6103883"/>
            <a:ext cx="609600" cy="609600"/>
          </a:xfrm>
          <a:prstGeom prst="rect">
            <a:avLst/>
          </a:prstGeom>
        </p:spPr>
      </p:pic>
    </p:spTree>
    <p:extLst>
      <p:ext uri="{BB962C8B-B14F-4D97-AF65-F5344CB8AC3E}">
        <p14:creationId xmlns:p14="http://schemas.microsoft.com/office/powerpoint/2010/main" val="1605217801"/>
      </p:ext>
    </p:extLst>
  </p:cSld>
  <p:clrMapOvr>
    <a:masterClrMapping/>
  </p:clrMapOvr>
  <p:transition spd="slow" advClick="0" advTm="24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TYPICAL SECTION TWO</a:t>
            </a:r>
          </a:p>
        </p:txBody>
      </p:sp>
      <p:sp>
        <p:nvSpPr>
          <p:cNvPr id="14" name="Content Placeholder 2">
            <a:extLst>
              <a:ext uri="{FF2B5EF4-FFF2-40B4-BE49-F238E27FC236}">
                <a16:creationId xmlns:a16="http://schemas.microsoft.com/office/drawing/2014/main" xmlns="" id="{CA2A27FB-4A9C-4924-90A4-21A9608B7B5C}"/>
              </a:ext>
            </a:extLst>
          </p:cNvPr>
          <p:cNvSpPr txBox="1">
            <a:spLocks/>
          </p:cNvSpPr>
          <p:nvPr/>
        </p:nvSpPr>
        <p:spPr>
          <a:xfrm>
            <a:off x="1" y="1245191"/>
            <a:ext cx="12191999" cy="438565"/>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b="1" dirty="0">
                <a:solidFill>
                  <a:srgbClr val="004881"/>
                </a:solidFill>
              </a:rPr>
              <a:t>Faye Road and Donato Drive</a:t>
            </a:r>
          </a:p>
        </p:txBody>
      </p:sp>
      <p:pic>
        <p:nvPicPr>
          <p:cNvPr id="12" name="Picture 11">
            <a:extLst>
              <a:ext uri="{FF2B5EF4-FFF2-40B4-BE49-F238E27FC236}">
                <a16:creationId xmlns:a16="http://schemas.microsoft.com/office/drawing/2014/main" xmlns="" id="{238C1365-B7A6-4EEB-95ED-7E9E0E0E4DA4}"/>
              </a:ext>
            </a:extLst>
          </p:cNvPr>
          <p:cNvPicPr>
            <a:picLocks noChangeAspect="1"/>
          </p:cNvPicPr>
          <p:nvPr/>
        </p:nvPicPr>
        <p:blipFill rotWithShape="1">
          <a:blip r:embed="rId7">
            <a:extLst>
              <a:ext uri="{28A0092B-C50C-407E-A947-70E740481C1C}">
                <a14:useLocalDpi xmlns:a14="http://schemas.microsoft.com/office/drawing/2010/main" val="0"/>
              </a:ext>
            </a:extLst>
          </a:blip>
          <a:srcRect b="9351"/>
          <a:stretch/>
        </p:blipFill>
        <p:spPr>
          <a:xfrm>
            <a:off x="-1" y="1683756"/>
            <a:ext cx="12192000" cy="5174244"/>
          </a:xfrm>
          <a:prstGeom prst="rect">
            <a:avLst/>
          </a:prstGeom>
        </p:spPr>
      </p:pic>
      <p:pic>
        <p:nvPicPr>
          <p:cNvPr id="2" name="slid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8386" y="5299841"/>
            <a:ext cx="609600" cy="609600"/>
          </a:xfrm>
          <a:prstGeom prst="rect">
            <a:avLst/>
          </a:prstGeom>
        </p:spPr>
      </p:pic>
    </p:spTree>
    <p:extLst>
      <p:ext uri="{BB962C8B-B14F-4D97-AF65-F5344CB8AC3E}">
        <p14:creationId xmlns:p14="http://schemas.microsoft.com/office/powerpoint/2010/main" val="407218374"/>
      </p:ext>
    </p:extLst>
  </p:cSld>
  <p:clrMapOvr>
    <a:masterClrMapping/>
  </p:clrMapOvr>
  <p:transition spd="slow" advClick="0" advTm="39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7288"/>
          </a:xfrm>
          <a:prstGeom prst="rect">
            <a:avLst/>
          </a:prstGeom>
          <a:solidFill>
            <a:srgbClr val="004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946" r="27386" b="45827"/>
          <a:stretch/>
        </p:blipFill>
        <p:spPr>
          <a:xfrm>
            <a:off x="1333304" y="242886"/>
            <a:ext cx="1052995" cy="733018"/>
          </a:xfrm>
          <a:prstGeom prst="rect">
            <a:avLst/>
          </a:prstGeom>
          <a:solidFill>
            <a:srgbClr val="D1E8F2"/>
          </a:solidFill>
          <a:ln w="12700">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06" y="154983"/>
            <a:ext cx="896760" cy="908824"/>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0" y="11572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7625" y="242886"/>
            <a:ext cx="7958138" cy="769441"/>
          </a:xfrm>
          <a:prstGeom prst="rect">
            <a:avLst/>
          </a:prstGeom>
          <a:noFill/>
        </p:spPr>
        <p:txBody>
          <a:bodyPr wrap="square" rtlCol="0">
            <a:spAutoFit/>
          </a:bodyPr>
          <a:lstStyle/>
          <a:p>
            <a:pPr algn="r"/>
            <a:r>
              <a:rPr lang="en-US" sz="4400" b="1" dirty="0">
                <a:solidFill>
                  <a:schemeClr val="bg1"/>
                </a:solidFill>
              </a:rPr>
              <a:t>TYPICAL SECTION THREE</a:t>
            </a:r>
          </a:p>
        </p:txBody>
      </p:sp>
      <p:sp>
        <p:nvSpPr>
          <p:cNvPr id="12" name="Content Placeholder 2">
            <a:extLst>
              <a:ext uri="{FF2B5EF4-FFF2-40B4-BE49-F238E27FC236}">
                <a16:creationId xmlns:a16="http://schemas.microsoft.com/office/drawing/2014/main" xmlns="" id="{CA2A27FB-4A9C-4924-90A4-21A9608B7B5C}"/>
              </a:ext>
            </a:extLst>
          </p:cNvPr>
          <p:cNvSpPr txBox="1">
            <a:spLocks/>
          </p:cNvSpPr>
          <p:nvPr/>
        </p:nvSpPr>
        <p:spPr>
          <a:xfrm>
            <a:off x="1" y="1245191"/>
            <a:ext cx="12191999" cy="438565"/>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b="1" dirty="0">
                <a:solidFill>
                  <a:srgbClr val="004881"/>
                </a:solidFill>
              </a:rPr>
              <a:t>Rushing Branch Bridge</a:t>
            </a:r>
          </a:p>
        </p:txBody>
      </p:sp>
      <p:pic>
        <p:nvPicPr>
          <p:cNvPr id="6" name="Picture 5">
            <a:extLst>
              <a:ext uri="{FF2B5EF4-FFF2-40B4-BE49-F238E27FC236}">
                <a16:creationId xmlns:a16="http://schemas.microsoft.com/office/drawing/2014/main" xmlns="" id="{85891A62-C48D-4246-9870-14AE47AB04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71657"/>
            <a:ext cx="12191999" cy="5086343"/>
          </a:xfrm>
          <a:prstGeom prst="rect">
            <a:avLst/>
          </a:prstGeom>
        </p:spPr>
      </p:pic>
      <p:pic>
        <p:nvPicPr>
          <p:cNvPr id="2" name="slid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9606" y="6056586"/>
            <a:ext cx="609600" cy="609600"/>
          </a:xfrm>
          <a:prstGeom prst="rect">
            <a:avLst/>
          </a:prstGeom>
        </p:spPr>
      </p:pic>
    </p:spTree>
    <p:extLst>
      <p:ext uri="{BB962C8B-B14F-4D97-AF65-F5344CB8AC3E}">
        <p14:creationId xmlns:p14="http://schemas.microsoft.com/office/powerpoint/2010/main" val="3354959877"/>
      </p:ext>
    </p:extLst>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11399</TotalTime>
  <Words>2241</Words>
  <Application>Microsoft Office PowerPoint</Application>
  <PresentationFormat>Custom</PresentationFormat>
  <Paragraphs>193</Paragraphs>
  <Slides>23</Slides>
  <Notes>23</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Wingdings</vt:lpstr>
      <vt:lpstr>Office Theme</vt:lpstr>
      <vt:lpstr>Alta Drive Roadway Project From I-295 Exit to Burkit Lane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Jacksonville Transportation Authority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Mobility Works Presentation Template</dc:title>
  <dc:creator>Emma Shipman</dc:creator>
  <cp:lastModifiedBy>Grantham, Eric</cp:lastModifiedBy>
  <cp:revision>375</cp:revision>
  <cp:lastPrinted>2021-01-19T19:43:26Z</cp:lastPrinted>
  <dcterms:created xsi:type="dcterms:W3CDTF">2017-04-04T15:52:40Z</dcterms:created>
  <dcterms:modified xsi:type="dcterms:W3CDTF">2021-02-18T14:29:06Z</dcterms:modified>
</cp:coreProperties>
</file>