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67" r:id="rId12"/>
    <p:sldId id="275" r:id="rId13"/>
    <p:sldId id="269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6"/>
    <p:restoredTop sz="95838"/>
  </p:normalViewPr>
  <p:slideViewPr>
    <p:cSldViewPr snapToGrid="0" snapToObjects="1">
      <p:cViewPr varScale="1">
        <p:scale>
          <a:sx n="64" d="100"/>
          <a:sy n="64" d="100"/>
        </p:scale>
        <p:origin x="192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6D818-4CFE-0348-90AF-5605FA76EB7D}" type="datetimeFigureOut">
              <a:rPr lang="en-US" smtClean="0"/>
              <a:t>6/9/20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7B63D-5B91-AE43-A952-C30FA856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9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7B63D-5B91-AE43-A952-C30FA856DD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4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1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3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8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3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3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4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3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1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1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2F9C-856D-1344-B9CB-35A285CF0E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6B79D-7033-EC4B-96F2-22FA0C39F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2" y="1530484"/>
            <a:ext cx="11569700" cy="343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5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9C97BB-166F-4E44-B198-6F1F78611A7D}"/>
              </a:ext>
            </a:extLst>
          </p:cNvPr>
          <p:cNvSpPr txBox="1"/>
          <p:nvPr/>
        </p:nvSpPr>
        <p:spPr>
          <a:xfrm>
            <a:off x="693681" y="208482"/>
            <a:ext cx="10625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Travay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Pwopoze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pou</a:t>
            </a:r>
            <a:r>
              <a:rPr lang="en-US" sz="4000" b="1" dirty="0">
                <a:solidFill>
                  <a:schemeClr val="bg1"/>
                </a:solidFill>
              </a:rPr>
              <a:t> Memorial </a:t>
            </a:r>
            <a:r>
              <a:rPr lang="en-US" sz="4000" b="1" dirty="0" err="1">
                <a:solidFill>
                  <a:schemeClr val="bg1"/>
                </a:solidFill>
              </a:rPr>
              <a:t>Lapolis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Etablisman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Kritik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48" y="1455576"/>
            <a:ext cx="4198777" cy="2361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97" y="4207305"/>
            <a:ext cx="4198776" cy="2361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52" y="1452660"/>
            <a:ext cx="4236100" cy="2382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4207305"/>
            <a:ext cx="4198776" cy="23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68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37548" y="232312"/>
            <a:ext cx="3720646" cy="3073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2710" y="649600"/>
            <a:ext cx="2730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</a:rPr>
              <a:t>Depatman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Sante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Etablisman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Kritik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9379" y="2825582"/>
            <a:ext cx="481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ADRÈS:</a:t>
            </a:r>
            <a:r>
              <a:rPr lang="en-US" dirty="0">
                <a:solidFill>
                  <a:schemeClr val="bg1"/>
                </a:solidFill>
              </a:rPr>
              <a:t> 515 West 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 Jacksonville, FL 32206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548" y="3466091"/>
            <a:ext cx="11575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DESKRIPSYON: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se de </a:t>
            </a:r>
            <a:r>
              <a:rPr lang="en-US" dirty="0" err="1">
                <a:solidFill>
                  <a:schemeClr val="bg1"/>
                </a:solidFill>
              </a:rPr>
              <a:t>entablisman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nòmalman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soti</a:t>
            </a:r>
            <a:r>
              <a:rPr lang="en-US" dirty="0">
                <a:solidFill>
                  <a:schemeClr val="bg1"/>
                </a:solidFill>
              </a:rPr>
              <a:t> nan </a:t>
            </a:r>
            <a:r>
              <a:rPr lang="en-US" dirty="0" err="1">
                <a:solidFill>
                  <a:schemeClr val="bg1"/>
                </a:solidFill>
              </a:rPr>
              <a:t>zòn</a:t>
            </a:r>
            <a:r>
              <a:rPr lang="en-US" dirty="0">
                <a:solidFill>
                  <a:schemeClr val="bg1"/>
                </a:solidFill>
              </a:rPr>
              <a:t> depo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Pandan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finn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enstalasyon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Vil</a:t>
            </a:r>
            <a:r>
              <a:rPr lang="en-US" dirty="0">
                <a:solidFill>
                  <a:schemeClr val="bg1"/>
                </a:solidFill>
              </a:rPr>
              <a:t> Jacksonville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otomatikman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ekipe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sekou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ap </a:t>
            </a:r>
            <a:r>
              <a:rPr lang="en-US" dirty="0" err="1">
                <a:solidFill>
                  <a:schemeClr val="bg1"/>
                </a:solidFill>
              </a:rPr>
              <a:t>travay</a:t>
            </a:r>
            <a:r>
              <a:rPr lang="en-US" dirty="0">
                <a:solidFill>
                  <a:schemeClr val="bg1"/>
                </a:solidFill>
              </a:rPr>
              <a:t> tout tan </a:t>
            </a:r>
            <a:r>
              <a:rPr lang="en-US" dirty="0" err="1">
                <a:solidFill>
                  <a:schemeClr val="bg1"/>
                </a:solidFill>
              </a:rPr>
              <a:t>menm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pandan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tanpèt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Sepandan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pandan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Siklòn</a:t>
            </a:r>
            <a:r>
              <a:rPr lang="en-US" dirty="0">
                <a:solidFill>
                  <a:schemeClr val="bg1"/>
                </a:solidFill>
              </a:rPr>
              <a:t> Irma </a:t>
            </a:r>
            <a:r>
              <a:rPr lang="en-US" dirty="0" err="1">
                <a:solidFill>
                  <a:schemeClr val="bg1"/>
                </a:solidFill>
              </a:rPr>
              <a:t>sèt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sekou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echwe</a:t>
            </a:r>
            <a:r>
              <a:rPr lang="en-US" dirty="0">
                <a:solidFill>
                  <a:schemeClr val="bg1"/>
                </a:solidFill>
              </a:rPr>
              <a:t>, epi </a:t>
            </a:r>
            <a:r>
              <a:rPr lang="en-US" dirty="0" err="1">
                <a:solidFill>
                  <a:schemeClr val="bg1"/>
                </a:solidFill>
              </a:rPr>
              <a:t>eleman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elektrik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eksploze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leve</a:t>
            </a:r>
            <a:r>
              <a:rPr lang="en-US" dirty="0">
                <a:solidFill>
                  <a:schemeClr val="bg1"/>
                </a:solidFill>
              </a:rPr>
              <a:t> pi wo </a:t>
            </a:r>
            <a:r>
              <a:rPr lang="en-US" dirty="0" err="1">
                <a:solidFill>
                  <a:schemeClr val="bg1"/>
                </a:solidFill>
              </a:rPr>
              <a:t>pase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nivo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nòmal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inonde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 Sa a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lakòz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inondasyon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pa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plizyè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jou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548" y="5075339"/>
            <a:ext cx="11479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MITIGASYON PWOPOZE/SOLISYON: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Depatman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Travo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Piblik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repare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, men gen yon </a:t>
            </a:r>
            <a:r>
              <a:rPr lang="en-US" dirty="0" err="1">
                <a:solidFill>
                  <a:schemeClr val="bg1"/>
                </a:solidFill>
              </a:rPr>
              <a:t>lòt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bezwen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ranplase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tout </a:t>
            </a:r>
            <a:r>
              <a:rPr lang="en-US" dirty="0" err="1">
                <a:solidFill>
                  <a:schemeClr val="bg1"/>
                </a:solidFill>
              </a:rPr>
              <a:t>sèt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 Si yon </a:t>
            </a:r>
            <a:r>
              <a:rPr lang="en-US" dirty="0" err="1">
                <a:solidFill>
                  <a:schemeClr val="bg1"/>
                </a:solidFill>
              </a:rPr>
              <a:t>lòt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tanpèt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pase</a:t>
            </a:r>
            <a:r>
              <a:rPr lang="en-US" dirty="0">
                <a:solidFill>
                  <a:schemeClr val="bg1"/>
                </a:solidFill>
              </a:rPr>
              <a:t> nan Jacksonville san </a:t>
            </a:r>
            <a:r>
              <a:rPr lang="en-US" dirty="0" err="1">
                <a:solidFill>
                  <a:schemeClr val="bg1"/>
                </a:solidFill>
              </a:rPr>
              <a:t>enstalasyon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retabli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fonksyonalite</a:t>
            </a:r>
            <a:r>
              <a:rPr lang="en-US" dirty="0">
                <a:solidFill>
                  <a:schemeClr val="bg1"/>
                </a:solidFill>
              </a:rPr>
              <a:t> pre-2017 li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lè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enpak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pral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rezilta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inondasyon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domaj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pwopriyete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lòt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pèt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Pwojè</a:t>
            </a:r>
            <a:r>
              <a:rPr lang="en-US" dirty="0">
                <a:solidFill>
                  <a:schemeClr val="bg1"/>
                </a:solidFill>
              </a:rPr>
              <a:t> Station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inondasyon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plèn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pwoteksyon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evènman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inondasyon</a:t>
            </a:r>
            <a:r>
              <a:rPr lang="en-US" dirty="0">
                <a:solidFill>
                  <a:schemeClr val="bg1"/>
                </a:solidFill>
              </a:rPr>
              <a:t> nan </a:t>
            </a:r>
            <a:r>
              <a:rPr lang="en-US" dirty="0" err="1">
                <a:solidFill>
                  <a:schemeClr val="bg1"/>
                </a:solidFill>
              </a:rPr>
              <a:t>lavni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u="sng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79" y="339473"/>
            <a:ext cx="4828151" cy="24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96E7F75-5F4D-485A-A98E-2B70EF832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52" y="1113625"/>
            <a:ext cx="4644211" cy="552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6EA9B7B-5E4B-450B-AC80-513F5B8EC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38" b="4"/>
          <a:stretch/>
        </p:blipFill>
        <p:spPr>
          <a:xfrm>
            <a:off x="6268143" y="1148633"/>
            <a:ext cx="4178184" cy="24948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961" y="296027"/>
            <a:ext cx="1140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Travay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Pwopoze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pou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Depatman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Sante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Etablisman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Kritik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3911279"/>
            <a:ext cx="3165403" cy="24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6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4257" y="102711"/>
            <a:ext cx="3626983" cy="32069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0711" y="263125"/>
            <a:ext cx="2730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</a:rPr>
              <a:t>Pwojè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Estasyon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Ponp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yo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Etablisman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Kritik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1082" y="765210"/>
            <a:ext cx="6819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ADRÈS: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6053 Hillman Drive Jacksonville, FL 32244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0 Alden Road Jacksonville, FL 32246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9768 Bradley Road Jacksonville, FL 32246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2341 Hilly Road Jacksonville, FL 32208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8435 118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 Jacksonville, FL 32244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1625 Jessie Street Jacksonville, FL 32206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633" y="3347395"/>
            <a:ext cx="11462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DESKRIPSYON: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Pwojè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Etablisman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inondasyon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plèn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pwoteksyon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evènman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inondasyon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enfrastrikti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Etablisman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nòmalman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ponpe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dlo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soti</a:t>
            </a:r>
            <a:r>
              <a:rPr lang="en-US" dirty="0">
                <a:solidFill>
                  <a:schemeClr val="bg1"/>
                </a:solidFill>
              </a:rPr>
              <a:t> nan </a:t>
            </a:r>
            <a:r>
              <a:rPr lang="en-US" dirty="0" err="1">
                <a:solidFill>
                  <a:schemeClr val="bg1"/>
                </a:solidFill>
              </a:rPr>
              <a:t>zòn</a:t>
            </a:r>
            <a:r>
              <a:rPr lang="en-US" dirty="0">
                <a:solidFill>
                  <a:schemeClr val="bg1"/>
                </a:solidFill>
              </a:rPr>
              <a:t> depo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Lè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Vil</a:t>
            </a:r>
            <a:r>
              <a:rPr lang="en-US" dirty="0">
                <a:solidFill>
                  <a:schemeClr val="bg1"/>
                </a:solidFill>
              </a:rPr>
              <a:t> Jacksonville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enstale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otomatikman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ekipe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sekou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ap </a:t>
            </a:r>
            <a:r>
              <a:rPr lang="en-US" dirty="0" err="1">
                <a:solidFill>
                  <a:schemeClr val="bg1"/>
                </a:solidFill>
              </a:rPr>
              <a:t>travay</a:t>
            </a:r>
            <a:r>
              <a:rPr lang="en-US" dirty="0">
                <a:solidFill>
                  <a:schemeClr val="bg1"/>
                </a:solidFill>
              </a:rPr>
              <a:t> tout tan </a:t>
            </a:r>
            <a:r>
              <a:rPr lang="en-US" dirty="0" err="1">
                <a:solidFill>
                  <a:schemeClr val="bg1"/>
                </a:solidFill>
              </a:rPr>
              <a:t>menm</a:t>
            </a:r>
            <a:r>
              <a:rPr lang="en-US" dirty="0">
                <a:solidFill>
                  <a:schemeClr val="bg1"/>
                </a:solidFill>
              </a:rPr>
              <a:t> nan yon </a:t>
            </a:r>
            <a:r>
              <a:rPr lang="en-US" dirty="0" err="1">
                <a:solidFill>
                  <a:schemeClr val="bg1"/>
                </a:solidFill>
              </a:rPr>
              <a:t>tanpèt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633" y="4607022"/>
            <a:ext cx="114625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MITIGASYON PWOPOZE/SOLISYON: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pwopoze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achte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ijans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lokalize</a:t>
            </a:r>
            <a:r>
              <a:rPr lang="en-US" dirty="0">
                <a:solidFill>
                  <a:schemeClr val="bg1"/>
                </a:solidFill>
              </a:rPr>
              <a:t> nan Hilly Road, Jessie Street, </a:t>
            </a:r>
            <a:r>
              <a:rPr lang="en-US" dirty="0" err="1">
                <a:solidFill>
                  <a:schemeClr val="bg1"/>
                </a:solidFill>
              </a:rPr>
              <a:t>Hilman</a:t>
            </a:r>
            <a:r>
              <a:rPr lang="en-US" dirty="0">
                <a:solidFill>
                  <a:schemeClr val="bg1"/>
                </a:solidFill>
              </a:rPr>
              <a:t> Drive, Bradley Road, </a:t>
            </a:r>
            <a:r>
              <a:rPr lang="en-US" dirty="0" err="1">
                <a:solidFill>
                  <a:schemeClr val="bg1"/>
                </a:solidFill>
              </a:rPr>
              <a:t>McGirts</a:t>
            </a:r>
            <a:r>
              <a:rPr lang="en-US" dirty="0">
                <a:solidFill>
                  <a:schemeClr val="bg1"/>
                </a:solidFill>
              </a:rPr>
              <a:t> Creek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Sandalwood Canal. Tout </a:t>
            </a:r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kouche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bò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retansyon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tanpèt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oswa</a:t>
            </a:r>
            <a:r>
              <a:rPr lang="en-US" dirty="0">
                <a:solidFill>
                  <a:schemeClr val="bg1"/>
                </a:solidFill>
              </a:rPr>
              <a:t> sous </a:t>
            </a:r>
            <a:r>
              <a:rPr lang="en-US" dirty="0" err="1">
                <a:solidFill>
                  <a:schemeClr val="bg1"/>
                </a:solidFill>
              </a:rPr>
              <a:t>dlo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file nan </a:t>
            </a:r>
            <a:r>
              <a:rPr lang="en-US" dirty="0" err="1">
                <a:solidFill>
                  <a:schemeClr val="bg1"/>
                </a:solidFill>
              </a:rPr>
              <a:t>divès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katye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Lè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ajoute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nouvo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ekipman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pa </a:t>
            </a:r>
            <a:r>
              <a:rPr lang="en-US" dirty="0" err="1">
                <a:solidFill>
                  <a:schemeClr val="bg1"/>
                </a:solidFill>
              </a:rPr>
              <a:t>fonksyone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byen</a:t>
            </a:r>
            <a:r>
              <a:rPr lang="en-US" dirty="0">
                <a:solidFill>
                  <a:schemeClr val="bg1"/>
                </a:solidFill>
              </a:rPr>
              <a:t> an 2017, li </a:t>
            </a:r>
            <a:r>
              <a:rPr lang="en-US" dirty="0" err="1">
                <a:solidFill>
                  <a:schemeClr val="bg1"/>
                </a:solidFill>
              </a:rPr>
              <a:t>pral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entablisman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fonksyone</a:t>
            </a:r>
            <a:r>
              <a:rPr lang="en-US" dirty="0">
                <a:solidFill>
                  <a:schemeClr val="bg1"/>
                </a:solidFill>
              </a:rPr>
              <a:t> nan </a:t>
            </a:r>
            <a:r>
              <a:rPr lang="en-US" dirty="0" err="1">
                <a:solidFill>
                  <a:schemeClr val="bg1"/>
                </a:solidFill>
              </a:rPr>
              <a:t>lavni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anvan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dezas</a:t>
            </a:r>
            <a:r>
              <a:rPr lang="en-US" dirty="0">
                <a:solidFill>
                  <a:schemeClr val="bg1"/>
                </a:solidFill>
              </a:rPr>
              <a:t>, epi </a:t>
            </a:r>
            <a:r>
              <a:rPr lang="en-US" dirty="0" err="1">
                <a:solidFill>
                  <a:schemeClr val="bg1"/>
                </a:solidFill>
              </a:rPr>
              <a:t>pandan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evènman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Mezi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</a:t>
            </a:r>
            <a:r>
              <a:rPr lang="en-US" dirty="0">
                <a:solidFill>
                  <a:schemeClr val="bg1"/>
                </a:solidFill>
              </a:rPr>
              <a:t> a ap </a:t>
            </a:r>
            <a:r>
              <a:rPr lang="en-US" dirty="0" err="1">
                <a:solidFill>
                  <a:schemeClr val="bg1"/>
                </a:solidFill>
              </a:rPr>
              <a:t>diminye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vilnerabilite</a:t>
            </a:r>
            <a:r>
              <a:rPr lang="en-US" dirty="0">
                <a:solidFill>
                  <a:schemeClr val="bg1"/>
                </a:solidFill>
              </a:rPr>
              <a:t> nan </a:t>
            </a:r>
            <a:r>
              <a:rPr lang="en-US" dirty="0" err="1">
                <a:solidFill>
                  <a:schemeClr val="bg1"/>
                </a:solidFill>
              </a:rPr>
              <a:t>katye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egziste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inondasyon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lwen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zòn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nan yon </a:t>
            </a:r>
            <a:r>
              <a:rPr lang="en-US" dirty="0" err="1">
                <a:solidFill>
                  <a:schemeClr val="bg1"/>
                </a:solidFill>
              </a:rPr>
              <a:t>fason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efikas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134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1171" y="495300"/>
            <a:ext cx="483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Estasyon</a:t>
            </a:r>
            <a:r>
              <a:rPr lang="en-US" sz="4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Ponp</a:t>
            </a:r>
            <a:r>
              <a:rPr lang="en-US" sz="4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endParaRPr lang="en-US" sz="4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1" y="1767850"/>
            <a:ext cx="3825368" cy="1794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905" y="1383209"/>
            <a:ext cx="382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Myrtle Ave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5" y="4188137"/>
            <a:ext cx="3927569" cy="21342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6202" y="3818805"/>
            <a:ext cx="392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Hilly Road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18" y="1778018"/>
            <a:ext cx="3651531" cy="1794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75111" y="1383209"/>
            <a:ext cx="372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Bradley Road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83" y="4188137"/>
            <a:ext cx="3696668" cy="21865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41283" y="3818805"/>
            <a:ext cx="362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Sandalwood Canal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44" y="2077167"/>
            <a:ext cx="3626355" cy="22175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89444" y="1398518"/>
            <a:ext cx="310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McGrits</a:t>
            </a:r>
            <a:r>
              <a:rPr lang="en-US" dirty="0">
                <a:solidFill>
                  <a:schemeClr val="bg1"/>
                </a:solidFill>
              </a:rPr>
              <a:t> Creek Park/Lew Brantley</a:t>
            </a:r>
          </a:p>
        </p:txBody>
      </p:sp>
    </p:spTree>
    <p:extLst>
      <p:ext uri="{BB962C8B-B14F-4D97-AF65-F5344CB8AC3E}">
        <p14:creationId xmlns:p14="http://schemas.microsoft.com/office/powerpoint/2010/main" val="11775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69644" y="259107"/>
            <a:ext cx="3840480" cy="32333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9567" y="1002687"/>
            <a:ext cx="3020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</a:rPr>
              <a:t>Ranplasman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Pon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Acree</a:t>
            </a:r>
            <a:r>
              <a:rPr lang="en-US" sz="3600" b="1" dirty="0">
                <a:solidFill>
                  <a:schemeClr val="accent1"/>
                </a:solidFill>
              </a:rPr>
              <a:t> Road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6837" y="3322401"/>
            <a:ext cx="46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ADRÈS:</a:t>
            </a:r>
            <a:r>
              <a:rPr lang="en-US" dirty="0">
                <a:solidFill>
                  <a:schemeClr val="bg1"/>
                </a:solidFill>
              </a:rPr>
              <a:t> 9501 </a:t>
            </a:r>
            <a:r>
              <a:rPr lang="en-US" dirty="0" err="1">
                <a:solidFill>
                  <a:schemeClr val="bg1"/>
                </a:solidFill>
              </a:rPr>
              <a:t>Acree</a:t>
            </a:r>
            <a:r>
              <a:rPr lang="en-US" dirty="0">
                <a:solidFill>
                  <a:schemeClr val="bg1"/>
                </a:solidFill>
              </a:rPr>
              <a:t> Road Jacksonville, FL 32219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760" y="3761838"/>
            <a:ext cx="1127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DESKRIPSYON: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Twa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egziste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montre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febli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deteryorasyon</a:t>
            </a:r>
            <a:r>
              <a:rPr lang="en-US" dirty="0">
                <a:solidFill>
                  <a:schemeClr val="bg1"/>
                </a:solidFill>
              </a:rPr>
              <a:t> a yon </a:t>
            </a:r>
            <a:r>
              <a:rPr lang="en-US" dirty="0" err="1">
                <a:solidFill>
                  <a:schemeClr val="bg1"/>
                </a:solidFill>
              </a:rPr>
              <a:t>ritm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ogmante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ensidan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akòz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estrikti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Antretyen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kontinye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</a:t>
            </a:r>
            <a:r>
              <a:rPr lang="en-US" dirty="0">
                <a:solidFill>
                  <a:schemeClr val="bg1"/>
                </a:solidFill>
              </a:rPr>
              <a:t> an </a:t>
            </a:r>
            <a:r>
              <a:rPr lang="en-US" dirty="0" err="1">
                <a:solidFill>
                  <a:schemeClr val="bg1"/>
                </a:solidFill>
              </a:rPr>
              <a:t>mande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fèmti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wout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e ap </a:t>
            </a:r>
            <a:r>
              <a:rPr lang="en-US" dirty="0" err="1">
                <a:solidFill>
                  <a:schemeClr val="bg1"/>
                </a:solidFill>
              </a:rPr>
              <a:t>fè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ranplasman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opsyon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pi </a:t>
            </a:r>
            <a:r>
              <a:rPr lang="en-US" dirty="0" err="1">
                <a:solidFill>
                  <a:schemeClr val="bg1"/>
                </a:solidFill>
              </a:rPr>
              <a:t>efikas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644" y="4677527"/>
            <a:ext cx="11271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MITIGASYON PWOPOZE/SOLISYON: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Twa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egziste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montre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febli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deteryorasyon</a:t>
            </a:r>
            <a:r>
              <a:rPr lang="en-US" dirty="0">
                <a:solidFill>
                  <a:schemeClr val="bg1"/>
                </a:solidFill>
              </a:rPr>
              <a:t> a yon </a:t>
            </a:r>
            <a:r>
              <a:rPr lang="en-US" dirty="0" err="1">
                <a:solidFill>
                  <a:schemeClr val="bg1"/>
                </a:solidFill>
              </a:rPr>
              <a:t>ritm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ogmante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ensidan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akòz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estrikti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Antretyen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kontinye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</a:t>
            </a:r>
            <a:r>
              <a:rPr lang="en-US" dirty="0">
                <a:solidFill>
                  <a:schemeClr val="bg1"/>
                </a:solidFill>
              </a:rPr>
              <a:t> an </a:t>
            </a:r>
            <a:r>
              <a:rPr lang="en-US" dirty="0" err="1">
                <a:solidFill>
                  <a:schemeClr val="bg1"/>
                </a:solidFill>
              </a:rPr>
              <a:t>mande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fèmti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wout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e ap </a:t>
            </a:r>
            <a:r>
              <a:rPr lang="en-US" dirty="0" err="1">
                <a:solidFill>
                  <a:schemeClr val="bg1"/>
                </a:solidFill>
              </a:rPr>
              <a:t>fè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ranplasman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opsyon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pi </a:t>
            </a:r>
            <a:r>
              <a:rPr lang="en-US" dirty="0" err="1">
                <a:solidFill>
                  <a:schemeClr val="bg1"/>
                </a:solidFill>
              </a:rPr>
              <a:t>efikas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7" y="336350"/>
            <a:ext cx="4625520" cy="29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8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C4D43476-A838-4F24-9432-8FAD0EFF0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3865" y="521122"/>
            <a:ext cx="7224270" cy="812951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>
                <a:solidFill>
                  <a:srgbClr val="FFFFFF"/>
                </a:solidFill>
              </a:rPr>
              <a:t>Ranplasman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Pon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Acree</a:t>
            </a:r>
            <a:r>
              <a:rPr lang="en-US" sz="4800" b="1" dirty="0">
                <a:solidFill>
                  <a:srgbClr val="FFFFFF"/>
                </a:solidFill>
              </a:rPr>
              <a:t> Road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92" y="4534678"/>
            <a:ext cx="2583145" cy="1993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92" y="1978090"/>
            <a:ext cx="2583145" cy="217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41" y="1932992"/>
            <a:ext cx="3235390" cy="2261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98" y="4356167"/>
            <a:ext cx="2209023" cy="2350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30" y="1978091"/>
            <a:ext cx="4001050" cy="2216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0" y="4356168"/>
            <a:ext cx="2396487" cy="2350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29" y="4445422"/>
            <a:ext cx="2587281" cy="21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27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208" y="368326"/>
            <a:ext cx="5841671" cy="56071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Si gen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nenpòt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kòmantè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oswa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kesyon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sou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pwojè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a,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tanpri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kontakte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b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Dinah Mason</a:t>
            </a:r>
            <a:b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Manadjè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Pwojè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Telefòn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 (904) 255-8728</a:t>
            </a:r>
            <a:br>
              <a:rPr lang="en-US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Imèl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dinahm@coj.net</a:t>
            </a:r>
            <a:endParaRPr lang="en-US" sz="2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1" y="841726"/>
            <a:ext cx="5585922" cy="4660372"/>
          </a:xfrm>
        </p:spPr>
      </p:pic>
    </p:spTree>
    <p:extLst>
      <p:ext uri="{BB962C8B-B14F-4D97-AF65-F5344CB8AC3E}">
        <p14:creationId xmlns:p14="http://schemas.microsoft.com/office/powerpoint/2010/main" val="109214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DEFINISYON MITIGASYON HUD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"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Aktivite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sa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ogmante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detèminasyon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dezas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epi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redwi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oswa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elimine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risk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alontèm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pèt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lavi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blesi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domaj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pèt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pwopriyete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soufrans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difikilte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pa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diminye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enpak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katastwòf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</a:t>
            </a:r>
            <a:r>
              <a:rPr lang="en-US" sz="32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lavni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."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Depatman</a:t>
            </a:r>
            <a:r>
              <a:rPr lang="en-US" sz="3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Lojman</a:t>
            </a:r>
            <a:r>
              <a:rPr lang="en-US" sz="3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</a:t>
            </a:r>
            <a:r>
              <a:rPr lang="en-US" sz="3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Devlopman</a:t>
            </a:r>
            <a:r>
              <a:rPr lang="en-US" sz="3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Iben</a:t>
            </a:r>
            <a:r>
              <a:rPr lang="en-US" sz="3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Ameriken</a:t>
            </a:r>
            <a:endParaRPr lang="en-US" sz="32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544" y="4334532"/>
            <a:ext cx="2663456" cy="2523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39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Apèsi</a:t>
            </a:r>
            <a:r>
              <a:rPr lang="en-US" sz="4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CDBG-MIT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71200" cy="20224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 total, 51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konte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Florid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kounye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kalifye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pou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finansman</a:t>
            </a:r>
            <a:r>
              <a:rPr lang="en-US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CDBG-MIT. </a:t>
            </a:r>
          </a:p>
          <a:p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Akòz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2016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2017 (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Siklòn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Hermine,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Matye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Irma)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dezas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81" y="4001294"/>
            <a:ext cx="4748619" cy="2663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200" y="4001294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Rebati</a:t>
            </a:r>
            <a:r>
              <a:rPr lang="en-US" sz="2000" dirty="0">
                <a:solidFill>
                  <a:schemeClr val="bg1"/>
                </a:solidFill>
              </a:rPr>
              <a:t> Florid </a:t>
            </a:r>
            <a:r>
              <a:rPr lang="en-US" sz="2000" dirty="0" err="1">
                <a:solidFill>
                  <a:schemeClr val="bg1"/>
                </a:solidFill>
              </a:rPr>
              <a:t>Pwogram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Kritik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pou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Ranfòse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Etablisman</a:t>
            </a:r>
            <a:r>
              <a:rPr lang="en-US" sz="2000" dirty="0">
                <a:solidFill>
                  <a:schemeClr val="bg1"/>
                </a:solidFill>
              </a:rPr>
              <a:t> [CFHP] • (</a:t>
            </a:r>
            <a:r>
              <a:rPr lang="en-US" sz="2000" dirty="0" err="1">
                <a:solidFill>
                  <a:schemeClr val="bg1"/>
                </a:solidFill>
              </a:rPr>
              <a:t>Louvri</a:t>
            </a:r>
            <a:r>
              <a:rPr lang="en-US" sz="2000" dirty="0">
                <a:solidFill>
                  <a:schemeClr val="bg1"/>
                </a:solidFill>
              </a:rPr>
              <a:t> 15 </a:t>
            </a:r>
            <a:r>
              <a:rPr lang="en-US" sz="2000" dirty="0" err="1">
                <a:solidFill>
                  <a:schemeClr val="bg1"/>
                </a:solidFill>
              </a:rPr>
              <a:t>avril</a:t>
            </a:r>
            <a:r>
              <a:rPr lang="en-US" sz="2000" dirty="0">
                <a:solidFill>
                  <a:schemeClr val="bg1"/>
                </a:solidFill>
              </a:rPr>
              <a:t> 2020)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Rebati</a:t>
            </a:r>
            <a:r>
              <a:rPr lang="en-US" sz="2000" dirty="0">
                <a:solidFill>
                  <a:schemeClr val="bg1"/>
                </a:solidFill>
              </a:rPr>
              <a:t> Florid </a:t>
            </a:r>
            <a:r>
              <a:rPr lang="en-US" sz="2000" dirty="0" err="1">
                <a:solidFill>
                  <a:schemeClr val="bg1"/>
                </a:solidFill>
              </a:rPr>
              <a:t>Pwogram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Planifikasyon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Jeneral</a:t>
            </a:r>
            <a:r>
              <a:rPr lang="en-US" sz="2000" dirty="0">
                <a:solidFill>
                  <a:schemeClr val="bg1"/>
                </a:solidFill>
              </a:rPr>
              <a:t> • (</a:t>
            </a:r>
            <a:r>
              <a:rPr lang="en-US" sz="2000" dirty="0" err="1">
                <a:solidFill>
                  <a:schemeClr val="bg1"/>
                </a:solidFill>
              </a:rPr>
              <a:t>Louvri</a:t>
            </a:r>
            <a:r>
              <a:rPr lang="en-US" sz="2000" dirty="0">
                <a:solidFill>
                  <a:schemeClr val="bg1"/>
                </a:solidFill>
              </a:rPr>
              <a:t> 15 me 2020)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Rebati</a:t>
            </a:r>
            <a:r>
              <a:rPr lang="en-US" sz="2000" dirty="0">
                <a:solidFill>
                  <a:schemeClr val="bg1"/>
                </a:solidFill>
              </a:rPr>
              <a:t> Florid </a:t>
            </a:r>
            <a:r>
              <a:rPr lang="en-US" sz="2000" dirty="0" err="1">
                <a:solidFill>
                  <a:schemeClr val="bg1"/>
                </a:solidFill>
              </a:rPr>
              <a:t>Pwogram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pou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Mitigasyon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Enfrastrikti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Jeneral</a:t>
            </a:r>
            <a:r>
              <a:rPr lang="en-US" sz="2000" dirty="0">
                <a:solidFill>
                  <a:schemeClr val="bg1"/>
                </a:solidFill>
              </a:rPr>
              <a:t> • (</a:t>
            </a:r>
            <a:r>
              <a:rPr lang="en-US" sz="2000" dirty="0" err="1">
                <a:solidFill>
                  <a:schemeClr val="bg1"/>
                </a:solidFill>
              </a:rPr>
              <a:t>Louvri</a:t>
            </a:r>
            <a:r>
              <a:rPr lang="en-US" sz="2000" dirty="0">
                <a:solidFill>
                  <a:schemeClr val="bg1"/>
                </a:solidFill>
              </a:rPr>
              <a:t> 15 </a:t>
            </a:r>
            <a:r>
              <a:rPr lang="en-US" sz="2000" dirty="0" err="1">
                <a:solidFill>
                  <a:schemeClr val="bg1"/>
                </a:solidFill>
              </a:rPr>
              <a:t>jen</a:t>
            </a:r>
            <a:r>
              <a:rPr lang="en-US" sz="2000" dirty="0">
                <a:solidFill>
                  <a:schemeClr val="bg1"/>
                </a:solidFill>
              </a:rPr>
              <a:t> 2020)</a:t>
            </a:r>
          </a:p>
        </p:txBody>
      </p:sp>
    </p:spTree>
    <p:extLst>
      <p:ext uri="{BB962C8B-B14F-4D97-AF65-F5344CB8AC3E}">
        <p14:creationId xmlns:p14="http://schemas.microsoft.com/office/powerpoint/2010/main" val="2133196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944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CDBG-MIT FINANSMAN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88558"/>
            <a:ext cx="6839860" cy="5090918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Omwen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50%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fon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dwe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depanse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sou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bezwen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Mitigasyon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HUD-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deziyen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zòn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pi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afekte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ak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detrès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(MID) </a:t>
            </a:r>
          </a:p>
          <a:p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ka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depanse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lajan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rete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sou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zòn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Eta-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deziyen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Pifò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Afekte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Detrès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(MID) </a:t>
            </a:r>
          </a:p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50%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minimòm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depans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sou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avantaj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kominote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revni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ba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-a-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modere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yo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(LMI) </a:t>
            </a:r>
          </a:p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50%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minimòm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finansman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egzije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pou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pwolonje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6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100%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dwe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depanse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nan 12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060" y="0"/>
            <a:ext cx="4513940" cy="48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3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7251" y="128483"/>
            <a:ext cx="3607435" cy="29006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5807" y="418102"/>
            <a:ext cx="2730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</a:rPr>
              <a:t>Dèlko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Siyal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Trafik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yo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Fasilite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Kritik</a:t>
            </a:r>
            <a:r>
              <a:rPr lang="en-US" sz="3600" b="1" dirty="0">
                <a:solidFill>
                  <a:schemeClr val="accent1"/>
                </a:solidFill>
              </a:rPr>
              <a:t>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890" y="2887162"/>
            <a:ext cx="491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ADRÈS: 1007 Superior Street Jacksonville, FL 32254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269" y="3555035"/>
            <a:ext cx="11640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bg1"/>
                </a:solidFill>
              </a:rPr>
              <a:t>DESKRIPSYON: </a:t>
            </a:r>
            <a:r>
              <a:rPr lang="en-US" sz="1600" dirty="0" err="1">
                <a:solidFill>
                  <a:schemeClr val="bg1"/>
                </a:solidFill>
              </a:rPr>
              <a:t>Divizyon</a:t>
            </a:r>
            <a:r>
              <a:rPr lang="en-US" sz="1600" dirty="0">
                <a:solidFill>
                  <a:schemeClr val="bg1"/>
                </a:solidFill>
              </a:rPr>
              <a:t> Jeni </a:t>
            </a:r>
            <a:r>
              <a:rPr lang="en-US" sz="1600" dirty="0" err="1">
                <a:solidFill>
                  <a:schemeClr val="bg1"/>
                </a:solidFill>
              </a:rPr>
              <a:t>Trafik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Vil</a:t>
            </a:r>
            <a:r>
              <a:rPr lang="en-US" sz="1600" dirty="0">
                <a:solidFill>
                  <a:schemeClr val="bg1"/>
                </a:solidFill>
              </a:rPr>
              <a:t> Jacksonville </a:t>
            </a:r>
            <a:r>
              <a:rPr lang="en-US" sz="1600" dirty="0" err="1">
                <a:solidFill>
                  <a:schemeClr val="bg1"/>
                </a:solidFill>
              </a:rPr>
              <a:t>lan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jwe</a:t>
            </a:r>
            <a:r>
              <a:rPr lang="en-US" sz="1600" dirty="0">
                <a:solidFill>
                  <a:schemeClr val="bg1"/>
                </a:solidFill>
              </a:rPr>
              <a:t> yon </a:t>
            </a:r>
            <a:r>
              <a:rPr lang="en-US" sz="1600" dirty="0" err="1">
                <a:solidFill>
                  <a:schemeClr val="bg1"/>
                </a:solidFill>
              </a:rPr>
              <a:t>pati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entegral</a:t>
            </a:r>
            <a:r>
              <a:rPr lang="en-US" sz="1600" dirty="0">
                <a:solidFill>
                  <a:schemeClr val="bg1"/>
                </a:solidFill>
              </a:rPr>
              <a:t> nan </a:t>
            </a:r>
            <a:r>
              <a:rPr lang="en-US" sz="1600" dirty="0" err="1">
                <a:solidFill>
                  <a:schemeClr val="bg1"/>
                </a:solidFill>
              </a:rPr>
              <a:t>deplwaye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youn</a:t>
            </a:r>
            <a:r>
              <a:rPr lang="en-US" sz="1600" dirty="0">
                <a:solidFill>
                  <a:schemeClr val="bg1"/>
                </a:solidFill>
              </a:rPr>
              <a:t> nan pi </a:t>
            </a:r>
            <a:r>
              <a:rPr lang="en-US" sz="1600" dirty="0" err="1">
                <a:solidFill>
                  <a:schemeClr val="bg1"/>
                </a:solidFill>
              </a:rPr>
              <a:t>gwo</a:t>
            </a:r>
            <a:r>
              <a:rPr lang="en-US" sz="1600" dirty="0">
                <a:solidFill>
                  <a:schemeClr val="bg1"/>
                </a:solidFill>
              </a:rPr>
              <a:t> plan </a:t>
            </a:r>
            <a:r>
              <a:rPr lang="en-US" sz="1600" dirty="0" err="1">
                <a:solidFill>
                  <a:schemeClr val="bg1"/>
                </a:solidFill>
              </a:rPr>
              <a:t>evakyasyon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 nan tout </a:t>
            </a:r>
            <a:r>
              <a:rPr lang="en-US" sz="1600" dirty="0" err="1">
                <a:solidFill>
                  <a:schemeClr val="bg1"/>
                </a:solidFill>
              </a:rPr>
              <a:t>vil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ak</a:t>
            </a:r>
            <a:r>
              <a:rPr lang="en-US" sz="1600" dirty="0">
                <a:solidFill>
                  <a:schemeClr val="bg1"/>
                </a:solidFill>
              </a:rPr>
              <a:t> nan </a:t>
            </a:r>
            <a:r>
              <a:rPr lang="en-US" sz="1600" dirty="0" err="1">
                <a:solidFill>
                  <a:schemeClr val="bg1"/>
                </a:solidFill>
              </a:rPr>
              <a:t>wout</a:t>
            </a:r>
            <a:r>
              <a:rPr lang="en-US" sz="1600" dirty="0">
                <a:solidFill>
                  <a:schemeClr val="bg1"/>
                </a:solidFill>
              </a:rPr>
              <a:t> eta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 an </a:t>
            </a:r>
            <a:r>
              <a:rPr lang="en-US" sz="1600" dirty="0" err="1">
                <a:solidFill>
                  <a:schemeClr val="bg1"/>
                </a:solidFill>
              </a:rPr>
              <a:t>plis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pou</a:t>
            </a:r>
            <a:r>
              <a:rPr lang="en-US" sz="1600" dirty="0">
                <a:solidFill>
                  <a:schemeClr val="bg1"/>
                </a:solidFill>
              </a:rPr>
              <a:t> restore </a:t>
            </a:r>
            <a:r>
              <a:rPr lang="en-US" sz="1600" dirty="0" err="1">
                <a:solidFill>
                  <a:schemeClr val="bg1"/>
                </a:solidFill>
              </a:rPr>
              <a:t>lòd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apre</a:t>
            </a:r>
            <a:r>
              <a:rPr lang="en-US" sz="1600" dirty="0">
                <a:solidFill>
                  <a:schemeClr val="bg1"/>
                </a:solidFill>
              </a:rPr>
              <a:t> yon </a:t>
            </a:r>
            <a:r>
              <a:rPr lang="en-US" sz="1600" dirty="0" err="1">
                <a:solidFill>
                  <a:schemeClr val="bg1"/>
                </a:solidFill>
              </a:rPr>
              <a:t>gwo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tanpèt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fini</a:t>
            </a:r>
            <a:r>
              <a:rPr lang="en-US" sz="1600" dirty="0">
                <a:solidFill>
                  <a:schemeClr val="bg1"/>
                </a:solidFill>
              </a:rPr>
              <a:t>. Jeni </a:t>
            </a:r>
            <a:r>
              <a:rPr lang="en-US" sz="1600" dirty="0" err="1">
                <a:solidFill>
                  <a:schemeClr val="bg1"/>
                </a:solidFill>
              </a:rPr>
              <a:t>Trafik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responsab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pou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antretyen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operasyon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reparasyon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Sistèm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kontwòl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siyal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trafik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Sistèm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Atè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Entelijan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Transpòtasyon</a:t>
            </a:r>
            <a:r>
              <a:rPr lang="en-US" sz="1600" dirty="0">
                <a:solidFill>
                  <a:schemeClr val="bg1"/>
                </a:solidFill>
              </a:rPr>
              <a:t> an (ITS), nan </a:t>
            </a:r>
            <a:r>
              <a:rPr lang="en-US" sz="1600" dirty="0" err="1">
                <a:solidFill>
                  <a:schemeClr val="bg1"/>
                </a:solidFill>
              </a:rPr>
              <a:t>Konte</a:t>
            </a:r>
            <a:r>
              <a:rPr lang="en-US" sz="1600" dirty="0">
                <a:solidFill>
                  <a:schemeClr val="bg1"/>
                </a:solidFill>
              </a:rPr>
              <a:t> Duval. </a:t>
            </a:r>
            <a:r>
              <a:rPr lang="en-US" sz="1600" dirty="0" err="1">
                <a:solidFill>
                  <a:schemeClr val="bg1"/>
                </a:solidFill>
              </a:rPr>
              <a:t>Sistèm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kontwòl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siyal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trafik</a:t>
            </a:r>
            <a:r>
              <a:rPr lang="en-US" sz="1600" dirty="0">
                <a:solidFill>
                  <a:schemeClr val="bg1"/>
                </a:solidFill>
              </a:rPr>
              <a:t> la gen </a:t>
            </a:r>
            <a:r>
              <a:rPr lang="en-US" sz="1600" dirty="0" err="1">
                <a:solidFill>
                  <a:schemeClr val="bg1"/>
                </a:solidFill>
              </a:rPr>
              <a:t>ladan</a:t>
            </a:r>
            <a:r>
              <a:rPr lang="en-US" sz="1600" dirty="0">
                <a:solidFill>
                  <a:schemeClr val="bg1"/>
                </a:solidFill>
              </a:rPr>
              <a:t> tout </a:t>
            </a:r>
            <a:r>
              <a:rPr lang="en-US" sz="1600" dirty="0" err="1">
                <a:solidFill>
                  <a:schemeClr val="bg1"/>
                </a:solidFill>
              </a:rPr>
              <a:t>siyal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kontwòl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trafik</a:t>
            </a:r>
            <a:r>
              <a:rPr lang="en-US" sz="1600" dirty="0">
                <a:solidFill>
                  <a:schemeClr val="bg1"/>
                </a:solidFill>
              </a:rPr>
              <a:t> nan </a:t>
            </a:r>
            <a:r>
              <a:rPr lang="en-US" sz="1600" dirty="0" err="1">
                <a:solidFill>
                  <a:schemeClr val="bg1"/>
                </a:solidFill>
              </a:rPr>
              <a:t>entèseksyon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, flash </a:t>
            </a:r>
            <a:r>
              <a:rPr lang="en-US" sz="1600" dirty="0" err="1">
                <a:solidFill>
                  <a:schemeClr val="bg1"/>
                </a:solidFill>
              </a:rPr>
              <a:t>limyè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avètisman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wout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, flash </a:t>
            </a:r>
            <a:r>
              <a:rPr lang="en-US" sz="1600" dirty="0" err="1">
                <a:solidFill>
                  <a:schemeClr val="bg1"/>
                </a:solidFill>
              </a:rPr>
              <a:t>limyè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pasaj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pyeton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, flash </a:t>
            </a:r>
            <a:r>
              <a:rPr lang="en-US" sz="1600" dirty="0" err="1">
                <a:solidFill>
                  <a:schemeClr val="bg1"/>
                </a:solidFill>
              </a:rPr>
              <a:t>limyè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zòn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lekòl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siy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anlè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liy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preanpsyon</a:t>
            </a:r>
            <a:r>
              <a:rPr lang="en-US" sz="1600" dirty="0">
                <a:solidFill>
                  <a:schemeClr val="bg1"/>
                </a:solidFill>
              </a:rPr>
              <a:t> ray </a:t>
            </a:r>
            <a:r>
              <a:rPr lang="en-US" sz="1600" dirty="0" err="1">
                <a:solidFill>
                  <a:schemeClr val="bg1"/>
                </a:solidFill>
              </a:rPr>
              <a:t>tren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268" y="5024881"/>
            <a:ext cx="11640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bg1"/>
                </a:solidFill>
              </a:rPr>
              <a:t>MITIGASYON PWOPOZE/SOLISYON: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Pandan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pàn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enprevi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yo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ki</a:t>
            </a:r>
            <a:r>
              <a:rPr lang="en-US" sz="1600" dirty="0">
                <a:solidFill>
                  <a:schemeClr val="bg1"/>
                </a:solidFill>
              </a:rPr>
              <a:t> rive </a:t>
            </a:r>
            <a:r>
              <a:rPr lang="en-US" sz="1600" dirty="0" err="1">
                <a:solidFill>
                  <a:schemeClr val="bg1"/>
                </a:solidFill>
              </a:rPr>
              <a:t>pandan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tanpèt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siklòn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dèlko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pwopoze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pral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asire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</a:t>
            </a:r>
            <a:r>
              <a:rPr lang="en-US" sz="1600" dirty="0">
                <a:solidFill>
                  <a:schemeClr val="bg1"/>
                </a:solidFill>
              </a:rPr>
              <a:t> Sant </a:t>
            </a:r>
            <a:r>
              <a:rPr lang="en-US" sz="1600" dirty="0" err="1">
                <a:solidFill>
                  <a:schemeClr val="bg1"/>
                </a:solidFill>
              </a:rPr>
              <a:t>Jesyon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Trafik</a:t>
            </a:r>
            <a:r>
              <a:rPr lang="en-US" sz="1600" dirty="0">
                <a:solidFill>
                  <a:schemeClr val="bg1"/>
                </a:solidFill>
              </a:rPr>
              <a:t> Jeni </a:t>
            </a:r>
            <a:r>
              <a:rPr lang="en-US" sz="1600" dirty="0" err="1">
                <a:solidFill>
                  <a:schemeClr val="bg1"/>
                </a:solidFill>
              </a:rPr>
              <a:t>Trafik</a:t>
            </a:r>
            <a:r>
              <a:rPr lang="en-US" sz="1600" dirty="0">
                <a:solidFill>
                  <a:schemeClr val="bg1"/>
                </a:solidFill>
              </a:rPr>
              <a:t> la (TMC) rete </a:t>
            </a:r>
            <a:r>
              <a:rPr lang="en-US" sz="1600" dirty="0" err="1">
                <a:solidFill>
                  <a:schemeClr val="bg1"/>
                </a:solidFill>
              </a:rPr>
              <a:t>konekte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Dèlko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pral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pèmèt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koneksyon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kontinyèl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operasyon</a:t>
            </a:r>
            <a:r>
              <a:rPr lang="en-US" sz="1600" dirty="0">
                <a:solidFill>
                  <a:schemeClr val="bg1"/>
                </a:solidFill>
              </a:rPr>
              <a:t> nan </a:t>
            </a:r>
            <a:r>
              <a:rPr lang="en-US" sz="1600" dirty="0" err="1">
                <a:solidFill>
                  <a:schemeClr val="bg1"/>
                </a:solidFill>
              </a:rPr>
              <a:t>sistèm</a:t>
            </a:r>
            <a:r>
              <a:rPr lang="en-US" sz="1600" dirty="0">
                <a:solidFill>
                  <a:schemeClr val="bg1"/>
                </a:solidFill>
              </a:rPr>
              <a:t> ITS la </a:t>
            </a:r>
            <a:r>
              <a:rPr lang="en-US" sz="1600" dirty="0" err="1">
                <a:solidFill>
                  <a:schemeClr val="bg1"/>
                </a:solidFill>
              </a:rPr>
              <a:t>pandan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sitiyasyon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ijan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pou</a:t>
            </a:r>
            <a:r>
              <a:rPr lang="en-US" sz="1600" dirty="0">
                <a:solidFill>
                  <a:schemeClr val="bg1"/>
                </a:solidFill>
              </a:rPr>
              <a:t> bon </a:t>
            </a:r>
            <a:r>
              <a:rPr lang="en-US" sz="1600" dirty="0" err="1">
                <a:solidFill>
                  <a:schemeClr val="bg1"/>
                </a:solidFill>
              </a:rPr>
              <a:t>pèfòmans</a:t>
            </a:r>
            <a:r>
              <a:rPr lang="en-US" sz="1600" dirty="0">
                <a:solidFill>
                  <a:schemeClr val="bg1"/>
                </a:solidFill>
              </a:rPr>
              <a:t> optimal. </a:t>
            </a:r>
            <a:r>
              <a:rPr lang="en-US" sz="1600" dirty="0" err="1">
                <a:solidFill>
                  <a:schemeClr val="bg1"/>
                </a:solidFill>
              </a:rPr>
              <a:t>Dèlko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pral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asire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</a:t>
            </a:r>
            <a:r>
              <a:rPr lang="en-US" sz="1600" dirty="0">
                <a:solidFill>
                  <a:schemeClr val="bg1"/>
                </a:solidFill>
              </a:rPr>
              <a:t> Sant </a:t>
            </a:r>
            <a:r>
              <a:rPr lang="en-US" sz="1600" dirty="0" err="1">
                <a:solidFill>
                  <a:schemeClr val="bg1"/>
                </a:solidFill>
              </a:rPr>
              <a:t>Jesyon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Trafik</a:t>
            </a:r>
            <a:r>
              <a:rPr lang="en-US" sz="1600" dirty="0">
                <a:solidFill>
                  <a:schemeClr val="bg1"/>
                </a:solidFill>
              </a:rPr>
              <a:t> la (TMC) rete </a:t>
            </a:r>
            <a:r>
              <a:rPr lang="en-US" sz="1600" dirty="0" err="1">
                <a:solidFill>
                  <a:schemeClr val="bg1"/>
                </a:solidFill>
              </a:rPr>
              <a:t>konekte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90" y="329472"/>
            <a:ext cx="4829382" cy="25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2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19F89C-A15C-4609-ABB3-8EDBEFFCBBF3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Travay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Pwopoze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pou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Siyal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Trafik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Etablisman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Kritik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6E7F75-5F4D-485A-A98E-2B70EF832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6" y="208755"/>
            <a:ext cx="4431899" cy="6333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897EC5-BC1C-43C9-8E7A-5DD1FF54E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967" y="321734"/>
            <a:ext cx="3535590" cy="2985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9AB4B2-6730-4FDA-8099-97565DBA8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569" y="388317"/>
            <a:ext cx="3535590" cy="295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7252" y="189443"/>
            <a:ext cx="3837405" cy="35552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0793" y="265244"/>
            <a:ext cx="27303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Sant </a:t>
            </a:r>
            <a:r>
              <a:rPr lang="en-US" sz="3600" b="1" dirty="0" err="1">
                <a:solidFill>
                  <a:schemeClr val="accent1"/>
                </a:solidFill>
              </a:rPr>
              <a:t>Detansyon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Anvan-Jijman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Etablisman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Kritik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3057" y="3130686"/>
            <a:ext cx="463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ADRÈS : 501 E Bay Street Jacksonville, FL 32202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6114" y="3611710"/>
            <a:ext cx="9257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DESKRIPSYON:</a:t>
            </a:r>
            <a:r>
              <a:rPr lang="en-US" dirty="0">
                <a:solidFill>
                  <a:schemeClr val="bg1"/>
                </a:solidFill>
              </a:rPr>
              <a:t> Sant </a:t>
            </a:r>
            <a:r>
              <a:rPr lang="en-US" dirty="0" err="1">
                <a:solidFill>
                  <a:schemeClr val="bg1"/>
                </a:solidFill>
              </a:rPr>
              <a:t>Detansyon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Anvan-Jijman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Etablisman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Vil</a:t>
            </a:r>
            <a:r>
              <a:rPr lang="en-US" dirty="0">
                <a:solidFill>
                  <a:schemeClr val="bg1"/>
                </a:solidFill>
              </a:rPr>
              <a:t> Jacksonville la se yon </a:t>
            </a:r>
            <a:r>
              <a:rPr lang="en-US" dirty="0" err="1">
                <a:solidFill>
                  <a:schemeClr val="bg1"/>
                </a:solidFill>
              </a:rPr>
              <a:t>etablisman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kay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pase</a:t>
            </a:r>
            <a:r>
              <a:rPr lang="en-US" dirty="0">
                <a:solidFill>
                  <a:schemeClr val="bg1"/>
                </a:solidFill>
              </a:rPr>
              <a:t> 2800 </a:t>
            </a:r>
            <a:r>
              <a:rPr lang="en-US" dirty="0" err="1">
                <a:solidFill>
                  <a:schemeClr val="bg1"/>
                </a:solidFill>
              </a:rPr>
              <a:t>prizonye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650 </a:t>
            </a:r>
            <a:r>
              <a:rPr lang="en-US" dirty="0" err="1">
                <a:solidFill>
                  <a:schemeClr val="bg1"/>
                </a:solidFill>
              </a:rPr>
              <a:t>ofisye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koreksyonèl</a:t>
            </a:r>
            <a:r>
              <a:rPr lang="en-US" dirty="0">
                <a:solidFill>
                  <a:schemeClr val="bg1"/>
                </a:solidFill>
              </a:rPr>
              <a:t>. Li </a:t>
            </a:r>
            <a:r>
              <a:rPr lang="en-US" dirty="0" err="1">
                <a:solidFill>
                  <a:schemeClr val="bg1"/>
                </a:solidFill>
              </a:rPr>
              <a:t>sitiye</a:t>
            </a:r>
            <a:r>
              <a:rPr lang="en-US" dirty="0">
                <a:solidFill>
                  <a:schemeClr val="bg1"/>
                </a:solidFill>
              </a:rPr>
              <a:t> nan bank </a:t>
            </a:r>
            <a:r>
              <a:rPr lang="en-US" dirty="0" err="1">
                <a:solidFill>
                  <a:schemeClr val="bg1"/>
                </a:solidFill>
              </a:rPr>
              <a:t>nò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larivyè</a:t>
            </a:r>
            <a:r>
              <a:rPr lang="en-US" dirty="0">
                <a:solidFill>
                  <a:schemeClr val="bg1"/>
                </a:solidFill>
              </a:rPr>
              <a:t> St John la epi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bati</a:t>
            </a:r>
            <a:r>
              <a:rPr lang="en-US" dirty="0">
                <a:solidFill>
                  <a:schemeClr val="bg1"/>
                </a:solidFill>
              </a:rPr>
              <a:t> an 1978. </a:t>
            </a:r>
            <a:r>
              <a:rPr lang="en-US" dirty="0" err="1">
                <a:solidFill>
                  <a:schemeClr val="bg1"/>
                </a:solidFill>
              </a:rPr>
              <a:t>Enstalasyon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pral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bilding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piblik</a:t>
            </a:r>
            <a:r>
              <a:rPr lang="en-US" dirty="0">
                <a:solidFill>
                  <a:schemeClr val="bg1"/>
                </a:solidFill>
              </a:rPr>
              <a:t> epi pap </a:t>
            </a:r>
            <a:r>
              <a:rPr lang="en-US" dirty="0" err="1">
                <a:solidFill>
                  <a:schemeClr val="bg1"/>
                </a:solidFill>
              </a:rPr>
              <a:t>bezwen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twouble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tè</a:t>
            </a:r>
            <a:r>
              <a:rPr lang="en-US" dirty="0">
                <a:solidFill>
                  <a:schemeClr val="bg1"/>
                </a:solidFill>
              </a:rPr>
              <a:t> a, </a:t>
            </a:r>
            <a:r>
              <a:rPr lang="en-US" dirty="0" err="1">
                <a:solidFill>
                  <a:schemeClr val="bg1"/>
                </a:solidFill>
              </a:rPr>
              <a:t>konsa</a:t>
            </a:r>
            <a:r>
              <a:rPr lang="en-US" dirty="0">
                <a:solidFill>
                  <a:schemeClr val="bg1"/>
                </a:solidFill>
              </a:rPr>
              <a:t> pap gen </a:t>
            </a:r>
            <a:r>
              <a:rPr lang="en-US" dirty="0" err="1">
                <a:solidFill>
                  <a:schemeClr val="bg1"/>
                </a:solidFill>
              </a:rPr>
              <a:t>okenn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enpak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anviwònman</a:t>
            </a:r>
            <a:r>
              <a:rPr lang="en-US" dirty="0">
                <a:solidFill>
                  <a:schemeClr val="bg1"/>
                </a:solidFill>
              </a:rPr>
              <a:t> an.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760" y="4980883"/>
            <a:ext cx="11462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MITIGASYON PWOPOZE/SOLISYON 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Enstalasyon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pral</a:t>
            </a:r>
            <a:r>
              <a:rPr lang="en-US" dirty="0">
                <a:solidFill>
                  <a:schemeClr val="bg1"/>
                </a:solidFill>
              </a:rPr>
              <a:t> nan yon </a:t>
            </a:r>
            <a:r>
              <a:rPr lang="en-US" dirty="0" err="1">
                <a:solidFill>
                  <a:schemeClr val="bg1"/>
                </a:solidFill>
              </a:rPr>
              <a:t>bilding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piblik</a:t>
            </a:r>
            <a:r>
              <a:rPr lang="en-US" dirty="0">
                <a:solidFill>
                  <a:schemeClr val="bg1"/>
                </a:solidFill>
              </a:rPr>
              <a:t> epi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pap </a:t>
            </a:r>
            <a:r>
              <a:rPr lang="en-US" dirty="0" err="1">
                <a:solidFill>
                  <a:schemeClr val="bg1"/>
                </a:solidFill>
              </a:rPr>
              <a:t>enplike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okenn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twoub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tè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konsa</a:t>
            </a:r>
            <a:r>
              <a:rPr lang="en-US" dirty="0">
                <a:solidFill>
                  <a:schemeClr val="bg1"/>
                </a:solidFill>
              </a:rPr>
              <a:t> pap gen </a:t>
            </a:r>
            <a:r>
              <a:rPr lang="en-US" dirty="0" err="1">
                <a:solidFill>
                  <a:schemeClr val="bg1"/>
                </a:solidFill>
              </a:rPr>
              <a:t>okenn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enpak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anviwònman</a:t>
            </a:r>
            <a:r>
              <a:rPr lang="en-US" dirty="0">
                <a:solidFill>
                  <a:schemeClr val="bg1"/>
                </a:solidFill>
              </a:rPr>
              <a:t> an.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Mitigasyon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pwopoze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enplike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deplasman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panno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transfè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elektrik</a:t>
            </a:r>
            <a:r>
              <a:rPr lang="en-US" dirty="0">
                <a:solidFill>
                  <a:schemeClr val="bg1"/>
                </a:solidFill>
              </a:rPr>
              <a:t> 3000 amp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enstale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transformatè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itil</a:t>
            </a:r>
            <a:r>
              <a:rPr lang="en-US" dirty="0">
                <a:solidFill>
                  <a:schemeClr val="bg1"/>
                </a:solidFill>
              </a:rPr>
              <a:t> JEA </a:t>
            </a:r>
            <a:r>
              <a:rPr lang="en-US" dirty="0" err="1">
                <a:solidFill>
                  <a:schemeClr val="bg1"/>
                </a:solidFill>
              </a:rPr>
              <a:t>limite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nivo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maksimòm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akseptab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apeprè</a:t>
            </a:r>
            <a:r>
              <a:rPr lang="en-US" dirty="0">
                <a:solidFill>
                  <a:schemeClr val="bg1"/>
                </a:solidFill>
              </a:rPr>
              <a:t> 24 </a:t>
            </a:r>
            <a:r>
              <a:rPr lang="en-US" dirty="0" err="1">
                <a:solidFill>
                  <a:schemeClr val="bg1"/>
                </a:solidFill>
              </a:rPr>
              <a:t>pous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tèt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beton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deja</a:t>
            </a:r>
            <a:r>
              <a:rPr lang="en-US" dirty="0">
                <a:solidFill>
                  <a:schemeClr val="bg1"/>
                </a:solidFill>
              </a:rPr>
              <a:t> a.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64" y="261258"/>
            <a:ext cx="4633323" cy="27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38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9C97BB-166F-4E44-B198-6F1F78611A7D}"/>
              </a:ext>
            </a:extLst>
          </p:cNvPr>
          <p:cNvSpPr txBox="1"/>
          <p:nvPr/>
        </p:nvSpPr>
        <p:spPr>
          <a:xfrm>
            <a:off x="6011917" y="208482"/>
            <a:ext cx="5760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Travay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Pwopoze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pou</a:t>
            </a:r>
            <a:r>
              <a:rPr lang="en-US" sz="4000" b="1" dirty="0">
                <a:solidFill>
                  <a:schemeClr val="bg1"/>
                </a:solidFill>
              </a:rPr>
              <a:t> Sant </a:t>
            </a:r>
            <a:r>
              <a:rPr lang="en-US" sz="4000" b="1" dirty="0" err="1">
                <a:solidFill>
                  <a:schemeClr val="bg1"/>
                </a:solidFill>
              </a:rPr>
              <a:t>Detansyon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Anvan-Jijman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Etablisman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Kritik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1C93D8-6194-4F7C-A66A-54F3C11E7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053" y="2432853"/>
            <a:ext cx="2697170" cy="3746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63CCF8-10D7-4641-B0D1-F9A69274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30" y="2508354"/>
            <a:ext cx="2504289" cy="3670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72D23F-8860-40F6-8379-C438DFF3D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209045"/>
            <a:ext cx="3533775" cy="2638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52A6E5-ED25-45ED-8F0A-7190F7C9C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764" y="225432"/>
            <a:ext cx="1700349" cy="260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C3E214-E089-4FC8-84A7-4DAFFE905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85" y="3280629"/>
            <a:ext cx="45624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73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9832" y="251989"/>
            <a:ext cx="3957909" cy="32489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3625" y="445281"/>
            <a:ext cx="2730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</a:rPr>
              <a:t>Pwojè</a:t>
            </a:r>
            <a:r>
              <a:rPr lang="en-US" sz="3600" b="1" dirty="0">
                <a:solidFill>
                  <a:schemeClr val="accent1"/>
                </a:solidFill>
              </a:rPr>
              <a:t> Memorial </a:t>
            </a:r>
            <a:r>
              <a:rPr lang="en-US" sz="3600" b="1" dirty="0" err="1">
                <a:solidFill>
                  <a:schemeClr val="accent1"/>
                </a:solidFill>
              </a:rPr>
              <a:t>Lapolis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Etablisman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Kritik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Map of 11080 Heckscher Dr, Jacksonville, FL 322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442" y="193959"/>
            <a:ext cx="4860914" cy="29311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052441" y="3149440"/>
            <a:ext cx="48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ADRÈS : 501 East Bay Street Jacksonville, FL 32226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773" y="3719360"/>
            <a:ext cx="11505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DESKRIPSYON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Objektif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pwojè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</a:t>
            </a:r>
            <a:r>
              <a:rPr lang="en-US" dirty="0">
                <a:solidFill>
                  <a:schemeClr val="bg1"/>
                </a:solidFill>
              </a:rPr>
              <a:t> a se </a:t>
            </a:r>
            <a:r>
              <a:rPr lang="en-US" dirty="0" err="1">
                <a:solidFill>
                  <a:schemeClr val="bg1"/>
                </a:solidFill>
              </a:rPr>
              <a:t>asire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tout </a:t>
            </a:r>
            <a:r>
              <a:rPr lang="en-US" dirty="0" err="1">
                <a:solidFill>
                  <a:schemeClr val="bg1"/>
                </a:solidFill>
              </a:rPr>
              <a:t>pèsonèl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sekirite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piblik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gen yon </a:t>
            </a:r>
            <a:r>
              <a:rPr lang="en-US" dirty="0" err="1">
                <a:solidFill>
                  <a:schemeClr val="bg1"/>
                </a:solidFill>
              </a:rPr>
              <a:t>kote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an </a:t>
            </a:r>
            <a:r>
              <a:rPr lang="en-US" dirty="0" err="1">
                <a:solidFill>
                  <a:schemeClr val="bg1"/>
                </a:solidFill>
              </a:rPr>
              <a:t>sekirite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travay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avan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pandan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apre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dezas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natirèl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aktyèl</a:t>
            </a:r>
            <a:r>
              <a:rPr lang="en-US" dirty="0">
                <a:solidFill>
                  <a:schemeClr val="bg1"/>
                </a:solidFill>
              </a:rPr>
              <a:t> la pat </a:t>
            </a:r>
            <a:r>
              <a:rPr lang="en-US" dirty="0" err="1">
                <a:solidFill>
                  <a:schemeClr val="bg1"/>
                </a:solidFill>
              </a:rPr>
              <a:t>pase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tès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chaj-operasyonèl</a:t>
            </a:r>
            <a:r>
              <a:rPr lang="en-US" dirty="0">
                <a:solidFill>
                  <a:schemeClr val="bg1"/>
                </a:solidFill>
              </a:rPr>
              <a:t> li a an 2016,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egzije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Bilding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Piblik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enstale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lokasyon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tanporè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kontinite</a:t>
            </a:r>
            <a:r>
              <a:rPr lang="en-US" dirty="0">
                <a:solidFill>
                  <a:schemeClr val="bg1"/>
                </a:solidFill>
              </a:rPr>
              <a:t> nan </a:t>
            </a:r>
            <a:r>
              <a:rPr lang="en-US" dirty="0" err="1">
                <a:solidFill>
                  <a:schemeClr val="bg1"/>
                </a:solidFill>
              </a:rPr>
              <a:t>sevis</a:t>
            </a:r>
            <a:r>
              <a:rPr lang="en-US" dirty="0">
                <a:solidFill>
                  <a:schemeClr val="bg1"/>
                </a:solidFill>
              </a:rPr>
              <a:t> Sant 911 </a:t>
            </a:r>
            <a:r>
              <a:rPr lang="en-US" dirty="0" err="1">
                <a:solidFill>
                  <a:schemeClr val="bg1"/>
                </a:solidFill>
              </a:rPr>
              <a:t>Vil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operasyon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Lapolis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Pandan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Siklòn</a:t>
            </a:r>
            <a:r>
              <a:rPr lang="en-US" dirty="0">
                <a:solidFill>
                  <a:schemeClr val="bg1"/>
                </a:solidFill>
              </a:rPr>
              <a:t> Irma,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ijans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lan</a:t>
            </a:r>
            <a:r>
              <a:rPr lang="en-US" dirty="0">
                <a:solidFill>
                  <a:schemeClr val="bg1"/>
                </a:solidFill>
              </a:rPr>
              <a:t> pat </a:t>
            </a:r>
            <a:r>
              <a:rPr lang="en-US" dirty="0" err="1">
                <a:solidFill>
                  <a:schemeClr val="bg1"/>
                </a:solidFill>
              </a:rPr>
              <a:t>kòmanse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otomatikman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etablisman</a:t>
            </a:r>
            <a:r>
              <a:rPr lang="en-US" dirty="0">
                <a:solidFill>
                  <a:schemeClr val="bg1"/>
                </a:solidFill>
              </a:rPr>
              <a:t> an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pèdi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kouran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akòz</a:t>
            </a:r>
            <a:r>
              <a:rPr lang="en-US" dirty="0">
                <a:solidFill>
                  <a:schemeClr val="bg1"/>
                </a:solidFill>
              </a:rPr>
              <a:t> yon switch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pat </a:t>
            </a:r>
            <a:r>
              <a:rPr lang="en-US" dirty="0" err="1">
                <a:solidFill>
                  <a:schemeClr val="bg1"/>
                </a:solidFill>
              </a:rPr>
              <a:t>mache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773" y="5296898"/>
            <a:ext cx="1150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PROPOSED MITIGATION/SOLUTION: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Pwopoze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ranplasman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Catepillar</a:t>
            </a:r>
            <a:r>
              <a:rPr lang="en-US" dirty="0">
                <a:solidFill>
                  <a:schemeClr val="bg1"/>
                </a:solidFill>
              </a:rPr>
              <a:t> 565KW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egziste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yon </a:t>
            </a:r>
            <a:r>
              <a:rPr lang="en-US" dirty="0" err="1">
                <a:solidFill>
                  <a:schemeClr val="bg1"/>
                </a:solidFill>
              </a:rPr>
              <a:t>modèl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600KW. </a:t>
            </a:r>
            <a:r>
              <a:rPr lang="en-US" dirty="0" err="1">
                <a:solidFill>
                  <a:schemeClr val="bg1"/>
                </a:solidFill>
              </a:rPr>
              <a:t>Benefis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genyen</a:t>
            </a:r>
            <a:r>
              <a:rPr lang="en-US" dirty="0">
                <a:solidFill>
                  <a:schemeClr val="bg1"/>
                </a:solidFill>
              </a:rPr>
              <a:t> nan </a:t>
            </a:r>
            <a:r>
              <a:rPr lang="en-US" dirty="0" err="1">
                <a:solidFill>
                  <a:schemeClr val="bg1"/>
                </a:solidFill>
              </a:rPr>
              <a:t>enstale</a:t>
            </a:r>
            <a:r>
              <a:rPr lang="en-US" dirty="0">
                <a:solidFill>
                  <a:schemeClr val="bg1"/>
                </a:solidFill>
              </a:rPr>
              <a:t> pi </a:t>
            </a:r>
            <a:r>
              <a:rPr lang="en-US" dirty="0" err="1">
                <a:solidFill>
                  <a:schemeClr val="bg1"/>
                </a:solidFill>
              </a:rPr>
              <a:t>gwo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dèlko</a:t>
            </a:r>
            <a:r>
              <a:rPr lang="en-US" dirty="0">
                <a:solidFill>
                  <a:schemeClr val="bg1"/>
                </a:solidFill>
              </a:rPr>
              <a:t> a ta </a:t>
            </a:r>
            <a:r>
              <a:rPr lang="en-US" dirty="0" err="1">
                <a:solidFill>
                  <a:schemeClr val="bg1"/>
                </a:solidFill>
              </a:rPr>
              <a:t>pèmèt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plizyè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charj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adisyonèl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ajoute</a:t>
            </a:r>
            <a:r>
              <a:rPr lang="en-US" dirty="0">
                <a:solidFill>
                  <a:schemeClr val="bg1"/>
                </a:solidFill>
              </a:rPr>
              <a:t> nan </a:t>
            </a:r>
            <a:r>
              <a:rPr lang="en-US" dirty="0" err="1">
                <a:solidFill>
                  <a:schemeClr val="bg1"/>
                </a:solidFill>
              </a:rPr>
              <a:t>kouran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ijans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radyo</a:t>
            </a:r>
            <a:r>
              <a:rPr lang="en-US" dirty="0">
                <a:solidFill>
                  <a:schemeClr val="bg1"/>
                </a:solidFill>
              </a:rPr>
              <a:t> a, </a:t>
            </a:r>
            <a:r>
              <a:rPr lang="en-US" dirty="0" err="1">
                <a:solidFill>
                  <a:schemeClr val="bg1"/>
                </a:solidFill>
              </a:rPr>
              <a:t>kamera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sekirite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pòtay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èkondisyone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oksilyè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1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1857</TotalTime>
  <Words>1318</Words>
  <Application>Microsoft Macintosh PowerPoint</Application>
  <PresentationFormat>Widescreen</PresentationFormat>
  <Paragraphs>70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Times New Roman</vt:lpstr>
      <vt:lpstr>Arial</vt:lpstr>
      <vt:lpstr>Office Theme</vt:lpstr>
      <vt:lpstr>PowerPoint Presentation</vt:lpstr>
      <vt:lpstr>DEFINISYON MITIGASYON HUD</vt:lpstr>
      <vt:lpstr>Apèsi CDBG-MIT</vt:lpstr>
      <vt:lpstr>CDBG-MIT FINANSMAN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Ranplasman Pon Acree Road</vt:lpstr>
      <vt:lpstr>Si gen nenpòt kòmantè oswa kesyon sou pwojè a, tanpri kontakte:  Dinah Mason Manadjè Pwojè  Telefòn: (904) 255-8728 Imèl: dinahm@coj.net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fiverr.com/The_Linguist</dc:creator>
  <cp:lastModifiedBy>Brian Bryant</cp:lastModifiedBy>
  <cp:revision>19</cp:revision>
  <dcterms:created xsi:type="dcterms:W3CDTF">2020-06-04T18:42:50Z</dcterms:created>
  <dcterms:modified xsi:type="dcterms:W3CDTF">2020-06-09T12:54:22Z</dcterms:modified>
</cp:coreProperties>
</file>