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410" r:id="rId3"/>
    <p:sldId id="267" r:id="rId4"/>
    <p:sldId id="257" r:id="rId5"/>
    <p:sldId id="264" r:id="rId6"/>
    <p:sldId id="268" r:id="rId7"/>
    <p:sldId id="273" r:id="rId8"/>
    <p:sldId id="259" r:id="rId9"/>
    <p:sldId id="261" r:id="rId10"/>
    <p:sldId id="260" r:id="rId11"/>
    <p:sldId id="258" r:id="rId12"/>
    <p:sldId id="270" r:id="rId13"/>
    <p:sldId id="266" r:id="rId14"/>
  </p:sldIdLst>
  <p:sldSz cx="9144000" cy="6858000" type="screen4x3"/>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56D42-FB8F-49D4-B1FB-5849263095A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AA28B2B-013E-4EF9-99D5-B196ABAACF8A}">
      <dgm:prSet/>
      <dgm:spPr/>
      <dgm:t>
        <a:bodyPr/>
        <a:lstStyle/>
        <a:p>
          <a:pPr>
            <a:lnSpc>
              <a:spcPct val="100000"/>
            </a:lnSpc>
            <a:defRPr cap="all"/>
          </a:pPr>
          <a:r>
            <a:rPr lang="en-US"/>
            <a:t>OIG Strategic Plan (update)</a:t>
          </a:r>
        </a:p>
      </dgm:t>
    </dgm:pt>
    <dgm:pt modelId="{C7D907CB-783E-4B34-BE43-A79D72B425BB}" type="parTrans" cxnId="{14E5A3CB-249A-4B86-A74A-E41D5FD1F1C6}">
      <dgm:prSet/>
      <dgm:spPr/>
      <dgm:t>
        <a:bodyPr/>
        <a:lstStyle/>
        <a:p>
          <a:endParaRPr lang="en-US"/>
        </a:p>
      </dgm:t>
    </dgm:pt>
    <dgm:pt modelId="{BDFBB051-1228-4A3C-B168-342D95C77215}" type="sibTrans" cxnId="{14E5A3CB-249A-4B86-A74A-E41D5FD1F1C6}">
      <dgm:prSet/>
      <dgm:spPr/>
      <dgm:t>
        <a:bodyPr/>
        <a:lstStyle/>
        <a:p>
          <a:endParaRPr lang="en-US"/>
        </a:p>
      </dgm:t>
    </dgm:pt>
    <dgm:pt modelId="{C588F126-2ADE-49B3-8C0F-C53DC5FD2DD7}">
      <dgm:prSet/>
      <dgm:spPr/>
      <dgm:t>
        <a:bodyPr/>
        <a:lstStyle/>
        <a:p>
          <a:pPr>
            <a:lnSpc>
              <a:spcPct val="100000"/>
            </a:lnSpc>
            <a:defRPr cap="all"/>
          </a:pPr>
          <a:r>
            <a:rPr lang="en-US"/>
            <a:t>Preventative and Proactive in our work</a:t>
          </a:r>
        </a:p>
      </dgm:t>
    </dgm:pt>
    <dgm:pt modelId="{B34B8745-261D-4DD1-BBA5-E267F7C0F9AC}" type="parTrans" cxnId="{ECC5B370-471C-4E0B-8592-8F531570BEB4}">
      <dgm:prSet/>
      <dgm:spPr/>
      <dgm:t>
        <a:bodyPr/>
        <a:lstStyle/>
        <a:p>
          <a:endParaRPr lang="en-US"/>
        </a:p>
      </dgm:t>
    </dgm:pt>
    <dgm:pt modelId="{D2DCBEE7-E10B-48B5-B1AF-544EA9B52216}" type="sibTrans" cxnId="{ECC5B370-471C-4E0B-8592-8F531570BEB4}">
      <dgm:prSet/>
      <dgm:spPr/>
      <dgm:t>
        <a:bodyPr/>
        <a:lstStyle/>
        <a:p>
          <a:endParaRPr lang="en-US"/>
        </a:p>
      </dgm:t>
    </dgm:pt>
    <dgm:pt modelId="{595BC023-A3C1-49AC-9FCD-483D5F45F7AB}">
      <dgm:prSet/>
      <dgm:spPr/>
      <dgm:t>
        <a:bodyPr/>
        <a:lstStyle/>
        <a:p>
          <a:pPr>
            <a:lnSpc>
              <a:spcPct val="100000"/>
            </a:lnSpc>
            <a:defRPr cap="all"/>
          </a:pPr>
          <a:r>
            <a:rPr lang="en-US"/>
            <a:t>Enhance Outreach</a:t>
          </a:r>
        </a:p>
      </dgm:t>
    </dgm:pt>
    <dgm:pt modelId="{8B1D3542-ABD0-4999-BFF8-B7BAE78523D6}" type="parTrans" cxnId="{B3C81F13-8CC0-48BB-A11F-C25600FCD80E}">
      <dgm:prSet/>
      <dgm:spPr/>
      <dgm:t>
        <a:bodyPr/>
        <a:lstStyle/>
        <a:p>
          <a:endParaRPr lang="en-US"/>
        </a:p>
      </dgm:t>
    </dgm:pt>
    <dgm:pt modelId="{412F3899-F199-428C-AAF1-C1743CC02FD4}" type="sibTrans" cxnId="{B3C81F13-8CC0-48BB-A11F-C25600FCD80E}">
      <dgm:prSet/>
      <dgm:spPr/>
      <dgm:t>
        <a:bodyPr/>
        <a:lstStyle/>
        <a:p>
          <a:endParaRPr lang="en-US"/>
        </a:p>
      </dgm:t>
    </dgm:pt>
    <dgm:pt modelId="{6433781D-B49F-4A09-8429-9273477E03E8}" type="pres">
      <dgm:prSet presAssocID="{C6D56D42-FB8F-49D4-B1FB-5849263095AC}" presName="root" presStyleCnt="0">
        <dgm:presLayoutVars>
          <dgm:dir/>
          <dgm:resizeHandles val="exact"/>
        </dgm:presLayoutVars>
      </dgm:prSet>
      <dgm:spPr/>
    </dgm:pt>
    <dgm:pt modelId="{A4E9245E-1F6A-44C9-8450-ABA8985A50B8}" type="pres">
      <dgm:prSet presAssocID="{2AA28B2B-013E-4EF9-99D5-B196ABAACF8A}" presName="compNode" presStyleCnt="0"/>
      <dgm:spPr/>
    </dgm:pt>
    <dgm:pt modelId="{D5655EAD-19F7-4F0F-BE36-C076C3EB951D}" type="pres">
      <dgm:prSet presAssocID="{2AA28B2B-013E-4EF9-99D5-B196ABAACF8A}" presName="iconBgRect" presStyleLbl="bgShp" presStyleIdx="0" presStyleCnt="3"/>
      <dgm:spPr>
        <a:prstGeom prst="round2DiagRect">
          <a:avLst>
            <a:gd name="adj1" fmla="val 29727"/>
            <a:gd name="adj2" fmla="val 0"/>
          </a:avLst>
        </a:prstGeom>
      </dgm:spPr>
    </dgm:pt>
    <dgm:pt modelId="{2EA80F44-DB52-450E-8680-5FD74BA49E3B}" type="pres">
      <dgm:prSet presAssocID="{2AA28B2B-013E-4EF9-99D5-B196ABAACF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a:noFill/>
        </a:ln>
      </dgm:spPr>
      <dgm:extLst>
        <a:ext uri="{E40237B7-FDA0-4F09-8148-C483321AD2D9}">
          <dgm14:cNvPr xmlns:dgm14="http://schemas.microsoft.com/office/drawing/2010/diagram" id="0" name="" descr="Team rowing boat at dawn"/>
        </a:ext>
      </dgm:extLst>
    </dgm:pt>
    <dgm:pt modelId="{F9FB0CA9-FAED-4AEC-B9DC-FAD6C17437B8}" type="pres">
      <dgm:prSet presAssocID="{2AA28B2B-013E-4EF9-99D5-B196ABAACF8A}" presName="spaceRect" presStyleCnt="0"/>
      <dgm:spPr/>
    </dgm:pt>
    <dgm:pt modelId="{C6E34D3C-77E9-4C97-8C7B-DD8C192FC968}" type="pres">
      <dgm:prSet presAssocID="{2AA28B2B-013E-4EF9-99D5-B196ABAACF8A}" presName="textRect" presStyleLbl="revTx" presStyleIdx="0" presStyleCnt="3">
        <dgm:presLayoutVars>
          <dgm:chMax val="1"/>
          <dgm:chPref val="1"/>
        </dgm:presLayoutVars>
      </dgm:prSet>
      <dgm:spPr/>
    </dgm:pt>
    <dgm:pt modelId="{B5B6E2C9-19A2-4A2D-AFA1-D51D1AAB51E7}" type="pres">
      <dgm:prSet presAssocID="{BDFBB051-1228-4A3C-B168-342D95C77215}" presName="sibTrans" presStyleCnt="0"/>
      <dgm:spPr/>
    </dgm:pt>
    <dgm:pt modelId="{CC987E50-F0A0-43F2-8D38-D3CE7AEE6263}" type="pres">
      <dgm:prSet presAssocID="{C588F126-2ADE-49B3-8C0F-C53DC5FD2DD7}" presName="compNode" presStyleCnt="0"/>
      <dgm:spPr/>
    </dgm:pt>
    <dgm:pt modelId="{5221E8C4-EAC5-458B-B8CB-0950D4143D6B}" type="pres">
      <dgm:prSet presAssocID="{C588F126-2ADE-49B3-8C0F-C53DC5FD2DD7}" presName="iconBgRect" presStyleLbl="bgShp" presStyleIdx="1" presStyleCnt="3"/>
      <dgm:spPr>
        <a:prstGeom prst="round2DiagRect">
          <a:avLst>
            <a:gd name="adj1" fmla="val 29727"/>
            <a:gd name="adj2" fmla="val 0"/>
          </a:avLst>
        </a:prstGeom>
      </dgm:spPr>
    </dgm:pt>
    <dgm:pt modelId="{6DB60110-AF18-4BAF-9B9B-D9091A4C4025}" type="pres">
      <dgm:prSet presAssocID="{C588F126-2ADE-49B3-8C0F-C53DC5FD2DD7}"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People working on blueprints"/>
        </a:ext>
      </dgm:extLst>
    </dgm:pt>
    <dgm:pt modelId="{229D39CD-E4A8-487F-B988-F9F1E5BB5330}" type="pres">
      <dgm:prSet presAssocID="{C588F126-2ADE-49B3-8C0F-C53DC5FD2DD7}" presName="spaceRect" presStyleCnt="0"/>
      <dgm:spPr/>
    </dgm:pt>
    <dgm:pt modelId="{8902C1D2-7602-42D0-97E3-BF95DC1693EA}" type="pres">
      <dgm:prSet presAssocID="{C588F126-2ADE-49B3-8C0F-C53DC5FD2DD7}" presName="textRect" presStyleLbl="revTx" presStyleIdx="1" presStyleCnt="3">
        <dgm:presLayoutVars>
          <dgm:chMax val="1"/>
          <dgm:chPref val="1"/>
        </dgm:presLayoutVars>
      </dgm:prSet>
      <dgm:spPr/>
    </dgm:pt>
    <dgm:pt modelId="{9187823C-B472-4448-AAA6-860055C6DB9C}" type="pres">
      <dgm:prSet presAssocID="{D2DCBEE7-E10B-48B5-B1AF-544EA9B52216}" presName="sibTrans" presStyleCnt="0"/>
      <dgm:spPr/>
    </dgm:pt>
    <dgm:pt modelId="{0B1345D7-9A9F-44AD-8760-C7C5DFE0D842}" type="pres">
      <dgm:prSet presAssocID="{595BC023-A3C1-49AC-9FCD-483D5F45F7AB}" presName="compNode" presStyleCnt="0"/>
      <dgm:spPr/>
    </dgm:pt>
    <dgm:pt modelId="{68E60ACE-5363-47D3-87AC-993745B527E7}" type="pres">
      <dgm:prSet presAssocID="{595BC023-A3C1-49AC-9FCD-483D5F45F7AB}" presName="iconBgRect" presStyleLbl="bgShp" presStyleIdx="2" presStyleCnt="3"/>
      <dgm:spPr>
        <a:prstGeom prst="round2DiagRect">
          <a:avLst>
            <a:gd name="adj1" fmla="val 29727"/>
            <a:gd name="adj2" fmla="val 0"/>
          </a:avLst>
        </a:prstGeom>
      </dgm:spPr>
    </dgm:pt>
    <dgm:pt modelId="{37A0E31E-7486-49F1-876C-E4FEE31D0C42}" type="pres">
      <dgm:prSet presAssocID="{595BC023-A3C1-49AC-9FCD-483D5F45F7AB}"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Stick figure families holding hands"/>
        </a:ext>
      </dgm:extLst>
    </dgm:pt>
    <dgm:pt modelId="{42F4ADCB-A6F6-4479-98D1-B0A5BC4E60A1}" type="pres">
      <dgm:prSet presAssocID="{595BC023-A3C1-49AC-9FCD-483D5F45F7AB}" presName="spaceRect" presStyleCnt="0"/>
      <dgm:spPr/>
    </dgm:pt>
    <dgm:pt modelId="{E7350782-7527-45E1-BFB4-B06346F5FB72}" type="pres">
      <dgm:prSet presAssocID="{595BC023-A3C1-49AC-9FCD-483D5F45F7AB}" presName="textRect" presStyleLbl="revTx" presStyleIdx="2" presStyleCnt="3">
        <dgm:presLayoutVars>
          <dgm:chMax val="1"/>
          <dgm:chPref val="1"/>
        </dgm:presLayoutVars>
      </dgm:prSet>
      <dgm:spPr/>
    </dgm:pt>
  </dgm:ptLst>
  <dgm:cxnLst>
    <dgm:cxn modelId="{B3C81F13-8CC0-48BB-A11F-C25600FCD80E}" srcId="{C6D56D42-FB8F-49D4-B1FB-5849263095AC}" destId="{595BC023-A3C1-49AC-9FCD-483D5F45F7AB}" srcOrd="2" destOrd="0" parTransId="{8B1D3542-ABD0-4999-BFF8-B7BAE78523D6}" sibTransId="{412F3899-F199-428C-AAF1-C1743CC02FD4}"/>
    <dgm:cxn modelId="{E9063A18-0EAF-466C-B6ED-7DBE8F1CA252}" type="presOf" srcId="{C588F126-2ADE-49B3-8C0F-C53DC5FD2DD7}" destId="{8902C1D2-7602-42D0-97E3-BF95DC1693EA}" srcOrd="0" destOrd="0" presId="urn:microsoft.com/office/officeart/2018/5/layout/IconLeafLabelList"/>
    <dgm:cxn modelId="{1664AC6C-F0BD-4289-ACF5-BC654F85C797}" type="presOf" srcId="{2AA28B2B-013E-4EF9-99D5-B196ABAACF8A}" destId="{C6E34D3C-77E9-4C97-8C7B-DD8C192FC968}" srcOrd="0" destOrd="0" presId="urn:microsoft.com/office/officeart/2018/5/layout/IconLeafLabelList"/>
    <dgm:cxn modelId="{ECC5B370-471C-4E0B-8592-8F531570BEB4}" srcId="{C6D56D42-FB8F-49D4-B1FB-5849263095AC}" destId="{C588F126-2ADE-49B3-8C0F-C53DC5FD2DD7}" srcOrd="1" destOrd="0" parTransId="{B34B8745-261D-4DD1-BBA5-E267F7C0F9AC}" sibTransId="{D2DCBEE7-E10B-48B5-B1AF-544EA9B52216}"/>
    <dgm:cxn modelId="{343F0C84-B182-4BCF-B4D6-938062A3259E}" type="presOf" srcId="{C6D56D42-FB8F-49D4-B1FB-5849263095AC}" destId="{6433781D-B49F-4A09-8429-9273477E03E8}" srcOrd="0" destOrd="0" presId="urn:microsoft.com/office/officeart/2018/5/layout/IconLeafLabelList"/>
    <dgm:cxn modelId="{14E5A3CB-249A-4B86-A74A-E41D5FD1F1C6}" srcId="{C6D56D42-FB8F-49D4-B1FB-5849263095AC}" destId="{2AA28B2B-013E-4EF9-99D5-B196ABAACF8A}" srcOrd="0" destOrd="0" parTransId="{C7D907CB-783E-4B34-BE43-A79D72B425BB}" sibTransId="{BDFBB051-1228-4A3C-B168-342D95C77215}"/>
    <dgm:cxn modelId="{9FFA1ED4-0D16-4C2A-95D3-EAA826267884}" type="presOf" srcId="{595BC023-A3C1-49AC-9FCD-483D5F45F7AB}" destId="{E7350782-7527-45E1-BFB4-B06346F5FB72}" srcOrd="0" destOrd="0" presId="urn:microsoft.com/office/officeart/2018/5/layout/IconLeafLabelList"/>
    <dgm:cxn modelId="{ED0BF746-70C9-4F38-A3AE-542283CF14F5}" type="presParOf" srcId="{6433781D-B49F-4A09-8429-9273477E03E8}" destId="{A4E9245E-1F6A-44C9-8450-ABA8985A50B8}" srcOrd="0" destOrd="0" presId="urn:microsoft.com/office/officeart/2018/5/layout/IconLeafLabelList"/>
    <dgm:cxn modelId="{C645A111-CCFA-44D4-8DEA-D2965AAC3741}" type="presParOf" srcId="{A4E9245E-1F6A-44C9-8450-ABA8985A50B8}" destId="{D5655EAD-19F7-4F0F-BE36-C076C3EB951D}" srcOrd="0" destOrd="0" presId="urn:microsoft.com/office/officeart/2018/5/layout/IconLeafLabelList"/>
    <dgm:cxn modelId="{216A3674-027C-4647-B3B4-136F5FA0AC9E}" type="presParOf" srcId="{A4E9245E-1F6A-44C9-8450-ABA8985A50B8}" destId="{2EA80F44-DB52-450E-8680-5FD74BA49E3B}" srcOrd="1" destOrd="0" presId="urn:microsoft.com/office/officeart/2018/5/layout/IconLeafLabelList"/>
    <dgm:cxn modelId="{A66909F9-E493-4485-8B3B-8FE646B03B89}" type="presParOf" srcId="{A4E9245E-1F6A-44C9-8450-ABA8985A50B8}" destId="{F9FB0CA9-FAED-4AEC-B9DC-FAD6C17437B8}" srcOrd="2" destOrd="0" presId="urn:microsoft.com/office/officeart/2018/5/layout/IconLeafLabelList"/>
    <dgm:cxn modelId="{6E956915-3129-4BBA-B3E8-588FF0EDC475}" type="presParOf" srcId="{A4E9245E-1F6A-44C9-8450-ABA8985A50B8}" destId="{C6E34D3C-77E9-4C97-8C7B-DD8C192FC968}" srcOrd="3" destOrd="0" presId="urn:microsoft.com/office/officeart/2018/5/layout/IconLeafLabelList"/>
    <dgm:cxn modelId="{420B1DE0-2DC6-4E43-A945-9BDB8BE73A06}" type="presParOf" srcId="{6433781D-B49F-4A09-8429-9273477E03E8}" destId="{B5B6E2C9-19A2-4A2D-AFA1-D51D1AAB51E7}" srcOrd="1" destOrd="0" presId="urn:microsoft.com/office/officeart/2018/5/layout/IconLeafLabelList"/>
    <dgm:cxn modelId="{6FAA1CE1-B7E6-4492-B80E-C699E27E162D}" type="presParOf" srcId="{6433781D-B49F-4A09-8429-9273477E03E8}" destId="{CC987E50-F0A0-43F2-8D38-D3CE7AEE6263}" srcOrd="2" destOrd="0" presId="urn:microsoft.com/office/officeart/2018/5/layout/IconLeafLabelList"/>
    <dgm:cxn modelId="{662816B1-3324-4660-AAD9-2BE9DF38F774}" type="presParOf" srcId="{CC987E50-F0A0-43F2-8D38-D3CE7AEE6263}" destId="{5221E8C4-EAC5-458B-B8CB-0950D4143D6B}" srcOrd="0" destOrd="0" presId="urn:microsoft.com/office/officeart/2018/5/layout/IconLeafLabelList"/>
    <dgm:cxn modelId="{468BDC60-5607-48D0-89FC-7A20D79A00F2}" type="presParOf" srcId="{CC987E50-F0A0-43F2-8D38-D3CE7AEE6263}" destId="{6DB60110-AF18-4BAF-9B9B-D9091A4C4025}" srcOrd="1" destOrd="0" presId="urn:microsoft.com/office/officeart/2018/5/layout/IconLeafLabelList"/>
    <dgm:cxn modelId="{CA4C1DCA-9291-4C22-A6D8-3B35C0390F8D}" type="presParOf" srcId="{CC987E50-F0A0-43F2-8D38-D3CE7AEE6263}" destId="{229D39CD-E4A8-487F-B988-F9F1E5BB5330}" srcOrd="2" destOrd="0" presId="urn:microsoft.com/office/officeart/2018/5/layout/IconLeafLabelList"/>
    <dgm:cxn modelId="{1D0A4A4B-B2B4-440D-8D05-81D9A1EC6FE7}" type="presParOf" srcId="{CC987E50-F0A0-43F2-8D38-D3CE7AEE6263}" destId="{8902C1D2-7602-42D0-97E3-BF95DC1693EA}" srcOrd="3" destOrd="0" presId="urn:microsoft.com/office/officeart/2018/5/layout/IconLeafLabelList"/>
    <dgm:cxn modelId="{113515FC-C43A-4D54-977A-167CB7E13A89}" type="presParOf" srcId="{6433781D-B49F-4A09-8429-9273477E03E8}" destId="{9187823C-B472-4448-AAA6-860055C6DB9C}" srcOrd="3" destOrd="0" presId="urn:microsoft.com/office/officeart/2018/5/layout/IconLeafLabelList"/>
    <dgm:cxn modelId="{7B9DFBBA-B4DF-456A-9560-9A8681091AE2}" type="presParOf" srcId="{6433781D-B49F-4A09-8429-9273477E03E8}" destId="{0B1345D7-9A9F-44AD-8760-C7C5DFE0D842}" srcOrd="4" destOrd="0" presId="urn:microsoft.com/office/officeart/2018/5/layout/IconLeafLabelList"/>
    <dgm:cxn modelId="{157E87B1-21B9-4395-A8F5-830569D575C3}" type="presParOf" srcId="{0B1345D7-9A9F-44AD-8760-C7C5DFE0D842}" destId="{68E60ACE-5363-47D3-87AC-993745B527E7}" srcOrd="0" destOrd="0" presId="urn:microsoft.com/office/officeart/2018/5/layout/IconLeafLabelList"/>
    <dgm:cxn modelId="{7557E43B-81F3-4EF4-8E0F-FEF7FB413C5C}" type="presParOf" srcId="{0B1345D7-9A9F-44AD-8760-C7C5DFE0D842}" destId="{37A0E31E-7486-49F1-876C-E4FEE31D0C42}" srcOrd="1" destOrd="0" presId="urn:microsoft.com/office/officeart/2018/5/layout/IconLeafLabelList"/>
    <dgm:cxn modelId="{28D559B5-848F-4D8E-BD8B-D4604B71DBA5}" type="presParOf" srcId="{0B1345D7-9A9F-44AD-8760-C7C5DFE0D842}" destId="{42F4ADCB-A6F6-4479-98D1-B0A5BC4E60A1}" srcOrd="2" destOrd="0" presId="urn:microsoft.com/office/officeart/2018/5/layout/IconLeafLabelList"/>
    <dgm:cxn modelId="{4400DD0C-BE04-4896-910A-38B5C352CDBE}" type="presParOf" srcId="{0B1345D7-9A9F-44AD-8760-C7C5DFE0D842}" destId="{E7350782-7527-45E1-BFB4-B06346F5FB7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55EAD-19F7-4F0F-BE36-C076C3EB951D}">
      <dsp:nvSpPr>
        <dsp:cNvPr id="0" name=""/>
        <dsp:cNvSpPr/>
      </dsp:nvSpPr>
      <dsp:spPr>
        <a:xfrm>
          <a:off x="518185" y="517202"/>
          <a:ext cx="1475437" cy="147543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A80F44-DB52-450E-8680-5FD74BA49E3B}">
      <dsp:nvSpPr>
        <dsp:cNvPr id="0" name=""/>
        <dsp:cNvSpPr/>
      </dsp:nvSpPr>
      <dsp:spPr>
        <a:xfrm>
          <a:off x="832623" y="831639"/>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E34D3C-77E9-4C97-8C7B-DD8C192FC968}">
      <dsp:nvSpPr>
        <dsp:cNvPr id="0" name=""/>
        <dsp:cNvSpPr/>
      </dsp:nvSpPr>
      <dsp:spPr>
        <a:xfrm>
          <a:off x="46529" y="24522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OIG Strategic Plan (update)</a:t>
          </a:r>
        </a:p>
      </dsp:txBody>
      <dsp:txXfrm>
        <a:off x="46529" y="2452202"/>
        <a:ext cx="2418750" cy="720000"/>
      </dsp:txXfrm>
    </dsp:sp>
    <dsp:sp modelId="{5221E8C4-EAC5-458B-B8CB-0950D4143D6B}">
      <dsp:nvSpPr>
        <dsp:cNvPr id="0" name=""/>
        <dsp:cNvSpPr/>
      </dsp:nvSpPr>
      <dsp:spPr>
        <a:xfrm>
          <a:off x="3360216" y="517202"/>
          <a:ext cx="1475437" cy="147543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B60110-AF18-4BAF-9B9B-D9091A4C4025}">
      <dsp:nvSpPr>
        <dsp:cNvPr id="0" name=""/>
        <dsp:cNvSpPr/>
      </dsp:nvSpPr>
      <dsp:spPr>
        <a:xfrm>
          <a:off x="3674654" y="831639"/>
          <a:ext cx="846562" cy="84656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02C1D2-7602-42D0-97E3-BF95DC1693EA}">
      <dsp:nvSpPr>
        <dsp:cNvPr id="0" name=""/>
        <dsp:cNvSpPr/>
      </dsp:nvSpPr>
      <dsp:spPr>
        <a:xfrm>
          <a:off x="2888560" y="24522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Preventative and Proactive in our work</a:t>
          </a:r>
        </a:p>
      </dsp:txBody>
      <dsp:txXfrm>
        <a:off x="2888560" y="2452202"/>
        <a:ext cx="2418750" cy="720000"/>
      </dsp:txXfrm>
    </dsp:sp>
    <dsp:sp modelId="{68E60ACE-5363-47D3-87AC-993745B527E7}">
      <dsp:nvSpPr>
        <dsp:cNvPr id="0" name=""/>
        <dsp:cNvSpPr/>
      </dsp:nvSpPr>
      <dsp:spPr>
        <a:xfrm>
          <a:off x="6202248" y="517202"/>
          <a:ext cx="1475437" cy="147543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A0E31E-7486-49F1-876C-E4FEE31D0C42}">
      <dsp:nvSpPr>
        <dsp:cNvPr id="0" name=""/>
        <dsp:cNvSpPr/>
      </dsp:nvSpPr>
      <dsp:spPr>
        <a:xfrm>
          <a:off x="6516685" y="831639"/>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350782-7527-45E1-BFB4-B06346F5FB72}">
      <dsp:nvSpPr>
        <dsp:cNvPr id="0" name=""/>
        <dsp:cNvSpPr/>
      </dsp:nvSpPr>
      <dsp:spPr>
        <a:xfrm>
          <a:off x="5730591" y="24522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Enhance Outreach</a:t>
          </a:r>
        </a:p>
      </dsp:txBody>
      <dsp:txXfrm>
        <a:off x="5730591" y="2452202"/>
        <a:ext cx="2418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477DF60E-7A85-4146-A924-BF7C150691BC}" type="datetimeFigureOut">
              <a:rPr lang="en-US" smtClean="0"/>
              <a:t>1/21/2022</a:t>
            </a:fld>
            <a:endParaRPr lang="en-US"/>
          </a:p>
        </p:txBody>
      </p:sp>
      <p:sp>
        <p:nvSpPr>
          <p:cNvPr id="4" name="Slide Image Placeholder 3"/>
          <p:cNvSpPr>
            <a:spLocks noGrp="1" noRot="1" noChangeAspect="1"/>
          </p:cNvSpPr>
          <p:nvPr>
            <p:ph type="sldImg" idx="2"/>
          </p:nvPr>
        </p:nvSpPr>
        <p:spPr>
          <a:xfrm>
            <a:off x="1392238" y="1152525"/>
            <a:ext cx="414972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016011C7-10FF-4B78-B802-5A930D133D98}" type="slidenum">
              <a:rPr lang="en-US" smtClean="0"/>
              <a:t>‹#›</a:t>
            </a:fld>
            <a:endParaRPr lang="en-US"/>
          </a:p>
        </p:txBody>
      </p:sp>
    </p:spTree>
    <p:extLst>
      <p:ext uri="{BB962C8B-B14F-4D97-AF65-F5344CB8AC3E}">
        <p14:creationId xmlns:p14="http://schemas.microsoft.com/office/powerpoint/2010/main" val="3152109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4D007B-631C-4606-8C2D-45D9961D59E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6F3EC-CD68-4D5C-BBF9-C791A893D42C}" type="slidenum">
              <a:rPr lang="en-US" smtClean="0"/>
              <a:t>‹#›</a:t>
            </a:fld>
            <a:endParaRPr lang="en-US"/>
          </a:p>
        </p:txBody>
      </p:sp>
    </p:spTree>
    <p:extLst>
      <p:ext uri="{BB962C8B-B14F-4D97-AF65-F5344CB8AC3E}">
        <p14:creationId xmlns:p14="http://schemas.microsoft.com/office/powerpoint/2010/main" val="1102730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D007B-631C-4606-8C2D-45D9961D59E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6F3EC-CD68-4D5C-BBF9-C791A893D42C}" type="slidenum">
              <a:rPr lang="en-US" smtClean="0"/>
              <a:t>‹#›</a:t>
            </a:fld>
            <a:endParaRPr lang="en-US"/>
          </a:p>
        </p:txBody>
      </p:sp>
    </p:spTree>
    <p:extLst>
      <p:ext uri="{BB962C8B-B14F-4D97-AF65-F5344CB8AC3E}">
        <p14:creationId xmlns:p14="http://schemas.microsoft.com/office/powerpoint/2010/main" val="1198472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D007B-631C-4606-8C2D-45D9961D59E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6F3EC-CD68-4D5C-BBF9-C791A893D42C}" type="slidenum">
              <a:rPr lang="en-US" smtClean="0"/>
              <a:t>‹#›</a:t>
            </a:fld>
            <a:endParaRPr lang="en-US"/>
          </a:p>
        </p:txBody>
      </p:sp>
    </p:spTree>
    <p:extLst>
      <p:ext uri="{BB962C8B-B14F-4D97-AF65-F5344CB8AC3E}">
        <p14:creationId xmlns:p14="http://schemas.microsoft.com/office/powerpoint/2010/main" val="255133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D007B-631C-4606-8C2D-45D9961D59E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6F3EC-CD68-4D5C-BBF9-C791A893D42C}" type="slidenum">
              <a:rPr lang="en-US" smtClean="0"/>
              <a:t>‹#›</a:t>
            </a:fld>
            <a:endParaRPr lang="en-US"/>
          </a:p>
        </p:txBody>
      </p:sp>
    </p:spTree>
    <p:extLst>
      <p:ext uri="{BB962C8B-B14F-4D97-AF65-F5344CB8AC3E}">
        <p14:creationId xmlns:p14="http://schemas.microsoft.com/office/powerpoint/2010/main" val="44694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4D007B-631C-4606-8C2D-45D9961D59E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6F3EC-CD68-4D5C-BBF9-C791A893D42C}" type="slidenum">
              <a:rPr lang="en-US" smtClean="0"/>
              <a:t>‹#›</a:t>
            </a:fld>
            <a:endParaRPr lang="en-US"/>
          </a:p>
        </p:txBody>
      </p:sp>
    </p:spTree>
    <p:extLst>
      <p:ext uri="{BB962C8B-B14F-4D97-AF65-F5344CB8AC3E}">
        <p14:creationId xmlns:p14="http://schemas.microsoft.com/office/powerpoint/2010/main" val="189966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D007B-631C-4606-8C2D-45D9961D59EE}"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6F3EC-CD68-4D5C-BBF9-C791A893D42C}" type="slidenum">
              <a:rPr lang="en-US" smtClean="0"/>
              <a:t>‹#›</a:t>
            </a:fld>
            <a:endParaRPr lang="en-US"/>
          </a:p>
        </p:txBody>
      </p:sp>
    </p:spTree>
    <p:extLst>
      <p:ext uri="{BB962C8B-B14F-4D97-AF65-F5344CB8AC3E}">
        <p14:creationId xmlns:p14="http://schemas.microsoft.com/office/powerpoint/2010/main" val="229242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4D007B-631C-4606-8C2D-45D9961D59EE}"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A6F3EC-CD68-4D5C-BBF9-C791A893D42C}" type="slidenum">
              <a:rPr lang="en-US" smtClean="0"/>
              <a:t>‹#›</a:t>
            </a:fld>
            <a:endParaRPr lang="en-US"/>
          </a:p>
        </p:txBody>
      </p:sp>
    </p:spTree>
    <p:extLst>
      <p:ext uri="{BB962C8B-B14F-4D97-AF65-F5344CB8AC3E}">
        <p14:creationId xmlns:p14="http://schemas.microsoft.com/office/powerpoint/2010/main" val="108813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D007B-631C-4606-8C2D-45D9961D59EE}"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A6F3EC-CD68-4D5C-BBF9-C791A893D42C}" type="slidenum">
              <a:rPr lang="en-US" smtClean="0"/>
              <a:t>‹#›</a:t>
            </a:fld>
            <a:endParaRPr lang="en-US"/>
          </a:p>
        </p:txBody>
      </p:sp>
    </p:spTree>
    <p:extLst>
      <p:ext uri="{BB962C8B-B14F-4D97-AF65-F5344CB8AC3E}">
        <p14:creationId xmlns:p14="http://schemas.microsoft.com/office/powerpoint/2010/main" val="94086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D007B-631C-4606-8C2D-45D9961D59EE}"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A6F3EC-CD68-4D5C-BBF9-C791A893D42C}" type="slidenum">
              <a:rPr lang="en-US" smtClean="0"/>
              <a:t>‹#›</a:t>
            </a:fld>
            <a:endParaRPr lang="en-US"/>
          </a:p>
        </p:txBody>
      </p:sp>
    </p:spTree>
    <p:extLst>
      <p:ext uri="{BB962C8B-B14F-4D97-AF65-F5344CB8AC3E}">
        <p14:creationId xmlns:p14="http://schemas.microsoft.com/office/powerpoint/2010/main" val="479492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4D007B-631C-4606-8C2D-45D9961D59EE}"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6F3EC-CD68-4D5C-BBF9-C791A893D42C}" type="slidenum">
              <a:rPr lang="en-US" smtClean="0"/>
              <a:t>‹#›</a:t>
            </a:fld>
            <a:endParaRPr lang="en-US"/>
          </a:p>
        </p:txBody>
      </p:sp>
    </p:spTree>
    <p:extLst>
      <p:ext uri="{BB962C8B-B14F-4D97-AF65-F5344CB8AC3E}">
        <p14:creationId xmlns:p14="http://schemas.microsoft.com/office/powerpoint/2010/main" val="1734878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4D007B-631C-4606-8C2D-45D9961D59EE}"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6F3EC-CD68-4D5C-BBF9-C791A893D42C}" type="slidenum">
              <a:rPr lang="en-US" smtClean="0"/>
              <a:t>‹#›</a:t>
            </a:fld>
            <a:endParaRPr lang="en-US"/>
          </a:p>
        </p:txBody>
      </p:sp>
    </p:spTree>
    <p:extLst>
      <p:ext uri="{BB962C8B-B14F-4D97-AF65-F5344CB8AC3E}">
        <p14:creationId xmlns:p14="http://schemas.microsoft.com/office/powerpoint/2010/main" val="27497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8000">
              <a:srgbClr val="D4DFF1"/>
            </a:gs>
            <a:gs pos="26000">
              <a:schemeClr val="accent1">
                <a:lumMod val="5000"/>
                <a:lumOff val="95000"/>
              </a:schemeClr>
            </a:gs>
            <a:gs pos="0">
              <a:schemeClr val="accent1">
                <a:lumMod val="45000"/>
                <a:lumOff val="55000"/>
              </a:schemeClr>
            </a:gs>
            <a:gs pos="95000">
              <a:schemeClr val="accent1">
                <a:lumMod val="45000"/>
                <a:lumOff val="55000"/>
              </a:schemeClr>
            </a:gs>
            <a:gs pos="98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D007B-631C-4606-8C2D-45D9961D59EE}" type="datetimeFigureOut">
              <a:rPr lang="en-US" smtClean="0"/>
              <a:t>1/21/2022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6F3EC-CD68-4D5C-BBF9-C791A893D42C}" type="slidenum">
              <a:rPr lang="en-US" smtClean="0"/>
              <a:t>‹#›</a:t>
            </a:fld>
            <a:endParaRPr lang="en-US"/>
          </a:p>
        </p:txBody>
      </p:sp>
    </p:spTree>
    <p:extLst>
      <p:ext uri="{BB962C8B-B14F-4D97-AF65-F5344CB8AC3E}">
        <p14:creationId xmlns:p14="http://schemas.microsoft.com/office/powerpoint/2010/main" val="3909776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blogs.lse.ac.uk/politicsandpolicy/challenging-the-accountability-agenda-what-increases-an-ngos-trustworthiness/"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geekaa.in/2010/01/sense-of-urgency.html"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hyperlink" Target="http://www.coj.net/oig" TargetMode="External"/><Relationship Id="rId2" Type="http://schemas.openxmlformats.org/officeDocument/2006/relationships/hyperlink" Target="mailto:inspector@coj.ne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6968">
              <a:schemeClr val="bg1"/>
            </a:gs>
            <a:gs pos="52216">
              <a:schemeClr val="bg1"/>
            </a:gs>
            <a:gs pos="1000">
              <a:schemeClr val="accent1">
                <a:lumMod val="75000"/>
              </a:schemeClr>
            </a:gs>
            <a:gs pos="34000">
              <a:schemeClr val="bg1"/>
            </a:gs>
            <a:gs pos="39000">
              <a:schemeClr val="bg1"/>
            </a:gs>
            <a:gs pos="9736">
              <a:srgbClr val="0070C0"/>
            </a:gs>
            <a:gs pos="0">
              <a:srgbClr val="97AFD7"/>
            </a:gs>
            <a:gs pos="100000">
              <a:schemeClr val="accent3">
                <a:lumMod val="20000"/>
                <a:lumOff val="80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119FA-E3DD-459B-A12F-138375277D98}"/>
              </a:ext>
            </a:extLst>
          </p:cNvPr>
          <p:cNvSpPr>
            <a:spLocks noGrp="1"/>
          </p:cNvSpPr>
          <p:nvPr>
            <p:ph type="ctrTitle"/>
          </p:nvPr>
        </p:nvSpPr>
        <p:spPr>
          <a:xfrm>
            <a:off x="3491465" y="901334"/>
            <a:ext cx="5642965" cy="1305683"/>
          </a:xfrm>
        </p:spPr>
        <p:txBody>
          <a:bodyPr>
            <a:normAutofit/>
          </a:bodyPr>
          <a:lstStyle/>
          <a:p>
            <a:r>
              <a:rPr lang="en-US" sz="3800" dirty="0">
                <a:latin typeface="Arial" panose="020B0604020202020204" pitchFamily="34" charset="0"/>
                <a:cs typeface="Arial" panose="020B0604020202020204" pitchFamily="34" charset="0"/>
              </a:rPr>
              <a:t>Office of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Inspector General</a:t>
            </a:r>
          </a:p>
        </p:txBody>
      </p:sp>
      <p:sp>
        <p:nvSpPr>
          <p:cNvPr id="3" name="Subtitle 2">
            <a:extLst>
              <a:ext uri="{FF2B5EF4-FFF2-40B4-BE49-F238E27FC236}">
                <a16:creationId xmlns:a16="http://schemas.microsoft.com/office/drawing/2014/main" id="{10345066-0203-4426-A040-328E8F178E12}"/>
              </a:ext>
            </a:extLst>
          </p:cNvPr>
          <p:cNvSpPr>
            <a:spLocks noGrp="1"/>
          </p:cNvSpPr>
          <p:nvPr>
            <p:ph type="subTitle" idx="1"/>
          </p:nvPr>
        </p:nvSpPr>
        <p:spPr>
          <a:xfrm>
            <a:off x="981512" y="3541078"/>
            <a:ext cx="7382312" cy="970745"/>
          </a:xfrm>
        </p:spPr>
        <p:txBody>
          <a:bodyPr>
            <a:normAutofit fontScale="25000" lnSpcReduction="20000"/>
          </a:bodyPr>
          <a:lstStyle/>
          <a:p>
            <a:r>
              <a:rPr lang="en-US" sz="12800" dirty="0">
                <a:latin typeface="Arial" panose="020B0604020202020204" pitchFamily="34" charset="0"/>
                <a:cs typeface="Arial" panose="020B0604020202020204" pitchFamily="34" charset="0"/>
              </a:rPr>
              <a:t>Activities Update</a:t>
            </a:r>
          </a:p>
          <a:p>
            <a:r>
              <a:rPr lang="en-US" sz="12800" dirty="0">
                <a:latin typeface="Arial" panose="020B0604020202020204" pitchFamily="34" charset="0"/>
                <a:cs typeface="Arial" panose="020B0604020202020204" pitchFamily="34" charset="0"/>
              </a:rPr>
              <a:t>October 1, 2020 - September 30, 2021</a:t>
            </a:r>
          </a:p>
          <a:p>
            <a:r>
              <a:rPr lang="en-US" sz="7200" i="1" dirty="0">
                <a:latin typeface="Arial" panose="020B0604020202020204" pitchFamily="34" charset="0"/>
                <a:cs typeface="Arial" panose="020B0604020202020204" pitchFamily="34" charset="0"/>
              </a:rPr>
              <a:t>Activities under former Inspector General</a:t>
            </a:r>
          </a:p>
          <a:p>
            <a:pPr>
              <a:lnSpc>
                <a:spcPct val="120000"/>
              </a:lnSpc>
              <a:spcBef>
                <a:spcPts val="0"/>
              </a:spcBef>
            </a:pPr>
            <a:endParaRPr lang="en-US" sz="3200" dirty="0">
              <a:latin typeface="Arial" panose="020B0604020202020204" pitchFamily="34" charset="0"/>
              <a:cs typeface="Arial" panose="020B0604020202020204" pitchFamily="34" charset="0"/>
            </a:endParaRPr>
          </a:p>
          <a:p>
            <a:r>
              <a:rPr lang="en-US" sz="12800" dirty="0">
                <a:latin typeface="Arial" panose="020B0604020202020204" pitchFamily="34" charset="0"/>
                <a:cs typeface="Arial" panose="020B0604020202020204" pitchFamily="34" charset="0"/>
              </a:rPr>
              <a:t>&amp; </a:t>
            </a:r>
          </a:p>
          <a:p>
            <a:r>
              <a:rPr lang="en-US" sz="12800" dirty="0">
                <a:latin typeface="Arial" panose="020B0604020202020204" pitchFamily="34" charset="0"/>
                <a:cs typeface="Arial" panose="020B0604020202020204" pitchFamily="34" charset="0"/>
              </a:rPr>
              <a:t>Recent  Actions</a:t>
            </a:r>
          </a:p>
          <a:p>
            <a:endParaRPr lang="en-US" dirty="0">
              <a:latin typeface="Arial" panose="020B0604020202020204" pitchFamily="34" charset="0"/>
              <a:cs typeface="Arial" panose="020B0604020202020204" pitchFamily="34" charset="0"/>
            </a:endParaRPr>
          </a:p>
        </p:txBody>
      </p:sp>
      <p:pic>
        <p:nvPicPr>
          <p:cNvPr id="10" name="Picture 3">
            <a:extLst>
              <a:ext uri="{FF2B5EF4-FFF2-40B4-BE49-F238E27FC236}">
                <a16:creationId xmlns:a16="http://schemas.microsoft.com/office/drawing/2014/main" id="{F595E552-EAC1-4341-8EA1-1C5FA4990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932" t="36342" r="1700" b="9840"/>
          <a:stretch>
            <a:fillRect/>
          </a:stretch>
        </p:blipFill>
        <p:spPr bwMode="auto">
          <a:xfrm>
            <a:off x="0" y="29864"/>
            <a:ext cx="3491465" cy="273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250C190E-1D34-4230-A391-4471A8F37C5A}"/>
              </a:ext>
            </a:extLst>
          </p:cNvPr>
          <p:cNvSpPr txBox="1"/>
          <p:nvPr/>
        </p:nvSpPr>
        <p:spPr>
          <a:xfrm>
            <a:off x="3565322" y="2300400"/>
            <a:ext cx="5452844" cy="553998"/>
          </a:xfrm>
          <a:prstGeom prst="rect">
            <a:avLst/>
          </a:prstGeom>
          <a:noFill/>
        </p:spPr>
        <p:txBody>
          <a:bodyPr wrap="square">
            <a:spAutoFit/>
          </a:bodyPr>
          <a:lstStyle/>
          <a:p>
            <a:pPr algn="ctr" eaLnBrk="1" hangingPunct="1">
              <a:spcBef>
                <a:spcPct val="0"/>
              </a:spcBef>
              <a:buFontTx/>
              <a:buNone/>
            </a:pPr>
            <a:r>
              <a:rPr lang="en-US" altLang="en-US" sz="1500" b="1" i="1" dirty="0">
                <a:latin typeface="Arial" panose="020B0604020202020204" pitchFamily="34" charset="0"/>
                <a:cs typeface="Arial" panose="020B0604020202020204" pitchFamily="34" charset="0"/>
              </a:rPr>
              <a:t>“Enhancing Public Trust in Government Through Independent and Responsible Oversight”</a:t>
            </a:r>
          </a:p>
        </p:txBody>
      </p:sp>
      <p:sp>
        <p:nvSpPr>
          <p:cNvPr id="13" name="TextBox 12">
            <a:extLst>
              <a:ext uri="{FF2B5EF4-FFF2-40B4-BE49-F238E27FC236}">
                <a16:creationId xmlns:a16="http://schemas.microsoft.com/office/drawing/2014/main" id="{4D687A8F-21C1-42DF-99BC-F9AD2B0AC662}"/>
              </a:ext>
            </a:extLst>
          </p:cNvPr>
          <p:cNvSpPr txBox="1"/>
          <p:nvPr/>
        </p:nvSpPr>
        <p:spPr>
          <a:xfrm>
            <a:off x="6115574" y="5929666"/>
            <a:ext cx="3018857" cy="83099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January 25, 2022</a:t>
            </a:r>
          </a:p>
          <a:p>
            <a:pPr algn="ctr"/>
            <a:r>
              <a:rPr lang="en-US" sz="1600" dirty="0">
                <a:latin typeface="Arial" panose="020B0604020202020204" pitchFamily="34" charset="0"/>
                <a:cs typeface="Arial" panose="020B0604020202020204" pitchFamily="34" charset="0"/>
              </a:rPr>
              <a:t>Interim Inspector General </a:t>
            </a:r>
          </a:p>
          <a:p>
            <a:pPr algn="ctr"/>
            <a:r>
              <a:rPr lang="en-US" sz="1600" dirty="0">
                <a:latin typeface="Arial" panose="020B0604020202020204" pitchFamily="34" charset="0"/>
                <a:cs typeface="Arial" panose="020B0604020202020204" pitchFamily="34" charset="0"/>
              </a:rPr>
              <a:t>Sheryl Goodman</a:t>
            </a:r>
          </a:p>
        </p:txBody>
      </p:sp>
      <p:pic>
        <p:nvPicPr>
          <p:cNvPr id="7" name="Picture 2" descr="E:\Jacksonville, FL\JAX logo.png">
            <a:extLst>
              <a:ext uri="{FF2B5EF4-FFF2-40B4-BE49-F238E27FC236}">
                <a16:creationId xmlns:a16="http://schemas.microsoft.com/office/drawing/2014/main" id="{E14C31BA-E850-4AA5-B9BF-8E472C6C71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47352" y="88819"/>
            <a:ext cx="931190" cy="92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493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336B721-5A4D-4911-977B-E4EECADB1205}"/>
              </a:ext>
            </a:extLst>
          </p:cNvPr>
          <p:cNvSpPr>
            <a:spLocks noGrp="1"/>
          </p:cNvSpPr>
          <p:nvPr>
            <p:ph type="ctrTitle"/>
          </p:nvPr>
        </p:nvSpPr>
        <p:spPr>
          <a:xfrm>
            <a:off x="718879" y="800392"/>
            <a:ext cx="7698523" cy="1212102"/>
          </a:xfrm>
        </p:spPr>
        <p:txBody>
          <a:bodyPr vert="horz" lIns="91440" tIns="45720" rIns="91440" bIns="45720" rtlCol="0" anchor="ctr">
            <a:normAutofit/>
          </a:bodyPr>
          <a:lstStyle/>
          <a:p>
            <a:r>
              <a:rPr lang="en-US" sz="3600" kern="1200" dirty="0">
                <a:solidFill>
                  <a:srgbClr val="FFFFFF"/>
                </a:solidFill>
                <a:latin typeface="Arial" panose="020B0604020202020204" pitchFamily="34" charset="0"/>
                <a:cs typeface="Arial" panose="020B0604020202020204" pitchFamily="34" charset="0"/>
              </a:rPr>
              <a:t>Whistle-blower Protection </a:t>
            </a:r>
          </a:p>
        </p:txBody>
      </p:sp>
      <p:sp>
        <p:nvSpPr>
          <p:cNvPr id="3" name="Subtitle 2">
            <a:extLst>
              <a:ext uri="{FF2B5EF4-FFF2-40B4-BE49-F238E27FC236}">
                <a16:creationId xmlns:a16="http://schemas.microsoft.com/office/drawing/2014/main" id="{1811116D-D855-49AF-B4D4-A1AA06A2F690}"/>
              </a:ext>
            </a:extLst>
          </p:cNvPr>
          <p:cNvSpPr>
            <a:spLocks noGrp="1"/>
          </p:cNvSpPr>
          <p:nvPr>
            <p:ph type="subTitle" idx="1"/>
          </p:nvPr>
        </p:nvSpPr>
        <p:spPr>
          <a:xfrm>
            <a:off x="1067663" y="2543175"/>
            <a:ext cx="7281746" cy="3998077"/>
          </a:xfrm>
        </p:spPr>
        <p:txBody>
          <a:bodyPr vert="horz" lIns="91440" tIns="45720" rIns="91440" bIns="45720" rtlCol="0" anchor="ctr">
            <a:normAutofit fontScale="70000" lnSpcReduction="20000"/>
          </a:bodyPr>
          <a:lstStyle/>
          <a:p>
            <a:pPr algn="just"/>
            <a:r>
              <a:rPr lang="en-US" sz="2600" dirty="0">
                <a:latin typeface="Arial" panose="020B0604020202020204" pitchFamily="34" charset="0"/>
                <a:cs typeface="Arial" panose="020B0604020202020204" pitchFamily="34" charset="0"/>
              </a:rPr>
              <a:t>Interpretation of who can be a Whistle-blower (WB) pursuant to Florida Statute has been mis-applied.  </a:t>
            </a:r>
            <a:r>
              <a:rPr lang="en-US" sz="2600" i="1" dirty="0">
                <a:latin typeface="Arial" panose="020B0604020202020204" pitchFamily="34" charset="0"/>
                <a:cs typeface="Arial" panose="020B0604020202020204" pitchFamily="34" charset="0"/>
              </a:rPr>
              <a:t>OIG was granting WB protection to </a:t>
            </a:r>
            <a:r>
              <a:rPr lang="en-US" sz="2600" i="1" u="sng" dirty="0">
                <a:latin typeface="Arial" panose="020B0604020202020204" pitchFamily="34" charset="0"/>
                <a:cs typeface="Arial" panose="020B0604020202020204" pitchFamily="34" charset="0"/>
              </a:rPr>
              <a:t>only</a:t>
            </a:r>
            <a:r>
              <a:rPr lang="en-US" sz="2600" i="1" dirty="0">
                <a:latin typeface="Arial" panose="020B0604020202020204" pitchFamily="34" charset="0"/>
                <a:cs typeface="Arial" panose="020B0604020202020204" pitchFamily="34" charset="0"/>
              </a:rPr>
              <a:t> current employees and current contracted employees</a:t>
            </a:r>
            <a:r>
              <a:rPr lang="en-US" sz="2600" dirty="0">
                <a:latin typeface="Arial" panose="020B0604020202020204" pitchFamily="34" charset="0"/>
                <a:cs typeface="Arial" panose="020B0604020202020204" pitchFamily="34" charset="0"/>
              </a:rPr>
              <a:t>.</a:t>
            </a:r>
          </a:p>
          <a:p>
            <a:pPr marL="457200" indent="-342900" algn="just">
              <a:buFont typeface="Wingdings" panose="05000000000000000000" pitchFamily="2" charset="2"/>
              <a:buChar char="§"/>
            </a:pPr>
            <a:endParaRPr lang="en-US" sz="2100" dirty="0">
              <a:latin typeface="Arial" panose="020B0604020202020204" pitchFamily="34" charset="0"/>
              <a:cs typeface="Arial" panose="020B0604020202020204" pitchFamily="34" charset="0"/>
            </a:endParaRPr>
          </a:p>
          <a:p>
            <a:pPr marL="457200" indent="-342900" algn="just">
              <a:buClr>
                <a:srgbClr val="002060"/>
              </a:buClr>
              <a:buFont typeface="Wingdings" panose="05000000000000000000" pitchFamily="2" charset="2"/>
              <a:buChar char="§"/>
            </a:pPr>
            <a:r>
              <a:rPr lang="en-US" sz="2600" dirty="0">
                <a:latin typeface="Arial" panose="020B0604020202020204" pitchFamily="34" charset="0"/>
                <a:cs typeface="Arial" panose="020B0604020202020204" pitchFamily="34" charset="0"/>
              </a:rPr>
              <a:t>The Act under §112.3189, Florida Statutes, Investigative procedures includes </a:t>
            </a:r>
            <a:r>
              <a:rPr lang="en-US" sz="2600" b="1" i="1" dirty="0">
                <a:latin typeface="Arial" panose="020B0604020202020204" pitchFamily="34" charset="0"/>
                <a:cs typeface="Arial" panose="020B0604020202020204" pitchFamily="34" charset="0"/>
              </a:rPr>
              <a:t>employee or former employee, or applicant for employment</a:t>
            </a:r>
            <a:r>
              <a:rPr lang="en-US" sz="2600" dirty="0">
                <a:latin typeface="Arial" panose="020B0604020202020204" pitchFamily="34" charset="0"/>
                <a:cs typeface="Arial" panose="020B0604020202020204" pitchFamily="34" charset="0"/>
              </a:rPr>
              <a:t>. </a:t>
            </a:r>
          </a:p>
          <a:p>
            <a:pPr marL="457200" indent="-342900" algn="just">
              <a:buClr>
                <a:srgbClr val="002060"/>
              </a:buClr>
              <a:buFont typeface="Wingdings" panose="05000000000000000000" pitchFamily="2" charset="2"/>
              <a:buChar char="§"/>
            </a:pPr>
            <a:endParaRPr lang="en-US" sz="1300" dirty="0">
              <a:latin typeface="Arial" panose="020B0604020202020204" pitchFamily="34" charset="0"/>
              <a:cs typeface="Arial" panose="020B0604020202020204" pitchFamily="34" charset="0"/>
            </a:endParaRPr>
          </a:p>
          <a:p>
            <a:pPr marL="457200" indent="-342900" algn="just">
              <a:buClr>
                <a:srgbClr val="002060"/>
              </a:buClr>
              <a:buFont typeface="Wingdings" panose="05000000000000000000" pitchFamily="2" charset="2"/>
              <a:buChar char="§"/>
            </a:pPr>
            <a:r>
              <a:rPr lang="en-US" sz="2600" dirty="0">
                <a:latin typeface="Arial" panose="020B0604020202020204" pitchFamily="34" charset="0"/>
                <a:cs typeface="Arial" panose="020B0604020202020204" pitchFamily="34" charset="0"/>
              </a:rPr>
              <a:t>The law also includes provisions for </a:t>
            </a:r>
            <a:r>
              <a:rPr lang="en-US" sz="2600" b="1" i="1" dirty="0">
                <a:latin typeface="Arial" panose="020B0604020202020204" pitchFamily="34" charset="0"/>
                <a:cs typeface="Arial" panose="020B0604020202020204" pitchFamily="34" charset="0"/>
              </a:rPr>
              <a:t>persons who perform services for, and under the control and direction of, or contracts</a:t>
            </a:r>
            <a:r>
              <a:rPr lang="en-US" sz="2600" dirty="0">
                <a:latin typeface="Arial" panose="020B0604020202020204" pitchFamily="34" charset="0"/>
                <a:cs typeface="Arial" panose="020B0604020202020204" pitchFamily="34" charset="0"/>
              </a:rPr>
              <a:t> with, an agency or independent contractor for wages or other remuneration.  </a:t>
            </a:r>
          </a:p>
          <a:p>
            <a:pPr marL="457200" indent="-342900" algn="just">
              <a:buClr>
                <a:srgbClr val="002060"/>
              </a:buClr>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457200" indent="-342900" algn="just">
              <a:buClr>
                <a:srgbClr val="002060"/>
              </a:buClr>
              <a:buFont typeface="Wingdings" panose="05000000000000000000" pitchFamily="2" charset="2"/>
              <a:buChar char="§"/>
            </a:pPr>
            <a:r>
              <a:rPr lang="en-US" sz="2600" dirty="0">
                <a:effectLst/>
                <a:latin typeface="Arial" panose="020B0604020202020204" pitchFamily="34" charset="0"/>
                <a:ea typeface="Calibri" panose="020F0502020204030204" pitchFamily="34" charset="0"/>
                <a:cs typeface="Arial" panose="020B0604020202020204" pitchFamily="34" charset="0"/>
              </a:rPr>
              <a:t>IG best practice utilizes the “</a:t>
            </a:r>
            <a:r>
              <a:rPr lang="en-US" sz="2600" b="1" dirty="0">
                <a:effectLst/>
                <a:latin typeface="Arial" panose="020B0604020202020204" pitchFamily="34" charset="0"/>
                <a:ea typeface="Calibri" panose="020F0502020204030204" pitchFamily="34" charset="0"/>
                <a:cs typeface="Arial" panose="020B0604020202020204" pitchFamily="34" charset="0"/>
              </a:rPr>
              <a:t>gross</a:t>
            </a:r>
            <a:r>
              <a:rPr lang="en-US" sz="2600" dirty="0">
                <a:effectLst/>
                <a:latin typeface="Arial" panose="020B0604020202020204" pitchFamily="34" charset="0"/>
                <a:ea typeface="Calibri" panose="020F0502020204030204" pitchFamily="34" charset="0"/>
                <a:cs typeface="Arial" panose="020B0604020202020204" pitchFamily="34" charset="0"/>
              </a:rPr>
              <a:t>” modifier: mismanagement, malfeasance, misfeasance, waste of public funds, or neglect of duty.</a:t>
            </a:r>
          </a:p>
        </p:txBody>
      </p:sp>
    </p:spTree>
    <p:extLst>
      <p:ext uri="{BB962C8B-B14F-4D97-AF65-F5344CB8AC3E}">
        <p14:creationId xmlns:p14="http://schemas.microsoft.com/office/powerpoint/2010/main" val="294679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511403"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5274821"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A29A8EF-A9C7-4BFB-B031-289533231FD9}"/>
              </a:ext>
            </a:extLst>
          </p:cNvPr>
          <p:cNvSpPr>
            <a:spLocks noGrp="1"/>
          </p:cNvSpPr>
          <p:nvPr>
            <p:ph type="title"/>
          </p:nvPr>
        </p:nvSpPr>
        <p:spPr>
          <a:xfrm>
            <a:off x="723570" y="804328"/>
            <a:ext cx="4568484" cy="1205821"/>
          </a:xfrm>
        </p:spPr>
        <p:txBody>
          <a:bodyPr>
            <a:normAutofit/>
          </a:bodyPr>
          <a:lstStyle/>
          <a:p>
            <a:pPr algn="ctr"/>
            <a:r>
              <a:rPr lang="en-US" sz="3600" dirty="0">
                <a:solidFill>
                  <a:srgbClr val="FEFFFF"/>
                </a:solidFill>
                <a:latin typeface="Arial" panose="020B0604020202020204" pitchFamily="34" charset="0"/>
                <a:cs typeface="Arial" panose="020B0604020202020204" pitchFamily="34" charset="0"/>
              </a:rPr>
              <a:t>New Focus</a:t>
            </a:r>
          </a:p>
        </p:txBody>
      </p:sp>
      <p:sp>
        <p:nvSpPr>
          <p:cNvPr id="3" name="Content Placeholder 2">
            <a:extLst>
              <a:ext uri="{FF2B5EF4-FFF2-40B4-BE49-F238E27FC236}">
                <a16:creationId xmlns:a16="http://schemas.microsoft.com/office/drawing/2014/main" id="{9D32F679-1200-4FAE-A749-4C91511651CB}"/>
              </a:ext>
            </a:extLst>
          </p:cNvPr>
          <p:cNvSpPr>
            <a:spLocks noGrp="1"/>
          </p:cNvSpPr>
          <p:nvPr>
            <p:ph idx="1"/>
          </p:nvPr>
        </p:nvSpPr>
        <p:spPr>
          <a:xfrm>
            <a:off x="870368" y="2494450"/>
            <a:ext cx="4641035" cy="3563159"/>
          </a:xfrm>
        </p:spPr>
        <p:txBody>
          <a:bodyPr>
            <a:noAutofit/>
          </a:bodyPr>
          <a:lstStyle/>
          <a:p>
            <a:pPr>
              <a:spcBef>
                <a:spcPts val="0"/>
              </a:spcBef>
              <a:buClr>
                <a:srgbClr val="00206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  ADDING VALUE TO THOSE    </a:t>
            </a:r>
          </a:p>
          <a:p>
            <a:pPr marL="0" indent="0">
              <a:spcBef>
                <a:spcPts val="0"/>
              </a:spcBef>
              <a:buClr>
                <a:srgbClr val="002060"/>
              </a:buClr>
              <a:buNone/>
            </a:pPr>
            <a:r>
              <a:rPr lang="en-US" sz="1800" b="1" dirty="0">
                <a:latin typeface="Arial" panose="020B0604020202020204" pitchFamily="34" charset="0"/>
                <a:cs typeface="Arial" panose="020B0604020202020204" pitchFamily="34" charset="0"/>
              </a:rPr>
              <a:t>     UNDER ITS JURISDICTION</a:t>
            </a:r>
          </a:p>
          <a:p>
            <a:pPr>
              <a:spcBef>
                <a:spcPts val="0"/>
              </a:spcBef>
              <a:buClr>
                <a:srgbClr val="002060"/>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a:buClr>
                <a:srgbClr val="002060"/>
              </a:buClr>
              <a:buFont typeface="Wingdings" panose="05000000000000000000" pitchFamily="2" charset="2"/>
              <a:buChar char="§"/>
            </a:pP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RETURN ON INVESTMENT </a:t>
            </a:r>
          </a:p>
          <a:p>
            <a:pPr lvl="1">
              <a:buClr>
                <a:srgbClr val="002060"/>
              </a:buClr>
              <a:buSzPct val="50000"/>
              <a:buFont typeface="Wingdings" panose="05000000000000000000" pitchFamily="2" charset="2"/>
              <a:buChar char="q"/>
            </a:pPr>
            <a:r>
              <a:rPr lang="en-US" sz="1800" dirty="0">
                <a:latin typeface="Arial" panose="020B0604020202020204" pitchFamily="34" charset="0"/>
                <a:cs typeface="Arial" panose="020B0604020202020204" pitchFamily="34" charset="0"/>
              </a:rPr>
              <a:t>  Impact Change</a:t>
            </a:r>
          </a:p>
          <a:p>
            <a:pPr lvl="1">
              <a:lnSpc>
                <a:spcPct val="100000"/>
              </a:lnSpc>
              <a:spcBef>
                <a:spcPts val="0"/>
              </a:spcBef>
              <a:buClr>
                <a:srgbClr val="002060"/>
              </a:buClr>
              <a:buSzPct val="50000"/>
              <a:buFont typeface="Wingdings" panose="05000000000000000000" pitchFamily="2" charset="2"/>
              <a:buChar char="q"/>
            </a:pPr>
            <a:endParaRPr lang="en-US" sz="800" dirty="0">
              <a:latin typeface="Arial" panose="020B0604020202020204" pitchFamily="34" charset="0"/>
              <a:cs typeface="Arial" panose="020B0604020202020204" pitchFamily="34" charset="0"/>
            </a:endParaRPr>
          </a:p>
          <a:p>
            <a:pPr lvl="1">
              <a:buClr>
                <a:srgbClr val="002060"/>
              </a:buClr>
              <a:buSzPct val="50000"/>
              <a:buFont typeface="Wingdings" panose="05000000000000000000" pitchFamily="2" charset="2"/>
              <a:buChar char="q"/>
            </a:pPr>
            <a:r>
              <a:rPr lang="en-US" sz="1800" dirty="0">
                <a:latin typeface="Arial" panose="020B0604020202020204" pitchFamily="34" charset="0"/>
                <a:cs typeface="Arial" panose="020B0604020202020204" pitchFamily="34" charset="0"/>
              </a:rPr>
              <a:t>  Identify Cost Savings ($)</a:t>
            </a:r>
          </a:p>
          <a:p>
            <a:pPr>
              <a:buClr>
                <a:srgbClr val="002060"/>
              </a:buClr>
              <a:buSzPct val="50000"/>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a:p>
            <a:pPr>
              <a:buClr>
                <a:srgbClr val="002060"/>
              </a:buClr>
              <a:buFont typeface="Wingdings" panose="05000000000000000000" pitchFamily="2" charset="2"/>
              <a:buChar char="§"/>
            </a:pP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TIMELINESS</a:t>
            </a:r>
          </a:p>
          <a:p>
            <a:pPr lvl="1">
              <a:buClr>
                <a:srgbClr val="002060"/>
              </a:buClr>
              <a:buSzPct val="50000"/>
              <a:buFont typeface="Wingdings" panose="05000000000000000000" pitchFamily="2" charset="2"/>
              <a:buChar char="q"/>
            </a:pPr>
            <a:r>
              <a:rPr lang="en-US" sz="1800" dirty="0">
                <a:latin typeface="Arial" panose="020B0604020202020204" pitchFamily="34" charset="0"/>
                <a:cs typeface="Arial" panose="020B0604020202020204" pitchFamily="34" charset="0"/>
              </a:rPr>
              <a:t>Correspondence decision – 5 Days</a:t>
            </a:r>
          </a:p>
          <a:p>
            <a:pPr lvl="1">
              <a:lnSpc>
                <a:spcPct val="100000"/>
              </a:lnSpc>
              <a:spcBef>
                <a:spcPts val="0"/>
              </a:spcBef>
              <a:buClr>
                <a:srgbClr val="002060"/>
              </a:buClr>
              <a:buSzPct val="50000"/>
              <a:buFont typeface="Wingdings" panose="05000000000000000000" pitchFamily="2" charset="2"/>
              <a:buChar char="q"/>
            </a:pPr>
            <a:endParaRPr lang="en-US" sz="800" dirty="0">
              <a:latin typeface="Arial" panose="020B0604020202020204" pitchFamily="34" charset="0"/>
              <a:cs typeface="Arial" panose="020B0604020202020204" pitchFamily="34" charset="0"/>
            </a:endParaRPr>
          </a:p>
          <a:p>
            <a:pPr lvl="1">
              <a:buClr>
                <a:srgbClr val="002060"/>
              </a:buClr>
              <a:buSzPct val="50000"/>
              <a:buFont typeface="Wingdings" panose="05000000000000000000" pitchFamily="2" charset="2"/>
              <a:buChar char="q"/>
            </a:pPr>
            <a:r>
              <a:rPr lang="en-US" sz="1800" dirty="0">
                <a:latin typeface="Arial" panose="020B0604020202020204" pitchFamily="34" charset="0"/>
                <a:cs typeface="Arial" panose="020B0604020202020204" pitchFamily="34" charset="0"/>
              </a:rPr>
              <a:t>Administrative Investigations – 90 Days (exceptions documented)</a:t>
            </a:r>
          </a:p>
          <a:p>
            <a:pPr lvl="1">
              <a:lnSpc>
                <a:spcPct val="100000"/>
              </a:lnSpc>
              <a:spcBef>
                <a:spcPts val="0"/>
              </a:spcBef>
              <a:buClr>
                <a:srgbClr val="002060"/>
              </a:buClr>
              <a:buSzPct val="50000"/>
              <a:buFont typeface="Wingdings" panose="05000000000000000000" pitchFamily="2" charset="2"/>
              <a:buChar char="q"/>
            </a:pPr>
            <a:endParaRPr lang="en-US" sz="800" dirty="0">
              <a:latin typeface="Arial" panose="020B0604020202020204" pitchFamily="34" charset="0"/>
              <a:cs typeface="Arial" panose="020B0604020202020204" pitchFamily="34" charset="0"/>
            </a:endParaRPr>
          </a:p>
          <a:p>
            <a:pPr marL="457200" lvl="1" indent="0">
              <a:buNone/>
            </a:pPr>
            <a:r>
              <a:rPr lang="en-US" sz="1800" dirty="0">
                <a:latin typeface="Arial" panose="020B0604020202020204" pitchFamily="34" charset="0"/>
                <a:cs typeface="Arial" panose="020B0604020202020204" pitchFamily="34" charset="0"/>
              </a:rPr>
              <a:t>    * </a:t>
            </a:r>
            <a:r>
              <a:rPr lang="en-US" sz="1600" b="1" i="1" dirty="0">
                <a:latin typeface="Arial" panose="020B0604020202020204" pitchFamily="34" charset="0"/>
                <a:cs typeface="Arial" panose="020B0604020202020204" pitchFamily="34" charset="0"/>
              </a:rPr>
              <a:t>Exceptions should not be the norm</a:t>
            </a:r>
          </a:p>
        </p:txBody>
      </p:sp>
      <p:pic>
        <p:nvPicPr>
          <p:cNvPr id="5" name="Picture 4" descr="A picture containing logo&#10;&#10;Description automatically generated">
            <a:extLst>
              <a:ext uri="{FF2B5EF4-FFF2-40B4-BE49-F238E27FC236}">
                <a16:creationId xmlns:a16="http://schemas.microsoft.com/office/drawing/2014/main" id="{66596DA5-349F-4FC8-8A57-2A896A7AB08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336" r="3941" b="-1"/>
          <a:stretch/>
        </p:blipFill>
        <p:spPr>
          <a:xfrm>
            <a:off x="6152950" y="1555131"/>
            <a:ext cx="2507555" cy="1366930"/>
          </a:xfrm>
          <a:prstGeom prst="rect">
            <a:avLst/>
          </a:prstGeom>
        </p:spPr>
      </p:pic>
      <p:pic>
        <p:nvPicPr>
          <p:cNvPr id="4" name="Picture 3" descr="Calendar&#10;&#10;Description automatically generated with medium confidence">
            <a:extLst>
              <a:ext uri="{FF2B5EF4-FFF2-40B4-BE49-F238E27FC236}">
                <a16:creationId xmlns:a16="http://schemas.microsoft.com/office/drawing/2014/main" id="{C3B8FEA7-71A0-4CD6-9F5D-7C893D24D46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243" t="6442" r="2756" b="8251"/>
          <a:stretch/>
        </p:blipFill>
        <p:spPr>
          <a:xfrm>
            <a:off x="5943028" y="4195999"/>
            <a:ext cx="2861166" cy="1697083"/>
          </a:xfrm>
          <a:prstGeom prst="rect">
            <a:avLst/>
          </a:prstGeom>
        </p:spPr>
      </p:pic>
    </p:spTree>
    <p:extLst>
      <p:ext uri="{BB962C8B-B14F-4D97-AF65-F5344CB8AC3E}">
        <p14:creationId xmlns:p14="http://schemas.microsoft.com/office/powerpoint/2010/main" val="3595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calcmode="lin" valueType="num">
                                      <p:cBhvr additive="base">
                                        <p:cTn id="45"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1A2982-DE1D-4A20-857B-9A5F943A8463}"/>
              </a:ext>
            </a:extLst>
          </p:cNvPr>
          <p:cNvSpPr>
            <a:spLocks noGrp="1"/>
          </p:cNvSpPr>
          <p:nvPr>
            <p:ph type="title"/>
          </p:nvPr>
        </p:nvSpPr>
        <p:spPr>
          <a:xfrm>
            <a:off x="1037673" y="348865"/>
            <a:ext cx="7288583" cy="1576446"/>
          </a:xfrm>
        </p:spPr>
        <p:txBody>
          <a:bodyPr anchor="ctr">
            <a:normAutofit/>
          </a:bodyPr>
          <a:lstStyle/>
          <a:p>
            <a:pPr algn="ctr"/>
            <a:r>
              <a:rPr lang="en-US" sz="3600" dirty="0">
                <a:solidFill>
                  <a:srgbClr val="FFFFFF"/>
                </a:solidFill>
                <a:latin typeface="Arial" panose="020B0604020202020204" pitchFamily="34" charset="0"/>
                <a:cs typeface="Arial" panose="020B0604020202020204" pitchFamily="34" charset="0"/>
              </a:rPr>
              <a:t>Future</a:t>
            </a:r>
            <a:r>
              <a:rPr lang="en-US" sz="3500" dirty="0">
                <a:solidFill>
                  <a:srgbClr val="FFFFFF"/>
                </a:solidFill>
                <a:latin typeface="Arial" panose="020B0604020202020204" pitchFamily="34" charset="0"/>
                <a:cs typeface="Arial" panose="020B0604020202020204" pitchFamily="34" charset="0"/>
              </a:rPr>
              <a:t> Outlook</a:t>
            </a:r>
          </a:p>
        </p:txBody>
      </p:sp>
      <p:graphicFrame>
        <p:nvGraphicFramePr>
          <p:cNvPr id="6" name="Content Placeholder 2">
            <a:extLst>
              <a:ext uri="{FF2B5EF4-FFF2-40B4-BE49-F238E27FC236}">
                <a16:creationId xmlns:a16="http://schemas.microsoft.com/office/drawing/2014/main" id="{78CA2DD0-E63A-4E16-9268-A86434955476}"/>
              </a:ext>
            </a:extLst>
          </p:cNvPr>
          <p:cNvGraphicFramePr>
            <a:graphicFrameLocks noGrp="1"/>
          </p:cNvGraphicFramePr>
          <p:nvPr>
            <p:ph idx="1"/>
            <p:extLst>
              <p:ext uri="{D42A27DB-BD31-4B8C-83A1-F6EECF244321}">
                <p14:modId xmlns:p14="http://schemas.microsoft.com/office/powerpoint/2010/main" val="317222024"/>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8657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57FCAA-C6C9-473A-BC19-3E58EA8B808B}"/>
              </a:ext>
            </a:extLst>
          </p:cNvPr>
          <p:cNvSpPr>
            <a:spLocks noGrp="1"/>
          </p:cNvSpPr>
          <p:nvPr>
            <p:ph type="ctrTitle"/>
          </p:nvPr>
        </p:nvSpPr>
        <p:spPr>
          <a:xfrm>
            <a:off x="274540" y="586856"/>
            <a:ext cx="2493827" cy="2743573"/>
          </a:xfrm>
        </p:spPr>
        <p:txBody>
          <a:bodyPr vert="horz" lIns="91440" tIns="45720" rIns="91440" bIns="45720" rtlCol="0" anchor="b">
            <a:normAutofit/>
          </a:bodyPr>
          <a:lstStyle/>
          <a:p>
            <a:r>
              <a:rPr lang="en-US" sz="3600" b="1" kern="1200" dirty="0">
                <a:solidFill>
                  <a:srgbClr val="FFFFFF"/>
                </a:solidFill>
                <a:latin typeface="Arial" panose="020B0604020202020204" pitchFamily="34" charset="0"/>
                <a:cs typeface="Arial" panose="020B0604020202020204" pitchFamily="34" charset="0"/>
              </a:rPr>
              <a:t>Thank You</a:t>
            </a:r>
          </a:p>
        </p:txBody>
      </p:sp>
      <p:sp>
        <p:nvSpPr>
          <p:cNvPr id="5" name="TextBox 4">
            <a:extLst>
              <a:ext uri="{FF2B5EF4-FFF2-40B4-BE49-F238E27FC236}">
                <a16:creationId xmlns:a16="http://schemas.microsoft.com/office/drawing/2014/main" id="{3F3FC677-5CDC-41DD-8866-4E52F6334815}"/>
              </a:ext>
            </a:extLst>
          </p:cNvPr>
          <p:cNvSpPr txBox="1"/>
          <p:nvPr/>
        </p:nvSpPr>
        <p:spPr>
          <a:xfrm>
            <a:off x="3626784" y="473311"/>
            <a:ext cx="4916510" cy="5546047"/>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2800" dirty="0">
                <a:latin typeface="Arial" panose="020B0604020202020204" pitchFamily="34" charset="0"/>
                <a:cs typeface="Arial" panose="020B0604020202020204" pitchFamily="34" charset="0"/>
              </a:rPr>
              <a:t>Sheryl Goodman,</a:t>
            </a:r>
          </a:p>
          <a:p>
            <a:pPr algn="ctr" defTabSz="914400">
              <a:lnSpc>
                <a:spcPct val="90000"/>
              </a:lnSpc>
              <a:spcAft>
                <a:spcPts val="600"/>
              </a:spcAft>
            </a:pPr>
            <a:r>
              <a:rPr lang="en-US" sz="2800" dirty="0">
                <a:latin typeface="Arial" panose="020B0604020202020204" pitchFamily="34" charset="0"/>
                <a:cs typeface="Arial" panose="020B0604020202020204" pitchFamily="34" charset="0"/>
              </a:rPr>
              <a:t>Interim Inspector General</a:t>
            </a:r>
          </a:p>
          <a:p>
            <a:pPr defTabSz="914400">
              <a:lnSpc>
                <a:spcPct val="90000"/>
              </a:lnSpc>
              <a:spcAft>
                <a:spcPts val="600"/>
              </a:spcAft>
            </a:pPr>
            <a:endParaRPr lang="en-US" sz="2800" dirty="0">
              <a:latin typeface="Arial" panose="020B0604020202020204" pitchFamily="34" charset="0"/>
              <a:cs typeface="Arial" panose="020B0604020202020204" pitchFamily="34" charset="0"/>
            </a:endParaRPr>
          </a:p>
          <a:p>
            <a:pPr algn="ctr" defTabSz="914400">
              <a:lnSpc>
                <a:spcPct val="90000"/>
              </a:lnSpc>
              <a:spcAft>
                <a:spcPts val="600"/>
              </a:spcAft>
            </a:pPr>
            <a:r>
              <a:rPr lang="en-US" sz="2800" dirty="0">
                <a:latin typeface="Arial" panose="020B0604020202020204" pitchFamily="34" charset="0"/>
                <a:cs typeface="Arial" panose="020B0604020202020204" pitchFamily="34" charset="0"/>
              </a:rPr>
              <a:t>Office:</a:t>
            </a:r>
          </a:p>
          <a:p>
            <a:pPr algn="ctr" defTabSz="914400">
              <a:lnSpc>
                <a:spcPct val="90000"/>
              </a:lnSpc>
              <a:spcAft>
                <a:spcPts val="600"/>
              </a:spcAft>
              <a:buClr>
                <a:schemeClr val="tx2">
                  <a:lumMod val="75000"/>
                </a:schemeClr>
              </a:buClr>
              <a:buSzPct val="70000"/>
              <a:defRPr/>
            </a:pPr>
            <a:r>
              <a:rPr lang="en-US" altLang="en-US" sz="2800" dirty="0">
                <a:latin typeface="Arial" panose="020B0604020202020204" pitchFamily="34" charset="0"/>
                <a:cs typeface="Arial" panose="020B0604020202020204" pitchFamily="34" charset="0"/>
              </a:rPr>
              <a:t>Email:  </a:t>
            </a:r>
            <a:r>
              <a:rPr lang="en-US" altLang="en-US" sz="2800" dirty="0">
                <a:latin typeface="Arial" panose="020B0604020202020204" pitchFamily="34" charset="0"/>
                <a:cs typeface="Arial" panose="020B0604020202020204" pitchFamily="34" charset="0"/>
                <a:hlinkClick r:id="rId2"/>
              </a:rPr>
              <a:t>inspector@coj.net</a:t>
            </a:r>
            <a:endParaRPr lang="en-US" altLang="en-US" sz="2800" dirty="0">
              <a:latin typeface="Arial" panose="020B0604020202020204" pitchFamily="34" charset="0"/>
              <a:cs typeface="Arial" panose="020B0604020202020204" pitchFamily="34" charset="0"/>
            </a:endParaRPr>
          </a:p>
          <a:p>
            <a:pPr algn="ctr" defTabSz="914400">
              <a:lnSpc>
                <a:spcPct val="90000"/>
              </a:lnSpc>
              <a:spcAft>
                <a:spcPts val="600"/>
              </a:spcAft>
              <a:buClr>
                <a:schemeClr val="tx2">
                  <a:lumMod val="75000"/>
                </a:schemeClr>
              </a:buClr>
              <a:buSzPct val="70000"/>
              <a:defRPr/>
            </a:pPr>
            <a:r>
              <a:rPr lang="en-US" altLang="en-US" sz="2800" dirty="0">
                <a:latin typeface="Arial" panose="020B0604020202020204" pitchFamily="34" charset="0"/>
                <a:cs typeface="Arial" panose="020B0604020202020204" pitchFamily="34" charset="0"/>
              </a:rPr>
              <a:t>(904) 255-5800</a:t>
            </a:r>
            <a:endParaRPr lang="en-US" sz="28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8630173-E679-4218-8AC6-B43AE94F6FE7}"/>
              </a:ext>
            </a:extLst>
          </p:cNvPr>
          <p:cNvSpPr txBox="1"/>
          <p:nvPr/>
        </p:nvSpPr>
        <p:spPr>
          <a:xfrm>
            <a:off x="3721226" y="5551388"/>
            <a:ext cx="4689446" cy="424732"/>
          </a:xfrm>
          <a:prstGeom prst="rect">
            <a:avLst/>
          </a:prstGeom>
          <a:noFill/>
        </p:spPr>
        <p:txBody>
          <a:bodyPr wrap="square">
            <a:spAutoFit/>
          </a:bodyPr>
          <a:lstStyle/>
          <a:p>
            <a:pPr algn="ctr" defTabSz="914400">
              <a:lnSpc>
                <a:spcPct val="90000"/>
              </a:lnSpc>
              <a:spcAft>
                <a:spcPts val="600"/>
              </a:spcAft>
              <a:buClr>
                <a:schemeClr val="tx2">
                  <a:lumMod val="75000"/>
                </a:schemeClr>
              </a:buClr>
              <a:buSzPct val="70000"/>
              <a:defRPr/>
            </a:pPr>
            <a:r>
              <a:rPr lang="en-US" altLang="en-US" sz="2400" dirty="0">
                <a:latin typeface="Arial" panose="020B0604020202020204" pitchFamily="34" charset="0"/>
                <a:cs typeface="Arial" panose="020B0604020202020204" pitchFamily="34" charset="0"/>
                <a:hlinkClick r:id="rId3"/>
              </a:rPr>
              <a:t>http://www.coj.net/oig</a:t>
            </a: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8436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04E69C-1C2A-4A17-AE35-4E45EE975B94}"/>
              </a:ext>
            </a:extLst>
          </p:cNvPr>
          <p:cNvSpPr>
            <a:spLocks noGrp="1"/>
          </p:cNvSpPr>
          <p:nvPr>
            <p:ph type="title"/>
          </p:nvPr>
        </p:nvSpPr>
        <p:spPr>
          <a:xfrm>
            <a:off x="176169" y="586855"/>
            <a:ext cx="2574897" cy="2173123"/>
          </a:xfrm>
        </p:spPr>
        <p:txBody>
          <a:bodyPr anchor="b">
            <a:normAutofit/>
          </a:bodyPr>
          <a:lstStyle/>
          <a:p>
            <a:pPr algn="r"/>
            <a:r>
              <a:rPr lang="en-US" sz="3500" dirty="0">
                <a:solidFill>
                  <a:srgbClr val="FFFFFF"/>
                </a:solidFill>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E65D4657-A686-469E-9047-E203FA99FFCB}"/>
              </a:ext>
            </a:extLst>
          </p:cNvPr>
          <p:cNvSpPr>
            <a:spLocks noGrp="1"/>
          </p:cNvSpPr>
          <p:nvPr>
            <p:ph idx="1"/>
          </p:nvPr>
        </p:nvSpPr>
        <p:spPr>
          <a:xfrm>
            <a:off x="3565749" y="649480"/>
            <a:ext cx="5074912" cy="5546047"/>
          </a:xfrm>
        </p:spPr>
        <p:txBody>
          <a:bodyPr anchor="ctr">
            <a:normAutofit fontScale="92500" lnSpcReduction="10000"/>
          </a:bodyPr>
          <a:lstStyle/>
          <a:p>
            <a:pPr algn="just">
              <a:buClr>
                <a:srgbClr val="002060"/>
              </a:buClr>
              <a:buFont typeface="Wingdings" panose="05000000000000000000" pitchFamily="2" charset="2"/>
              <a:buChar char="§"/>
            </a:pPr>
            <a:r>
              <a:rPr lang="en-US" sz="1800" dirty="0">
                <a:latin typeface="Arial" panose="020B0604020202020204" pitchFamily="34" charset="0"/>
                <a:cs typeface="Arial" panose="020B0604020202020204" pitchFamily="34" charset="0"/>
              </a:rPr>
              <a:t>Began November 30, 2021, as the Interim Inspector General hired via the Inspector General Retention &amp; Selection Committee.</a:t>
            </a:r>
            <a:endParaRPr lang="en-US" sz="1600" dirty="0">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lvl="1" algn="just">
              <a:buClr>
                <a:srgbClr val="002060"/>
              </a:buClr>
              <a:buSzPct val="50000"/>
              <a:buFont typeface="Wingdings" panose="05000000000000000000" pitchFamily="2" charset="2"/>
              <a:buChar char="q"/>
            </a:pPr>
            <a:r>
              <a:rPr lang="en-US" sz="1600" dirty="0">
                <a:latin typeface="Arial" panose="020B0604020202020204" pitchFamily="34" charset="0"/>
                <a:cs typeface="Arial" panose="020B0604020202020204" pitchFamily="34" charset="0"/>
              </a:rPr>
              <a:t>Bring over 14 years as an Inspector General (IG) in both the State of Florida and Florida Municipal/County governments.</a:t>
            </a:r>
            <a:endParaRPr lang="en-US" sz="800" dirty="0">
              <a:latin typeface="Arial" panose="020B0604020202020204" pitchFamily="34" charset="0"/>
              <a:cs typeface="Arial" panose="020B0604020202020204" pitchFamily="34" charset="0"/>
            </a:endParaRPr>
          </a:p>
          <a:p>
            <a:pPr lvl="1" algn="just">
              <a:buClr>
                <a:srgbClr val="002060"/>
              </a:buClr>
              <a:buSzPct val="50000"/>
              <a:buFont typeface="Wingdings" panose="05000000000000000000" pitchFamily="2" charset="2"/>
              <a:buChar char="q"/>
            </a:pPr>
            <a:endParaRPr lang="en-US" sz="1600" dirty="0">
              <a:latin typeface="Arial" panose="020B0604020202020204" pitchFamily="34" charset="0"/>
              <a:cs typeface="Arial" panose="020B0604020202020204" pitchFamily="34" charset="0"/>
            </a:endParaRPr>
          </a:p>
          <a:p>
            <a:pPr lvl="1" algn="just">
              <a:buClr>
                <a:srgbClr val="002060"/>
              </a:buClr>
              <a:buSzPct val="50000"/>
              <a:buFont typeface="Wingdings" panose="05000000000000000000" pitchFamily="2" charset="2"/>
              <a:buChar char="q"/>
            </a:pPr>
            <a:r>
              <a:rPr lang="en-US" sz="1600" dirty="0">
                <a:latin typeface="Arial" panose="020B0604020202020204" pitchFamily="34" charset="0"/>
                <a:cs typeface="Arial" panose="020B0604020202020204" pitchFamily="34" charset="0"/>
              </a:rPr>
              <a:t>Helped create the Jacksonville Office of Inspector General (OIG) in 2014-2015.</a:t>
            </a:r>
          </a:p>
          <a:p>
            <a:pPr lvl="1" algn="just">
              <a:buClr>
                <a:srgbClr val="002060"/>
              </a:buClr>
              <a:buSzPct val="50000"/>
              <a:buFont typeface="Wingdings" panose="05000000000000000000" pitchFamily="2" charset="2"/>
              <a:buChar char="q"/>
            </a:pPr>
            <a:endParaRPr lang="en-US" sz="800" dirty="0">
              <a:latin typeface="Arial" panose="020B0604020202020204" pitchFamily="34" charset="0"/>
              <a:cs typeface="Arial" panose="020B0604020202020204" pitchFamily="34" charset="0"/>
            </a:endParaRPr>
          </a:p>
          <a:p>
            <a:pPr lvl="1" algn="just">
              <a:buClr>
                <a:srgbClr val="002060"/>
              </a:buClr>
              <a:buSzPct val="50000"/>
              <a:buFont typeface="Wingdings" panose="05000000000000000000" pitchFamily="2" charset="2"/>
              <a:buChar char="q"/>
            </a:pPr>
            <a:r>
              <a:rPr lang="en-US" sz="1600" dirty="0">
                <a:latin typeface="Arial" panose="020B0604020202020204" pitchFamily="34" charset="0"/>
                <a:cs typeface="Arial" panose="020B0604020202020204" pitchFamily="34" charset="0"/>
              </a:rPr>
              <a:t>Helped draft the </a:t>
            </a:r>
            <a:r>
              <a:rPr lang="en-US" sz="1600" dirty="0">
                <a:effectLst/>
                <a:latin typeface="Arial" panose="020B0604020202020204" pitchFamily="34" charset="0"/>
                <a:ea typeface="Calibri" panose="020F0502020204030204" pitchFamily="34" charset="0"/>
              </a:rPr>
              <a:t>Commission for Florida Law Enforcement Accreditation </a:t>
            </a:r>
            <a:r>
              <a:rPr lang="en-US" sz="1600" dirty="0">
                <a:latin typeface="Arial" panose="020B0604020202020204" pitchFamily="34" charset="0"/>
                <a:cs typeface="Arial" panose="020B0604020202020204" pitchFamily="34" charset="0"/>
              </a:rPr>
              <a:t>Inspector General  </a:t>
            </a:r>
            <a:r>
              <a:rPr lang="en-US" sz="1600" dirty="0">
                <a:effectLst/>
                <a:latin typeface="Arial" panose="020B0604020202020204" pitchFamily="34" charset="0"/>
                <a:ea typeface="Calibri" panose="020F0502020204030204" pitchFamily="34" charset="0"/>
              </a:rPr>
              <a:t>standards; was the fir</a:t>
            </a:r>
            <a:r>
              <a:rPr lang="en-US" sz="1600" dirty="0">
                <a:latin typeface="Arial" panose="020B0604020202020204" pitchFamily="34" charset="0"/>
                <a:cs typeface="Arial" panose="020B0604020202020204" pitchFamily="34" charset="0"/>
              </a:rPr>
              <a:t>st OIG to become Accredited;</a:t>
            </a:r>
            <a:r>
              <a:rPr lang="en-US" sz="1600" dirty="0">
                <a:effectLst/>
                <a:latin typeface="Arial" panose="020B0604020202020204" pitchFamily="34" charset="0"/>
                <a:ea typeface="Calibri" panose="020F0502020204030204" pitchFamily="34" charset="0"/>
              </a:rPr>
              <a:t> </a:t>
            </a:r>
            <a:r>
              <a:rPr lang="en-US" sz="1600" dirty="0">
                <a:latin typeface="Arial" panose="020B0604020202020204" pitchFamily="34" charset="0"/>
                <a:cs typeface="Arial" panose="020B0604020202020204" pitchFamily="34" charset="0"/>
              </a:rPr>
              <a:t>and was the first IG to Accredit two OIGs.</a:t>
            </a:r>
          </a:p>
          <a:p>
            <a:pPr lvl="1" algn="just">
              <a:buClr>
                <a:srgbClr val="002060"/>
              </a:buClr>
              <a:buSzPct val="50000"/>
              <a:buFont typeface="Wingdings" panose="05000000000000000000" pitchFamily="2" charset="2"/>
              <a:buChar char="q"/>
            </a:pPr>
            <a:endParaRPr lang="en-US" sz="800" dirty="0">
              <a:latin typeface="Arial" panose="020B0604020202020204" pitchFamily="34" charset="0"/>
              <a:cs typeface="Arial" panose="020B0604020202020204" pitchFamily="34" charset="0"/>
            </a:endParaRPr>
          </a:p>
          <a:p>
            <a:pPr lvl="1" algn="just">
              <a:buClr>
                <a:srgbClr val="002060"/>
              </a:buClr>
              <a:buSzPct val="50000"/>
              <a:buFont typeface="Wingdings" panose="05000000000000000000" pitchFamily="2" charset="2"/>
              <a:buChar char="q"/>
            </a:pPr>
            <a:r>
              <a:rPr lang="en-US" sz="1600" dirty="0">
                <a:latin typeface="Arial" panose="020B0604020202020204" pitchFamily="34" charset="0"/>
                <a:cs typeface="Arial" panose="020B0604020202020204" pitchFamily="34" charset="0"/>
              </a:rPr>
              <a:t>International subject matter expert for the United Nations on Drugs and Crime on Whistleblower Protection Programs and Complaint Intake systems.</a:t>
            </a:r>
          </a:p>
          <a:p>
            <a:pPr marL="457200" lvl="1" indent="0" algn="just">
              <a:buClr>
                <a:srgbClr val="002060"/>
              </a:buClr>
              <a:buSzPct val="50000"/>
              <a:buNone/>
            </a:pPr>
            <a:endParaRPr lang="en-US" sz="800" dirty="0">
              <a:latin typeface="Arial" panose="020B0604020202020204" pitchFamily="34" charset="0"/>
              <a:cs typeface="Arial" panose="020B0604020202020204" pitchFamily="34" charset="0"/>
            </a:endParaRPr>
          </a:p>
          <a:p>
            <a:pPr lvl="1" algn="just">
              <a:buClr>
                <a:srgbClr val="002060"/>
              </a:buClr>
              <a:buSzPct val="50000"/>
              <a:buFont typeface="Wingdings" panose="05000000000000000000" pitchFamily="2" charset="2"/>
              <a:buChar char="q"/>
            </a:pPr>
            <a:r>
              <a:rPr lang="en-US" sz="1600" dirty="0">
                <a:latin typeface="Arial" panose="020B0604020202020204" pitchFamily="34" charset="0"/>
                <a:cs typeface="Arial" panose="020B0604020202020204" pitchFamily="34" charset="0"/>
              </a:rPr>
              <a:t>Creator of the Inspector General automated case and audit management systems utilized by various Florida OIGs.  Jacksonville OIG has the Investigative system, and we are working on obtaining the audit system from the State.</a:t>
            </a:r>
          </a:p>
          <a:p>
            <a:pPr lvl="1" algn="just">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lvl="1">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6932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274B96-1339-4A3F-9262-D82D48A00C56}"/>
              </a:ext>
            </a:extLst>
          </p:cNvPr>
          <p:cNvSpPr>
            <a:spLocks noGrp="1"/>
          </p:cNvSpPr>
          <p:nvPr>
            <p:ph type="title"/>
          </p:nvPr>
        </p:nvSpPr>
        <p:spPr>
          <a:xfrm>
            <a:off x="176169" y="1078683"/>
            <a:ext cx="2675566" cy="3140979"/>
          </a:xfrm>
        </p:spPr>
        <p:txBody>
          <a:bodyPr anchor="b">
            <a:normAutofit fontScale="90000"/>
          </a:bodyPr>
          <a:lstStyle/>
          <a:p>
            <a:pPr algn="ctr">
              <a:lnSpc>
                <a:spcPct val="150000"/>
              </a:lnSpc>
            </a:pPr>
            <a:r>
              <a:rPr lang="en-US" sz="3600" dirty="0">
                <a:solidFill>
                  <a:srgbClr val="FFFFFF"/>
                </a:solidFill>
                <a:latin typeface="Arial" panose="020B0604020202020204" pitchFamily="34" charset="0"/>
                <a:cs typeface="Arial" panose="020B0604020202020204" pitchFamily="34" charset="0"/>
              </a:rPr>
              <a:t>Chapter 602; Part 3</a:t>
            </a:r>
            <a:br>
              <a:rPr lang="en-US" sz="3600" dirty="0">
                <a:solidFill>
                  <a:srgbClr val="FFFFFF"/>
                </a:solidFill>
                <a:latin typeface="Arial" panose="020B0604020202020204" pitchFamily="34" charset="0"/>
                <a:cs typeface="Arial" panose="020B0604020202020204" pitchFamily="34" charset="0"/>
              </a:rPr>
            </a:br>
            <a:r>
              <a:rPr lang="en-US" sz="3600" dirty="0">
                <a:solidFill>
                  <a:srgbClr val="FFFFFF"/>
                </a:solidFill>
                <a:latin typeface="Arial" panose="020B0604020202020204" pitchFamily="34" charset="0"/>
                <a:cs typeface="Arial" panose="020B0604020202020204" pitchFamily="34" charset="0"/>
              </a:rPr>
              <a:t>Inspector General</a:t>
            </a:r>
          </a:p>
        </p:txBody>
      </p:sp>
      <p:sp>
        <p:nvSpPr>
          <p:cNvPr id="3" name="Content Placeholder 2">
            <a:extLst>
              <a:ext uri="{FF2B5EF4-FFF2-40B4-BE49-F238E27FC236}">
                <a16:creationId xmlns:a16="http://schemas.microsoft.com/office/drawing/2014/main" id="{CF375A4A-7CD2-4E9D-B129-097C69B249D5}"/>
              </a:ext>
            </a:extLst>
          </p:cNvPr>
          <p:cNvSpPr>
            <a:spLocks noGrp="1"/>
          </p:cNvSpPr>
          <p:nvPr>
            <p:ph idx="1"/>
          </p:nvPr>
        </p:nvSpPr>
        <p:spPr>
          <a:xfrm>
            <a:off x="3540154" y="1213921"/>
            <a:ext cx="5058562" cy="3762720"/>
          </a:xfrm>
        </p:spPr>
        <p:txBody>
          <a:bodyPr anchor="ctr">
            <a:normAutofit fontScale="92500"/>
          </a:bodyPr>
          <a:lstStyle/>
          <a:p>
            <a:pPr marL="0" indent="0" algn="ctr">
              <a:buNone/>
            </a:pPr>
            <a:r>
              <a:rPr lang="en-US" sz="2600" u="sng" dirty="0">
                <a:latin typeface="Arial" panose="020B0604020202020204" pitchFamily="34" charset="0"/>
                <a:cs typeface="Arial" panose="020B0604020202020204" pitchFamily="34" charset="0"/>
              </a:rPr>
              <a:t>Jacksonville Code of Ordinances</a:t>
            </a:r>
          </a:p>
          <a:p>
            <a:pPr marL="0" indent="0">
              <a:buNone/>
            </a:pPr>
            <a:r>
              <a:rPr lang="en-US" sz="2600" dirty="0">
                <a:latin typeface="Arial" panose="020B0604020202020204" pitchFamily="34" charset="0"/>
                <a:cs typeface="Arial" panose="020B0604020202020204" pitchFamily="34" charset="0"/>
              </a:rPr>
              <a:t>Sec. 602.303. Duties and Functions. </a:t>
            </a:r>
          </a:p>
          <a:p>
            <a:pPr marL="0" indent="0" algn="ctr">
              <a:buNone/>
            </a:pPr>
            <a:endParaRPr lang="en-US" sz="800" dirty="0">
              <a:latin typeface="Arial" panose="020B0604020202020204" pitchFamily="34" charset="0"/>
              <a:cs typeface="Arial" panose="020B0604020202020204" pitchFamily="34" charset="0"/>
            </a:endParaRPr>
          </a:p>
          <a:p>
            <a:pPr marL="0" indent="0" algn="just">
              <a:buNone/>
            </a:pPr>
            <a:r>
              <a:rPr lang="en-US" sz="2200" dirty="0">
                <a:latin typeface="Arial" panose="020B0604020202020204" pitchFamily="34" charset="0"/>
                <a:cs typeface="Arial" panose="020B0604020202020204" pitchFamily="34" charset="0"/>
              </a:rPr>
              <a:t>(n) Issue an annual report to the Ethics Commission, the Inspector General Selection and Retention Committee, Mayor, the Council and deliver to the full </a:t>
            </a:r>
            <a:r>
              <a:rPr lang="en-US" sz="2200" u="sng" dirty="0">
                <a:latin typeface="Arial" panose="020B0604020202020204" pitchFamily="34" charset="0"/>
                <a:cs typeface="Arial" panose="020B0604020202020204" pitchFamily="34" charset="0"/>
              </a:rPr>
              <a:t>City Council </a:t>
            </a:r>
            <a:r>
              <a:rPr lang="en-US" sz="2200" dirty="0">
                <a:latin typeface="Arial" panose="020B0604020202020204" pitchFamily="34" charset="0"/>
                <a:cs typeface="Arial" panose="020B0604020202020204" pitchFamily="34" charset="0"/>
              </a:rPr>
              <a:t>and the Inspector General Selection and Retention Committee a </a:t>
            </a:r>
            <a:r>
              <a:rPr lang="en-US" sz="2200" u="sng" dirty="0">
                <a:latin typeface="Arial" panose="020B0604020202020204" pitchFamily="34" charset="0"/>
                <a:cs typeface="Arial" panose="020B0604020202020204" pitchFamily="34" charset="0"/>
              </a:rPr>
              <a:t>verbal briefing on activities of the Office every six months.</a:t>
            </a:r>
          </a:p>
        </p:txBody>
      </p:sp>
    </p:spTree>
    <p:extLst>
      <p:ext uri="{BB962C8B-B14F-4D97-AF65-F5344CB8AC3E}">
        <p14:creationId xmlns:p14="http://schemas.microsoft.com/office/powerpoint/2010/main" val="133477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D04E69C-1C2A-4A17-AE35-4E45EE975B94}"/>
              </a:ext>
            </a:extLst>
          </p:cNvPr>
          <p:cNvSpPr>
            <a:spLocks noGrp="1"/>
          </p:cNvSpPr>
          <p:nvPr>
            <p:ph type="title"/>
          </p:nvPr>
        </p:nvSpPr>
        <p:spPr>
          <a:xfrm>
            <a:off x="721595" y="722171"/>
            <a:ext cx="7698523" cy="1212102"/>
          </a:xfrm>
        </p:spPr>
        <p:txBody>
          <a:bodyPr>
            <a:normAutofit/>
          </a:bodyPr>
          <a:lstStyle/>
          <a:p>
            <a:pPr algn="ctr"/>
            <a:r>
              <a:rPr lang="en-US" sz="3200" dirty="0">
                <a:solidFill>
                  <a:srgbClr val="FFFFFF"/>
                </a:solidFill>
                <a:latin typeface="Arial" panose="020B0604020202020204" pitchFamily="34" charset="0"/>
                <a:cs typeface="Arial" panose="020B0604020202020204" pitchFamily="34" charset="0"/>
              </a:rPr>
              <a:t>October  1, 2020  – September 30, 2021</a:t>
            </a:r>
          </a:p>
        </p:txBody>
      </p:sp>
      <p:sp>
        <p:nvSpPr>
          <p:cNvPr id="3" name="Content Placeholder 2">
            <a:extLst>
              <a:ext uri="{FF2B5EF4-FFF2-40B4-BE49-F238E27FC236}">
                <a16:creationId xmlns:a16="http://schemas.microsoft.com/office/drawing/2014/main" id="{E65D4657-A686-469E-9047-E203FA99FFCB}"/>
              </a:ext>
            </a:extLst>
          </p:cNvPr>
          <p:cNvSpPr>
            <a:spLocks noGrp="1"/>
          </p:cNvSpPr>
          <p:nvPr>
            <p:ph idx="1"/>
          </p:nvPr>
        </p:nvSpPr>
        <p:spPr>
          <a:xfrm>
            <a:off x="1086323" y="3251728"/>
            <a:ext cx="7281746" cy="3490436"/>
          </a:xfrm>
        </p:spPr>
        <p:txBody>
          <a:bodyPr anchor="ctr">
            <a:normAutofit/>
          </a:bodyPr>
          <a:lstStyle/>
          <a:p>
            <a:pPr lvl="1">
              <a:buClr>
                <a:srgbClr val="002060"/>
              </a:buClr>
              <a:buFont typeface="Wingdings" panose="05000000000000000000" pitchFamily="2" charset="2"/>
              <a:buChar char="§"/>
            </a:pPr>
            <a:r>
              <a:rPr lang="en-US" sz="2100" dirty="0">
                <a:latin typeface="Arial" panose="020B0604020202020204" pitchFamily="34" charset="0"/>
                <a:cs typeface="Arial" panose="020B0604020202020204" pitchFamily="34" charset="0"/>
              </a:rPr>
              <a:t>Management Referrals: 58</a:t>
            </a:r>
          </a:p>
          <a:p>
            <a:pPr lvl="1">
              <a:buClr>
                <a:srgbClr val="002060"/>
              </a:buClr>
              <a:buFont typeface="Wingdings" panose="05000000000000000000" pitchFamily="2" charset="2"/>
              <a:buChar char="§"/>
            </a:pPr>
            <a:r>
              <a:rPr lang="en-US" sz="2100" dirty="0">
                <a:latin typeface="Arial" panose="020B0604020202020204" pitchFamily="34" charset="0"/>
                <a:cs typeface="Arial" panose="020B0604020202020204" pitchFamily="34" charset="0"/>
              </a:rPr>
              <a:t>Closed No Further Action: 56</a:t>
            </a:r>
          </a:p>
          <a:p>
            <a:pPr lvl="1">
              <a:buClr>
                <a:srgbClr val="002060"/>
              </a:buClr>
              <a:buFont typeface="Wingdings" panose="05000000000000000000" pitchFamily="2" charset="2"/>
              <a:buChar char="§"/>
            </a:pPr>
            <a:r>
              <a:rPr lang="en-US" sz="2100" dirty="0">
                <a:latin typeface="Arial" panose="020B0604020202020204" pitchFamily="34" charset="0"/>
                <a:cs typeface="Arial" panose="020B0604020202020204" pitchFamily="34" charset="0"/>
              </a:rPr>
              <a:t>Investigations Unit Activity: 47</a:t>
            </a:r>
            <a:endParaRPr lang="en-US" sz="1700" dirty="0">
              <a:latin typeface="Arial" panose="020B0604020202020204" pitchFamily="34" charset="0"/>
              <a:cs typeface="Arial" panose="020B0604020202020204" pitchFamily="34" charset="0"/>
            </a:endParaRPr>
          </a:p>
          <a:p>
            <a:pPr lvl="2">
              <a:buClr>
                <a:srgbClr val="002060"/>
              </a:buClr>
              <a:buFont typeface="Wingdings" panose="05000000000000000000" pitchFamily="2" charset="2"/>
              <a:buChar char="§"/>
            </a:pPr>
            <a:r>
              <a:rPr lang="en-US" sz="1700" dirty="0">
                <a:latin typeface="Arial" panose="020B0604020202020204" pitchFamily="34" charset="0"/>
                <a:cs typeface="Arial" panose="020B0604020202020204" pitchFamily="34" charset="0"/>
              </a:rPr>
              <a:t>Preliminary Reviews – 29</a:t>
            </a:r>
          </a:p>
          <a:p>
            <a:pPr lvl="2">
              <a:buClr>
                <a:srgbClr val="002060"/>
              </a:buClr>
              <a:buFont typeface="Wingdings" panose="05000000000000000000" pitchFamily="2" charset="2"/>
              <a:buChar char="§"/>
            </a:pPr>
            <a:r>
              <a:rPr lang="en-US" sz="1700" dirty="0">
                <a:latin typeface="Arial" panose="020B0604020202020204" pitchFamily="34" charset="0"/>
                <a:cs typeface="Arial" panose="020B0604020202020204" pitchFamily="34" charset="0"/>
              </a:rPr>
              <a:t>Referred to OIG Contract Oversight – 11</a:t>
            </a:r>
          </a:p>
          <a:p>
            <a:pPr lvl="2">
              <a:buClr>
                <a:srgbClr val="002060"/>
              </a:buClr>
              <a:buFont typeface="Wingdings" panose="05000000000000000000" pitchFamily="2" charset="2"/>
              <a:buChar char="§"/>
            </a:pPr>
            <a:r>
              <a:rPr lang="en-US" sz="1700" dirty="0">
                <a:latin typeface="Arial" panose="020B0604020202020204" pitchFamily="34" charset="0"/>
                <a:cs typeface="Arial" panose="020B0604020202020204" pitchFamily="34" charset="0"/>
              </a:rPr>
              <a:t>Investigation Reports – 3</a:t>
            </a:r>
          </a:p>
          <a:p>
            <a:pPr lvl="2">
              <a:buClr>
                <a:srgbClr val="002060"/>
              </a:buClr>
              <a:buFont typeface="Wingdings" panose="05000000000000000000" pitchFamily="2" charset="2"/>
              <a:buChar char="§"/>
            </a:pPr>
            <a:r>
              <a:rPr lang="en-US" sz="1700" dirty="0">
                <a:latin typeface="Arial" panose="020B0604020202020204" pitchFamily="34" charset="0"/>
                <a:cs typeface="Arial" panose="020B0604020202020204" pitchFamily="34" charset="0"/>
              </a:rPr>
              <a:t>Referred to OIG Audit – 2</a:t>
            </a:r>
          </a:p>
          <a:p>
            <a:pPr lvl="2">
              <a:buClr>
                <a:srgbClr val="002060"/>
              </a:buClr>
              <a:buFont typeface="Wingdings" panose="05000000000000000000" pitchFamily="2" charset="2"/>
              <a:buChar char="§"/>
            </a:pPr>
            <a:r>
              <a:rPr lang="en-US" sz="1700" dirty="0">
                <a:latin typeface="Arial" panose="020B0604020202020204" pitchFamily="34" charset="0"/>
                <a:cs typeface="Arial" panose="020B0604020202020204" pitchFamily="34" charset="0"/>
              </a:rPr>
              <a:t>Corrective Action Memorandums – 2</a:t>
            </a:r>
          </a:p>
          <a:p>
            <a:pPr lvl="1">
              <a:buClr>
                <a:srgbClr val="002060"/>
              </a:buClr>
              <a:buFont typeface="Wingdings" panose="05000000000000000000" pitchFamily="2" charset="2"/>
              <a:buChar char="§"/>
            </a:pPr>
            <a:r>
              <a:rPr lang="en-US" sz="2100" dirty="0">
                <a:latin typeface="Arial" panose="020B0604020202020204" pitchFamily="34" charset="0"/>
                <a:cs typeface="Arial" panose="020B0604020202020204" pitchFamily="34" charset="0"/>
              </a:rPr>
              <a:t>Non-Jurisdiction Referral: 5 </a:t>
            </a:r>
          </a:p>
          <a:p>
            <a:pPr lvl="1">
              <a:buClr>
                <a:srgbClr val="002060"/>
              </a:buClr>
              <a:buFont typeface="Wingdings" panose="05000000000000000000" pitchFamily="2" charset="2"/>
              <a:buChar char="§"/>
            </a:pPr>
            <a:r>
              <a:rPr lang="en-US" sz="2100" dirty="0">
                <a:latin typeface="Arial" panose="020B0604020202020204" pitchFamily="34" charset="0"/>
                <a:cs typeface="Arial" panose="020B0604020202020204" pitchFamily="34" charset="0"/>
              </a:rPr>
              <a:t>Management Inquiry: 4</a:t>
            </a:r>
          </a:p>
        </p:txBody>
      </p:sp>
      <p:sp>
        <p:nvSpPr>
          <p:cNvPr id="11" name="TextBox 10">
            <a:extLst>
              <a:ext uri="{FF2B5EF4-FFF2-40B4-BE49-F238E27FC236}">
                <a16:creationId xmlns:a16="http://schemas.microsoft.com/office/drawing/2014/main" id="{19BCF4AD-3A89-490C-93A1-1F95A0223722}"/>
              </a:ext>
            </a:extLst>
          </p:cNvPr>
          <p:cNvSpPr txBox="1"/>
          <p:nvPr/>
        </p:nvSpPr>
        <p:spPr>
          <a:xfrm>
            <a:off x="1476462" y="2247035"/>
            <a:ext cx="6501468" cy="584775"/>
          </a:xfrm>
          <a:prstGeom prst="rect">
            <a:avLst/>
          </a:prstGeom>
          <a:noFill/>
        </p:spPr>
        <p:txBody>
          <a:bodyPr wrap="square">
            <a:spAutoFit/>
          </a:bodyPr>
          <a:lstStyle/>
          <a:p>
            <a:pPr algn="ctr"/>
            <a:r>
              <a:rPr lang="en-US" sz="3200" dirty="0">
                <a:latin typeface="Arial" panose="020B0604020202020204" pitchFamily="34" charset="0"/>
                <a:cs typeface="Arial" panose="020B0604020202020204" pitchFamily="34" charset="0"/>
              </a:rPr>
              <a:t>Correspondences Handled (170)</a:t>
            </a:r>
          </a:p>
        </p:txBody>
      </p:sp>
      <p:sp>
        <p:nvSpPr>
          <p:cNvPr id="5" name="TextBox 4">
            <a:extLst>
              <a:ext uri="{FF2B5EF4-FFF2-40B4-BE49-F238E27FC236}">
                <a16:creationId xmlns:a16="http://schemas.microsoft.com/office/drawing/2014/main" id="{B2CCC37A-8852-4322-BC05-2D68A5BBA960}"/>
              </a:ext>
            </a:extLst>
          </p:cNvPr>
          <p:cNvSpPr txBox="1"/>
          <p:nvPr/>
        </p:nvSpPr>
        <p:spPr>
          <a:xfrm>
            <a:off x="1895913" y="2750798"/>
            <a:ext cx="5536734" cy="461665"/>
          </a:xfrm>
          <a:prstGeom prst="rect">
            <a:avLst/>
          </a:prstGeom>
          <a:noFill/>
        </p:spPr>
        <p:txBody>
          <a:bodyPr wrap="square" rtlCol="0">
            <a:spAutoFit/>
          </a:bodyPr>
          <a:lstStyle/>
          <a:p>
            <a:pPr algn="just"/>
            <a:r>
              <a:rPr lang="en-US" sz="1200" i="1" dirty="0">
                <a:latin typeface="Arial" panose="020B0604020202020204" pitchFamily="34" charset="0"/>
                <a:cs typeface="Arial" panose="020B0604020202020204" pitchFamily="34" charset="0"/>
              </a:rPr>
              <a:t>Represents the number of written communications sent to the OIG, to include allegations of waste, fraud and abuse.</a:t>
            </a:r>
          </a:p>
        </p:txBody>
      </p:sp>
    </p:spTree>
    <p:extLst>
      <p:ext uri="{BB962C8B-B14F-4D97-AF65-F5344CB8AC3E}">
        <p14:creationId xmlns:p14="http://schemas.microsoft.com/office/powerpoint/2010/main" val="26291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3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D04E69C-1C2A-4A17-AE35-4E45EE975B94}"/>
              </a:ext>
            </a:extLst>
          </p:cNvPr>
          <p:cNvSpPr>
            <a:spLocks noGrp="1"/>
          </p:cNvSpPr>
          <p:nvPr>
            <p:ph type="title"/>
          </p:nvPr>
        </p:nvSpPr>
        <p:spPr>
          <a:xfrm>
            <a:off x="718879" y="800392"/>
            <a:ext cx="7698523" cy="1212102"/>
          </a:xfrm>
        </p:spPr>
        <p:txBody>
          <a:bodyPr>
            <a:normAutofit/>
          </a:bodyPr>
          <a:lstStyle/>
          <a:p>
            <a:pPr algn="ctr"/>
            <a:r>
              <a:rPr lang="en-US" sz="3200" dirty="0">
                <a:solidFill>
                  <a:srgbClr val="FFFFFF"/>
                </a:solidFill>
                <a:latin typeface="Arial" panose="020B0604020202020204" pitchFamily="34" charset="0"/>
                <a:cs typeface="Arial" panose="020B0604020202020204" pitchFamily="34" charset="0"/>
              </a:rPr>
              <a:t>October 1, 2020 – September 30, 2021</a:t>
            </a:r>
          </a:p>
        </p:txBody>
      </p:sp>
      <p:sp>
        <p:nvSpPr>
          <p:cNvPr id="3" name="Content Placeholder 2">
            <a:extLst>
              <a:ext uri="{FF2B5EF4-FFF2-40B4-BE49-F238E27FC236}">
                <a16:creationId xmlns:a16="http://schemas.microsoft.com/office/drawing/2014/main" id="{E65D4657-A686-469E-9047-E203FA99FFCB}"/>
              </a:ext>
            </a:extLst>
          </p:cNvPr>
          <p:cNvSpPr>
            <a:spLocks noGrp="1"/>
          </p:cNvSpPr>
          <p:nvPr>
            <p:ph idx="1"/>
          </p:nvPr>
        </p:nvSpPr>
        <p:spPr>
          <a:xfrm>
            <a:off x="1135656" y="2655112"/>
            <a:ext cx="7281746" cy="3567173"/>
          </a:xfrm>
        </p:spPr>
        <p:txBody>
          <a:bodyPr anchor="ctr">
            <a:normAutofit fontScale="92500" lnSpcReduction="10000"/>
          </a:bodyPr>
          <a:lstStyle/>
          <a:p>
            <a:pPr marL="0" indent="0" algn="ctr">
              <a:buNone/>
            </a:pPr>
            <a:r>
              <a:rPr lang="en-US" sz="3200" b="1" dirty="0">
                <a:latin typeface="Arial" panose="020B0604020202020204" pitchFamily="34" charset="0"/>
                <a:cs typeface="Arial" panose="020B0604020202020204" pitchFamily="34" charset="0"/>
              </a:rPr>
              <a:t>Return On Investment</a:t>
            </a:r>
          </a:p>
          <a:p>
            <a:pPr marL="0" indent="0" algn="ctr">
              <a:buNone/>
            </a:pPr>
            <a:endParaRPr lang="en-US" sz="800" b="1" dirty="0">
              <a:latin typeface="Arial" panose="020B0604020202020204" pitchFamily="34" charset="0"/>
              <a:cs typeface="Arial" panose="020B0604020202020204" pitchFamily="34" charset="0"/>
            </a:endParaRPr>
          </a:p>
          <a:p>
            <a:pPr>
              <a:buClr>
                <a:srgbClr val="002060"/>
              </a:buClr>
              <a:buFont typeface="Wingdings" panose="05000000000000000000" pitchFamily="2" charset="2"/>
              <a:buChar char="§"/>
            </a:pPr>
            <a:r>
              <a:rPr lang="en-US" sz="2100" dirty="0">
                <a:latin typeface="Arial" panose="020B0604020202020204" pitchFamily="34" charset="0"/>
                <a:cs typeface="Arial" panose="020B0604020202020204" pitchFamily="34" charset="0"/>
              </a:rPr>
              <a:t>Corrective Action (CA) Recommendations:  38</a:t>
            </a:r>
          </a:p>
          <a:p>
            <a:pPr>
              <a:buClr>
                <a:srgbClr val="002060"/>
              </a:buClr>
              <a:buFont typeface="Wingdings" panose="05000000000000000000" pitchFamily="2" charset="2"/>
              <a:buChar char="§"/>
            </a:pPr>
            <a:r>
              <a:rPr lang="en-US" sz="2100" dirty="0">
                <a:latin typeface="Arial" panose="020B0604020202020204" pitchFamily="34" charset="0"/>
                <a:cs typeface="Arial" panose="020B0604020202020204" pitchFamily="34" charset="0"/>
              </a:rPr>
              <a:t>Number of CA’s Accepted:  100%</a:t>
            </a:r>
          </a:p>
          <a:p>
            <a:pPr>
              <a:buClr>
                <a:srgbClr val="002060"/>
              </a:buClr>
              <a:buFont typeface="Wingdings" panose="05000000000000000000" pitchFamily="2" charset="2"/>
              <a:buChar char="§"/>
            </a:pPr>
            <a:r>
              <a:rPr lang="en-US" sz="2100" dirty="0">
                <a:latin typeface="Arial" panose="020B0604020202020204" pitchFamily="34" charset="0"/>
                <a:cs typeface="Arial" panose="020B0604020202020204" pitchFamily="34" charset="0"/>
              </a:rPr>
              <a:t>Number of CA’s Implemented: 35</a:t>
            </a:r>
          </a:p>
          <a:p>
            <a:pPr>
              <a:buClr>
                <a:srgbClr val="002060"/>
              </a:buClr>
              <a:buFont typeface="Wingdings" panose="05000000000000000000" pitchFamily="2" charset="2"/>
              <a:buChar char="§"/>
            </a:pPr>
            <a:r>
              <a:rPr lang="en-US" sz="2100" dirty="0">
                <a:latin typeface="Arial" panose="020B0604020202020204" pitchFamily="34" charset="0"/>
                <a:cs typeface="Arial" panose="020B0604020202020204" pitchFamily="34" charset="0"/>
              </a:rPr>
              <a:t>Number of CA’s Pending: 3</a:t>
            </a:r>
          </a:p>
          <a:p>
            <a:pPr>
              <a:buClr>
                <a:srgbClr val="002060"/>
              </a:buClr>
              <a:buFont typeface="Wingdings" panose="05000000000000000000" pitchFamily="2" charset="2"/>
              <a:buChar char="§"/>
            </a:pPr>
            <a:r>
              <a:rPr lang="en-US" sz="2100" dirty="0">
                <a:latin typeface="Arial" panose="020B0604020202020204" pitchFamily="34" charset="0"/>
                <a:cs typeface="Arial" panose="020B0604020202020204" pitchFamily="34" charset="0"/>
              </a:rPr>
              <a:t>Questioned, Identified and/or Recovered Costs:  $74,895</a:t>
            </a:r>
          </a:p>
          <a:p>
            <a:pPr lvl="2">
              <a:buClr>
                <a:srgbClr val="002060"/>
              </a:buClr>
              <a:buSzPct val="50000"/>
              <a:buFont typeface="Wingdings" panose="05000000000000000000" pitchFamily="2" charset="2"/>
              <a:buChar char="q"/>
            </a:pPr>
            <a:r>
              <a:rPr lang="en-US" sz="2100" dirty="0">
                <a:latin typeface="Arial" panose="020B0604020202020204" pitchFamily="34" charset="0"/>
                <a:cs typeface="Arial" panose="020B0604020202020204" pitchFamily="34" charset="0"/>
              </a:rPr>
              <a:t>Audits (Identified) - $53,297</a:t>
            </a:r>
          </a:p>
          <a:p>
            <a:pPr lvl="2">
              <a:buClr>
                <a:srgbClr val="002060"/>
              </a:buClr>
              <a:buSzPct val="50000"/>
              <a:buFont typeface="Wingdings" panose="05000000000000000000" pitchFamily="2" charset="2"/>
              <a:buChar char="q"/>
            </a:pPr>
            <a:r>
              <a:rPr lang="en-US" sz="2100" dirty="0">
                <a:latin typeface="Arial" panose="020B0604020202020204" pitchFamily="34" charset="0"/>
                <a:cs typeface="Arial" panose="020B0604020202020204" pitchFamily="34" charset="0"/>
              </a:rPr>
              <a:t>Investigations (Identified) - $15,875</a:t>
            </a:r>
          </a:p>
          <a:p>
            <a:pPr lvl="2">
              <a:buClr>
                <a:srgbClr val="002060"/>
              </a:buClr>
              <a:buSzPct val="50000"/>
              <a:buFont typeface="Wingdings" panose="05000000000000000000" pitchFamily="2" charset="2"/>
              <a:buChar char="q"/>
            </a:pPr>
            <a:r>
              <a:rPr lang="en-US" sz="2100" dirty="0">
                <a:latin typeface="Arial" panose="020B0604020202020204" pitchFamily="34" charset="0"/>
                <a:cs typeface="Arial" panose="020B0604020202020204" pitchFamily="34" charset="0"/>
              </a:rPr>
              <a:t>Investigative Costs (Recovered):  $5,723</a:t>
            </a:r>
          </a:p>
        </p:txBody>
      </p:sp>
    </p:spTree>
    <p:extLst>
      <p:ext uri="{BB962C8B-B14F-4D97-AF65-F5344CB8AC3E}">
        <p14:creationId xmlns:p14="http://schemas.microsoft.com/office/powerpoint/2010/main" val="175881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D49D646-CB9C-4945-8BA4-32000B803537}"/>
              </a:ext>
            </a:extLst>
          </p:cNvPr>
          <p:cNvSpPr>
            <a:spLocks noGrp="1"/>
          </p:cNvSpPr>
          <p:nvPr>
            <p:ph type="title"/>
          </p:nvPr>
        </p:nvSpPr>
        <p:spPr>
          <a:xfrm>
            <a:off x="785460" y="759805"/>
            <a:ext cx="7729890" cy="1325563"/>
          </a:xfrm>
        </p:spPr>
        <p:txBody>
          <a:bodyPr>
            <a:normAutofit/>
          </a:bodyPr>
          <a:lstStyle/>
          <a:p>
            <a:pPr algn="ctr"/>
            <a:r>
              <a:rPr lang="en-US" sz="3600" dirty="0">
                <a:solidFill>
                  <a:srgbClr val="FFFFFF"/>
                </a:solidFill>
                <a:latin typeface="Arial" panose="020B0604020202020204" pitchFamily="34" charset="0"/>
                <a:cs typeface="Arial" panose="020B0604020202020204" pitchFamily="34" charset="0"/>
              </a:rPr>
              <a:t>OIG Impact</a:t>
            </a:r>
            <a:endParaRPr lang="en-US" sz="3600" dirty="0">
              <a:solidFill>
                <a:srgbClr val="FFFFFF"/>
              </a:solidFill>
            </a:endParaRPr>
          </a:p>
        </p:txBody>
      </p:sp>
      <p:graphicFrame>
        <p:nvGraphicFramePr>
          <p:cNvPr id="21" name="Table 3">
            <a:extLst>
              <a:ext uri="{FF2B5EF4-FFF2-40B4-BE49-F238E27FC236}">
                <a16:creationId xmlns:a16="http://schemas.microsoft.com/office/drawing/2014/main" id="{112F20AB-C7A8-4254-BF5F-7BE16BB3A916}"/>
              </a:ext>
            </a:extLst>
          </p:cNvPr>
          <p:cNvGraphicFramePr>
            <a:graphicFrameLocks noGrp="1"/>
          </p:cNvGraphicFramePr>
          <p:nvPr>
            <p:extLst>
              <p:ext uri="{D42A27DB-BD31-4B8C-83A1-F6EECF244321}">
                <p14:modId xmlns:p14="http://schemas.microsoft.com/office/powerpoint/2010/main" val="105761668"/>
              </p:ext>
            </p:extLst>
          </p:nvPr>
        </p:nvGraphicFramePr>
        <p:xfrm>
          <a:off x="1050437" y="2321560"/>
          <a:ext cx="7103662" cy="3952240"/>
        </p:xfrm>
        <a:graphic>
          <a:graphicData uri="http://schemas.openxmlformats.org/drawingml/2006/table">
            <a:tbl>
              <a:tblPr firstRow="1" bandRow="1">
                <a:tableStyleId>{5C22544A-7EE6-4342-B048-85BDC9FD1C3A}</a:tableStyleId>
              </a:tblPr>
              <a:tblGrid>
                <a:gridCol w="2548440">
                  <a:extLst>
                    <a:ext uri="{9D8B030D-6E8A-4147-A177-3AD203B41FA5}">
                      <a16:colId xmlns:a16="http://schemas.microsoft.com/office/drawing/2014/main" val="1430101634"/>
                    </a:ext>
                  </a:extLst>
                </a:gridCol>
                <a:gridCol w="2348917">
                  <a:extLst>
                    <a:ext uri="{9D8B030D-6E8A-4147-A177-3AD203B41FA5}">
                      <a16:colId xmlns:a16="http://schemas.microsoft.com/office/drawing/2014/main" val="2631419405"/>
                    </a:ext>
                  </a:extLst>
                </a:gridCol>
                <a:gridCol w="2206305">
                  <a:extLst>
                    <a:ext uri="{9D8B030D-6E8A-4147-A177-3AD203B41FA5}">
                      <a16:colId xmlns:a16="http://schemas.microsoft.com/office/drawing/2014/main" val="1956943231"/>
                    </a:ext>
                  </a:extLst>
                </a:gridCol>
              </a:tblGrid>
              <a:tr h="310807">
                <a:tc>
                  <a:txBody>
                    <a:bodyPr/>
                    <a:lstStyle/>
                    <a:p>
                      <a:pPr algn="ctr"/>
                      <a:r>
                        <a:rPr lang="en-US" dirty="0">
                          <a:latin typeface="Arial" panose="020B0604020202020204" pitchFamily="34" charset="0"/>
                          <a:cs typeface="Arial" panose="020B0604020202020204" pitchFamily="34" charset="0"/>
                        </a:rPr>
                        <a:t>ACTIONS</a:t>
                      </a:r>
                    </a:p>
                  </a:txBody>
                  <a:tcPr/>
                </a:tc>
                <a:tc>
                  <a:txBody>
                    <a:bodyPr/>
                    <a:lstStyle/>
                    <a:p>
                      <a:pPr algn="ctr"/>
                      <a:r>
                        <a:rPr lang="en-US" dirty="0">
                          <a:latin typeface="Arial" panose="020B0604020202020204" pitchFamily="34" charset="0"/>
                          <a:cs typeface="Arial" panose="020B0604020202020204" pitchFamily="34" charset="0"/>
                        </a:rPr>
                        <a:t>October 1, 2020 - September 30, 2021</a:t>
                      </a:r>
                    </a:p>
                  </a:txBody>
                  <a:tcPr/>
                </a:tc>
                <a:tc>
                  <a:txBody>
                    <a:bodyPr/>
                    <a:lstStyle/>
                    <a:p>
                      <a:pPr algn="ctr"/>
                      <a:r>
                        <a:rPr lang="en-US" dirty="0">
                          <a:latin typeface="Arial" panose="020B0604020202020204" pitchFamily="34" charset="0"/>
                          <a:cs typeface="Arial" panose="020B0604020202020204" pitchFamily="34" charset="0"/>
                        </a:rPr>
                        <a:t>Since Inception (FY2015)</a:t>
                      </a:r>
                    </a:p>
                  </a:txBody>
                  <a:tcPr/>
                </a:tc>
                <a:extLst>
                  <a:ext uri="{0D108BD9-81ED-4DB2-BD59-A6C34878D82A}">
                    <a16:rowId xmlns:a16="http://schemas.microsoft.com/office/drawing/2014/main" val="3324520792"/>
                  </a:ext>
                </a:extLst>
              </a:tr>
              <a:tr h="370840">
                <a:tc>
                  <a:txBody>
                    <a:bodyPr/>
                    <a:lstStyle/>
                    <a:p>
                      <a:pPr algn="ctr"/>
                      <a:r>
                        <a:rPr lang="en-US" sz="1200" b="1" dirty="0">
                          <a:latin typeface="Arial" panose="020B0604020202020204" pitchFamily="34" charset="0"/>
                          <a:cs typeface="Arial" panose="020B0604020202020204" pitchFamily="34" charset="0"/>
                        </a:rPr>
                        <a:t>Correspondences Received</a:t>
                      </a:r>
                    </a:p>
                  </a:txBody>
                  <a:tcPr/>
                </a:tc>
                <a:tc>
                  <a:txBody>
                    <a:bodyPr/>
                    <a:lstStyle/>
                    <a:p>
                      <a:pPr algn="ctr"/>
                      <a:r>
                        <a:rPr lang="en-US" sz="1200" dirty="0">
                          <a:latin typeface="Arial" panose="020B0604020202020204" pitchFamily="34" charset="0"/>
                          <a:cs typeface="Arial" panose="020B0604020202020204" pitchFamily="34" charset="0"/>
                        </a:rPr>
                        <a:t>118</a:t>
                      </a:r>
                    </a:p>
                  </a:txBody>
                  <a:tcPr/>
                </a:tc>
                <a:tc>
                  <a:txBody>
                    <a:bodyPr/>
                    <a:lstStyle/>
                    <a:p>
                      <a:pPr algn="ctr"/>
                      <a:r>
                        <a:rPr lang="en-US" sz="1200" dirty="0">
                          <a:latin typeface="Arial" panose="020B0604020202020204" pitchFamily="34" charset="0"/>
                          <a:cs typeface="Arial" panose="020B0604020202020204" pitchFamily="34" charset="0"/>
                        </a:rPr>
                        <a:t>798</a:t>
                      </a:r>
                    </a:p>
                  </a:txBody>
                  <a:tcPr/>
                </a:tc>
                <a:extLst>
                  <a:ext uri="{0D108BD9-81ED-4DB2-BD59-A6C34878D82A}">
                    <a16:rowId xmlns:a16="http://schemas.microsoft.com/office/drawing/2014/main" val="83191842"/>
                  </a:ext>
                </a:extLst>
              </a:tr>
              <a:tr h="370840">
                <a:tc>
                  <a:txBody>
                    <a:bodyPr/>
                    <a:lstStyle/>
                    <a:p>
                      <a:pPr algn="ctr"/>
                      <a:r>
                        <a:rPr lang="en-US" sz="1200" b="1" kern="1200" dirty="0">
                          <a:solidFill>
                            <a:schemeClr val="dk1"/>
                          </a:solidFill>
                          <a:latin typeface="Arial" panose="020B0604020202020204" pitchFamily="34" charset="0"/>
                          <a:ea typeface="+mn-ea"/>
                          <a:cs typeface="Arial" panose="020B0604020202020204" pitchFamily="34" charset="0"/>
                        </a:rPr>
                        <a:t>Closed</a:t>
                      </a:r>
                    </a:p>
                  </a:txBody>
                  <a:tcPr/>
                </a:tc>
                <a:tc>
                  <a:txBody>
                    <a:bodyPr/>
                    <a:lstStyle/>
                    <a:p>
                      <a:pPr algn="ctr"/>
                      <a:r>
                        <a:rPr lang="en-US" sz="1200" dirty="0">
                          <a:latin typeface="Arial" panose="020B0604020202020204" pitchFamily="34" charset="0"/>
                          <a:cs typeface="Arial" panose="020B0604020202020204" pitchFamily="34" charset="0"/>
                        </a:rPr>
                        <a:t>99</a:t>
                      </a:r>
                    </a:p>
                  </a:txBody>
                  <a:tcPr/>
                </a:tc>
                <a:tc>
                  <a:txBody>
                    <a:bodyPr/>
                    <a:lstStyle/>
                    <a:p>
                      <a:pPr algn="ctr"/>
                      <a:r>
                        <a:rPr lang="en-US" sz="1200" dirty="0">
                          <a:latin typeface="Arial" panose="020B0604020202020204" pitchFamily="34" charset="0"/>
                          <a:cs typeface="Arial" panose="020B0604020202020204" pitchFamily="34" charset="0"/>
                        </a:rPr>
                        <a:t>721</a:t>
                      </a:r>
                    </a:p>
                  </a:txBody>
                  <a:tcPr/>
                </a:tc>
                <a:extLst>
                  <a:ext uri="{0D108BD9-81ED-4DB2-BD59-A6C34878D82A}">
                    <a16:rowId xmlns:a16="http://schemas.microsoft.com/office/drawing/2014/main" val="3406216573"/>
                  </a:ext>
                </a:extLst>
              </a:tr>
              <a:tr h="370840">
                <a:tc>
                  <a:txBody>
                    <a:bodyPr/>
                    <a:lstStyle/>
                    <a:p>
                      <a:pPr algn="ctr"/>
                      <a:r>
                        <a:rPr lang="en-US" sz="1200" b="1" kern="1200" dirty="0">
                          <a:solidFill>
                            <a:schemeClr val="dk1"/>
                          </a:solidFill>
                          <a:latin typeface="Arial" panose="020B0604020202020204" pitchFamily="34" charset="0"/>
                          <a:ea typeface="+mn-ea"/>
                          <a:cs typeface="Arial" panose="020B0604020202020204" pitchFamily="34" charset="0"/>
                        </a:rPr>
                        <a:t>Open</a:t>
                      </a:r>
                    </a:p>
                  </a:txBody>
                  <a:tcPr/>
                </a:tc>
                <a:tc>
                  <a:txBody>
                    <a:bodyPr/>
                    <a:lstStyle/>
                    <a:p>
                      <a:pPr algn="ctr"/>
                      <a:r>
                        <a:rPr lang="en-US" sz="1200" dirty="0">
                          <a:latin typeface="Arial" panose="020B0604020202020204" pitchFamily="34" charset="0"/>
                          <a:cs typeface="Arial" panose="020B0604020202020204" pitchFamily="34" charset="0"/>
                        </a:rPr>
                        <a:t>19</a:t>
                      </a:r>
                    </a:p>
                  </a:txBody>
                  <a:tcPr/>
                </a:tc>
                <a:tc>
                  <a:txBody>
                    <a:bodyPr/>
                    <a:lstStyle/>
                    <a:p>
                      <a:pPr algn="ctr"/>
                      <a:r>
                        <a:rPr lang="en-US" sz="1200" dirty="0">
                          <a:latin typeface="Arial" panose="020B0604020202020204" pitchFamily="34" charset="0"/>
                          <a:cs typeface="Arial" panose="020B0604020202020204" pitchFamily="34" charset="0"/>
                        </a:rPr>
                        <a:t>77</a:t>
                      </a:r>
                    </a:p>
                  </a:txBody>
                  <a:tcPr/>
                </a:tc>
                <a:extLst>
                  <a:ext uri="{0D108BD9-81ED-4DB2-BD59-A6C34878D82A}">
                    <a16:rowId xmlns:a16="http://schemas.microsoft.com/office/drawing/2014/main" val="2052333074"/>
                  </a:ext>
                </a:extLst>
              </a:tr>
              <a:tr h="370840">
                <a:tc>
                  <a:txBody>
                    <a:bodyPr/>
                    <a:lstStyle/>
                    <a:p>
                      <a:pPr algn="ctr"/>
                      <a:r>
                        <a:rPr lang="en-US" sz="1200" b="1" kern="1200" dirty="0">
                          <a:solidFill>
                            <a:schemeClr val="dk1"/>
                          </a:solidFill>
                          <a:latin typeface="Arial" panose="020B0604020202020204" pitchFamily="34" charset="0"/>
                          <a:ea typeface="+mn-ea"/>
                          <a:cs typeface="Arial" panose="020B0604020202020204" pitchFamily="34" charset="0"/>
                        </a:rPr>
                        <a:t>Reports Issued</a:t>
                      </a:r>
                    </a:p>
                    <a:p>
                      <a:pPr algn="ctr"/>
                      <a:r>
                        <a:rPr lang="en-US" sz="1200" b="1" kern="1200" dirty="0">
                          <a:solidFill>
                            <a:schemeClr val="dk1"/>
                          </a:solidFill>
                          <a:latin typeface="Arial" panose="020B0604020202020204" pitchFamily="34" charset="0"/>
                          <a:ea typeface="+mn-ea"/>
                          <a:cs typeface="Arial" panose="020B0604020202020204" pitchFamily="34" charset="0"/>
                        </a:rPr>
                        <a:t>(Contract, Audit, Investigations)</a:t>
                      </a:r>
                    </a:p>
                  </a:txBody>
                  <a:tcPr/>
                </a:tc>
                <a:tc>
                  <a:txBody>
                    <a:bodyPr/>
                    <a:lstStyle/>
                    <a:p>
                      <a:pPr algn="ctr"/>
                      <a:r>
                        <a:rPr lang="en-US" sz="1200" dirty="0">
                          <a:latin typeface="Arial" panose="020B0604020202020204" pitchFamily="34" charset="0"/>
                          <a:cs typeface="Arial" panose="020B0604020202020204" pitchFamily="34" charset="0"/>
                        </a:rPr>
                        <a:t>5</a:t>
                      </a:r>
                    </a:p>
                  </a:txBody>
                  <a:tcPr/>
                </a:tc>
                <a:tc>
                  <a:txBody>
                    <a:bodyPr/>
                    <a:lstStyle/>
                    <a:p>
                      <a:pPr algn="ctr"/>
                      <a:r>
                        <a:rPr lang="en-US" sz="1200" dirty="0">
                          <a:latin typeface="Arial" panose="020B0604020202020204" pitchFamily="34" charset="0"/>
                          <a:cs typeface="Arial" panose="020B0604020202020204" pitchFamily="34" charset="0"/>
                        </a:rPr>
                        <a:t>55</a:t>
                      </a:r>
                    </a:p>
                  </a:txBody>
                  <a:tcPr/>
                </a:tc>
                <a:extLst>
                  <a:ext uri="{0D108BD9-81ED-4DB2-BD59-A6C34878D82A}">
                    <a16:rowId xmlns:a16="http://schemas.microsoft.com/office/drawing/2014/main" val="2163629571"/>
                  </a:ext>
                </a:extLst>
              </a:tr>
              <a:tr h="370840">
                <a:tc>
                  <a:txBody>
                    <a:bodyPr/>
                    <a:lstStyle/>
                    <a:p>
                      <a:pPr algn="ctr"/>
                      <a:r>
                        <a:rPr lang="en-US" sz="1200" b="1" kern="1200" dirty="0">
                          <a:solidFill>
                            <a:schemeClr val="dk1"/>
                          </a:solidFill>
                          <a:latin typeface="Arial" panose="020B0604020202020204" pitchFamily="34" charset="0"/>
                          <a:ea typeface="+mn-ea"/>
                          <a:cs typeface="Arial" panose="020B0604020202020204" pitchFamily="34" charset="0"/>
                        </a:rPr>
                        <a:t>Costs Identified (Recoverable) &amp;</a:t>
                      </a:r>
                    </a:p>
                    <a:p>
                      <a:pPr algn="ctr"/>
                      <a:r>
                        <a:rPr lang="en-US" sz="1200" b="1" kern="1200">
                          <a:solidFill>
                            <a:schemeClr val="dk1"/>
                          </a:solidFill>
                          <a:latin typeface="Arial" panose="020B0604020202020204" pitchFamily="34" charset="0"/>
                          <a:ea typeface="+mn-ea"/>
                          <a:cs typeface="Arial" panose="020B0604020202020204" pitchFamily="34" charset="0"/>
                        </a:rPr>
                        <a:t>Investigative Costs </a:t>
                      </a:r>
                      <a:r>
                        <a:rPr lang="en-US" sz="1200" b="1" kern="1200" dirty="0">
                          <a:solidFill>
                            <a:schemeClr val="dk1"/>
                          </a:solidFill>
                          <a:latin typeface="Arial" panose="020B0604020202020204" pitchFamily="34" charset="0"/>
                          <a:ea typeface="+mn-ea"/>
                          <a:cs typeface="Arial" panose="020B0604020202020204" pitchFamily="34" charset="0"/>
                        </a:rPr>
                        <a:t>Recovered</a:t>
                      </a:r>
                    </a:p>
                  </a:txBody>
                  <a:tcPr/>
                </a:tc>
                <a:tc>
                  <a:txBody>
                    <a:bodyPr/>
                    <a:lstStyle/>
                    <a:p>
                      <a:pPr algn="ctr"/>
                      <a:r>
                        <a:rPr lang="en-US" sz="1200" dirty="0">
                          <a:latin typeface="Arial" panose="020B0604020202020204" pitchFamily="34" charset="0"/>
                          <a:cs typeface="Arial" panose="020B0604020202020204" pitchFamily="34" charset="0"/>
                        </a:rPr>
                        <a:t>$69,172</a:t>
                      </a:r>
                    </a:p>
                    <a:p>
                      <a:pPr algn="ctr"/>
                      <a:r>
                        <a:rPr lang="en-US" sz="1200" dirty="0">
                          <a:latin typeface="Arial" panose="020B0604020202020204" pitchFamily="34" charset="0"/>
                          <a:cs typeface="Arial" panose="020B0604020202020204" pitchFamily="34" charset="0"/>
                        </a:rPr>
                        <a:t>$  5,723</a:t>
                      </a:r>
                    </a:p>
                  </a:txBody>
                  <a:tcPr/>
                </a:tc>
                <a:tc>
                  <a:txBody>
                    <a:bodyPr/>
                    <a:lstStyle/>
                    <a:p>
                      <a:pPr algn="ctr"/>
                      <a:r>
                        <a:rPr lang="en-US" sz="1200" dirty="0">
                          <a:latin typeface="Arial" panose="020B0604020202020204" pitchFamily="34" charset="0"/>
                          <a:cs typeface="Arial" panose="020B0604020202020204" pitchFamily="34" charset="0"/>
                        </a:rPr>
                        <a:t>$1,048,409</a:t>
                      </a:r>
                    </a:p>
                  </a:txBody>
                  <a:tcPr/>
                </a:tc>
                <a:extLst>
                  <a:ext uri="{0D108BD9-81ED-4DB2-BD59-A6C34878D82A}">
                    <a16:rowId xmlns:a16="http://schemas.microsoft.com/office/drawing/2014/main" val="2823890187"/>
                  </a:ext>
                </a:extLst>
              </a:tr>
              <a:tr h="370840">
                <a:tc>
                  <a:txBody>
                    <a:bodyPr/>
                    <a:lstStyle/>
                    <a:p>
                      <a:pPr algn="ctr"/>
                      <a:r>
                        <a:rPr lang="en-US" sz="1200" b="1" kern="1200" dirty="0">
                          <a:solidFill>
                            <a:schemeClr val="dk1"/>
                          </a:solidFill>
                          <a:latin typeface="Arial" panose="020B0604020202020204" pitchFamily="34" charset="0"/>
                          <a:ea typeface="+mn-ea"/>
                          <a:cs typeface="Arial" panose="020B0604020202020204" pitchFamily="34" charset="0"/>
                        </a:rPr>
                        <a:t>Costs Questioned (potentially recoverable)</a:t>
                      </a:r>
                    </a:p>
                  </a:txBody>
                  <a:tcPr/>
                </a:tc>
                <a:tc>
                  <a:txBody>
                    <a:bodyPr/>
                    <a:lstStyle/>
                    <a:p>
                      <a:pPr algn="ctr"/>
                      <a:r>
                        <a:rPr lang="en-US" sz="1200" dirty="0">
                          <a:latin typeface="Arial" panose="020B0604020202020204" pitchFamily="34" charset="0"/>
                          <a:cs typeface="Arial" panose="020B0604020202020204" pitchFamily="34" charset="0"/>
                        </a:rPr>
                        <a:t>--</a:t>
                      </a:r>
                    </a:p>
                  </a:txBody>
                  <a:tcPr/>
                </a:tc>
                <a:tc>
                  <a:txBody>
                    <a:bodyPr/>
                    <a:lstStyle/>
                    <a:p>
                      <a:pPr algn="ctr"/>
                      <a:r>
                        <a:rPr lang="en-US" sz="1200" dirty="0">
                          <a:latin typeface="Arial" panose="020B0604020202020204" pitchFamily="34" charset="0"/>
                          <a:cs typeface="Arial" panose="020B0604020202020204" pitchFamily="34" charset="0"/>
                        </a:rPr>
                        <a:t>$952,567</a:t>
                      </a:r>
                    </a:p>
                  </a:txBody>
                  <a:tcPr/>
                </a:tc>
                <a:extLst>
                  <a:ext uri="{0D108BD9-81ED-4DB2-BD59-A6C34878D82A}">
                    <a16:rowId xmlns:a16="http://schemas.microsoft.com/office/drawing/2014/main" val="2149006791"/>
                  </a:ext>
                </a:extLst>
              </a:tr>
              <a:tr h="370840">
                <a:tc>
                  <a:txBody>
                    <a:bodyPr/>
                    <a:lstStyle/>
                    <a:p>
                      <a:pPr algn="ctr"/>
                      <a:r>
                        <a:rPr lang="en-US" sz="1200" b="1" kern="1200" dirty="0">
                          <a:solidFill>
                            <a:schemeClr val="dk1"/>
                          </a:solidFill>
                          <a:latin typeface="Arial" panose="020B0604020202020204" pitchFamily="34" charset="0"/>
                          <a:ea typeface="+mn-ea"/>
                          <a:cs typeface="Arial" panose="020B0604020202020204" pitchFamily="34" charset="0"/>
                        </a:rPr>
                        <a:t>Corrective Actions Recommended</a:t>
                      </a:r>
                    </a:p>
                  </a:txBody>
                  <a:tcPr/>
                </a:tc>
                <a:tc>
                  <a:txBody>
                    <a:bodyPr/>
                    <a:lstStyle/>
                    <a:p>
                      <a:pPr algn="ctr"/>
                      <a:r>
                        <a:rPr lang="en-US" sz="1200" dirty="0">
                          <a:latin typeface="Arial" panose="020B0604020202020204" pitchFamily="34" charset="0"/>
                          <a:cs typeface="Arial" panose="020B0604020202020204" pitchFamily="34" charset="0"/>
                        </a:rPr>
                        <a:t>38</a:t>
                      </a:r>
                    </a:p>
                  </a:txBody>
                  <a:tcPr/>
                </a:tc>
                <a:tc>
                  <a:txBody>
                    <a:bodyPr/>
                    <a:lstStyle/>
                    <a:p>
                      <a:pPr algn="ctr"/>
                      <a:r>
                        <a:rPr lang="en-US" sz="1200" dirty="0">
                          <a:latin typeface="Arial" panose="020B0604020202020204" pitchFamily="34" charset="0"/>
                          <a:cs typeface="Arial" panose="020B0604020202020204" pitchFamily="34" charset="0"/>
                        </a:rPr>
                        <a:t>271</a:t>
                      </a:r>
                    </a:p>
                  </a:txBody>
                  <a:tcPr/>
                </a:tc>
                <a:extLst>
                  <a:ext uri="{0D108BD9-81ED-4DB2-BD59-A6C34878D82A}">
                    <a16:rowId xmlns:a16="http://schemas.microsoft.com/office/drawing/2014/main" val="2983751500"/>
                  </a:ext>
                </a:extLst>
              </a:tr>
              <a:tr h="370840">
                <a:tc>
                  <a:txBody>
                    <a:bodyPr/>
                    <a:lstStyle/>
                    <a:p>
                      <a:pPr algn="ctr"/>
                      <a:r>
                        <a:rPr lang="en-US" sz="1200" b="1" kern="1200" dirty="0">
                          <a:solidFill>
                            <a:schemeClr val="dk1"/>
                          </a:solidFill>
                          <a:latin typeface="Arial" panose="020B0604020202020204" pitchFamily="34" charset="0"/>
                          <a:ea typeface="+mn-ea"/>
                          <a:cs typeface="Arial" panose="020B0604020202020204" pitchFamily="34" charset="0"/>
                        </a:rPr>
                        <a:t>Accepted</a:t>
                      </a:r>
                    </a:p>
                  </a:txBody>
                  <a:tcPr/>
                </a:tc>
                <a:tc>
                  <a:txBody>
                    <a:bodyPr/>
                    <a:lstStyle/>
                    <a:p>
                      <a:pPr algn="ctr"/>
                      <a:r>
                        <a:rPr lang="en-US" sz="1200" dirty="0">
                          <a:latin typeface="Arial" panose="020B0604020202020204" pitchFamily="34" charset="0"/>
                          <a:cs typeface="Arial" panose="020B0604020202020204" pitchFamily="34" charset="0"/>
                        </a:rPr>
                        <a:t>38</a:t>
                      </a:r>
                    </a:p>
                  </a:txBody>
                  <a:tcPr/>
                </a:tc>
                <a:tc>
                  <a:txBody>
                    <a:bodyPr/>
                    <a:lstStyle/>
                    <a:p>
                      <a:pPr algn="ctr"/>
                      <a:r>
                        <a:rPr lang="en-US" sz="1200" dirty="0">
                          <a:latin typeface="Arial" panose="020B0604020202020204" pitchFamily="34" charset="0"/>
                          <a:cs typeface="Arial" panose="020B0604020202020204" pitchFamily="34" charset="0"/>
                        </a:rPr>
                        <a:t>261</a:t>
                      </a:r>
                    </a:p>
                  </a:txBody>
                  <a:tcPr/>
                </a:tc>
                <a:extLst>
                  <a:ext uri="{0D108BD9-81ED-4DB2-BD59-A6C34878D82A}">
                    <a16:rowId xmlns:a16="http://schemas.microsoft.com/office/drawing/2014/main" val="1870374000"/>
                  </a:ext>
                </a:extLst>
              </a:tr>
            </a:tbl>
          </a:graphicData>
        </a:graphic>
      </p:graphicFrame>
    </p:spTree>
    <p:extLst>
      <p:ext uri="{BB962C8B-B14F-4D97-AF65-F5344CB8AC3E}">
        <p14:creationId xmlns:p14="http://schemas.microsoft.com/office/powerpoint/2010/main" val="2169093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D04E69C-1C2A-4A17-AE35-4E45EE975B94}"/>
              </a:ext>
            </a:extLst>
          </p:cNvPr>
          <p:cNvSpPr>
            <a:spLocks noGrp="1"/>
          </p:cNvSpPr>
          <p:nvPr>
            <p:ph type="title"/>
          </p:nvPr>
        </p:nvSpPr>
        <p:spPr>
          <a:xfrm>
            <a:off x="897158" y="674285"/>
            <a:ext cx="7540322" cy="2754715"/>
          </a:xfrm>
        </p:spPr>
        <p:txBody>
          <a:bodyPr vert="horz" lIns="91440" tIns="45720" rIns="91440" bIns="45720" rtlCol="0" anchor="b">
            <a:normAutofit/>
          </a:bodyPr>
          <a:lstStyle/>
          <a:p>
            <a:pPr algn="ctr"/>
            <a:r>
              <a:rPr lang="en-US" sz="4200" kern="1200" dirty="0">
                <a:solidFill>
                  <a:srgbClr val="FFFFFF"/>
                </a:solidFill>
                <a:latin typeface="Arial" panose="020B0604020202020204" pitchFamily="34" charset="0"/>
                <a:cs typeface="Arial" panose="020B0604020202020204" pitchFamily="34" charset="0"/>
              </a:rPr>
              <a:t>November 30, 2021 </a:t>
            </a:r>
            <a:br>
              <a:rPr lang="en-US" sz="4200" kern="1200" dirty="0">
                <a:solidFill>
                  <a:srgbClr val="FFFFFF"/>
                </a:solidFill>
                <a:latin typeface="Arial" panose="020B0604020202020204" pitchFamily="34" charset="0"/>
                <a:cs typeface="Arial" panose="020B0604020202020204" pitchFamily="34" charset="0"/>
              </a:rPr>
            </a:br>
            <a:r>
              <a:rPr lang="en-US" sz="4200" kern="1200" dirty="0">
                <a:solidFill>
                  <a:srgbClr val="FFFFFF"/>
                </a:solidFill>
                <a:latin typeface="Arial" panose="020B0604020202020204" pitchFamily="34" charset="0"/>
                <a:cs typeface="Arial" panose="020B0604020202020204" pitchFamily="34" charset="0"/>
              </a:rPr>
              <a:t>to the Present</a:t>
            </a:r>
            <a:br>
              <a:rPr lang="en-US" sz="4200" kern="1200" dirty="0">
                <a:solidFill>
                  <a:srgbClr val="FFFFFF"/>
                </a:solidFill>
                <a:latin typeface="Arial" panose="020B0604020202020204" pitchFamily="34" charset="0"/>
                <a:cs typeface="Arial" panose="020B0604020202020204" pitchFamily="34" charset="0"/>
              </a:rPr>
            </a:br>
            <a:br>
              <a:rPr lang="en-US" sz="4200" kern="1200" dirty="0">
                <a:solidFill>
                  <a:srgbClr val="FFFFFF"/>
                </a:solidFill>
                <a:latin typeface="Arial" panose="020B0604020202020204" pitchFamily="34" charset="0"/>
                <a:cs typeface="Arial" panose="020B0604020202020204" pitchFamily="34" charset="0"/>
              </a:rPr>
            </a:br>
            <a:r>
              <a:rPr lang="en-US" sz="4200" kern="1200" dirty="0">
                <a:solidFill>
                  <a:srgbClr val="FFFFFF"/>
                </a:solidFill>
                <a:latin typeface="Arial" panose="020B0604020202020204" pitchFamily="34" charset="0"/>
                <a:cs typeface="Arial" panose="020B0604020202020204" pitchFamily="34" charset="0"/>
              </a:rPr>
              <a:t>Highlights</a:t>
            </a:r>
          </a:p>
        </p:txBody>
      </p:sp>
    </p:spTree>
    <p:extLst>
      <p:ext uri="{BB962C8B-B14F-4D97-AF65-F5344CB8AC3E}">
        <p14:creationId xmlns:p14="http://schemas.microsoft.com/office/powerpoint/2010/main" val="165892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9DD6A4C-9F1E-4565-9B21-389F75AFF505}"/>
              </a:ext>
            </a:extLst>
          </p:cNvPr>
          <p:cNvSpPr>
            <a:spLocks noGrp="1"/>
          </p:cNvSpPr>
          <p:nvPr>
            <p:ph type="title"/>
          </p:nvPr>
        </p:nvSpPr>
        <p:spPr>
          <a:xfrm>
            <a:off x="718879" y="800392"/>
            <a:ext cx="7698523" cy="1212102"/>
          </a:xfrm>
        </p:spPr>
        <p:txBody>
          <a:bodyPr>
            <a:normAutofit/>
          </a:bodyPr>
          <a:lstStyle/>
          <a:p>
            <a:pPr algn="ctr"/>
            <a:r>
              <a:rPr lang="en-US" sz="3600" dirty="0">
                <a:solidFill>
                  <a:srgbClr val="FFFFFF"/>
                </a:solidFill>
                <a:latin typeface="Arial" panose="020B0604020202020204" pitchFamily="34" charset="0"/>
                <a:cs typeface="Arial" panose="020B0604020202020204" pitchFamily="34" charset="0"/>
              </a:rPr>
              <a:t>Highlights</a:t>
            </a:r>
          </a:p>
        </p:txBody>
      </p:sp>
      <p:sp>
        <p:nvSpPr>
          <p:cNvPr id="3" name="Content Placeholder 2">
            <a:extLst>
              <a:ext uri="{FF2B5EF4-FFF2-40B4-BE49-F238E27FC236}">
                <a16:creationId xmlns:a16="http://schemas.microsoft.com/office/drawing/2014/main" id="{C340213A-ECF6-4238-BBB5-DBB84B442B24}"/>
              </a:ext>
            </a:extLst>
          </p:cNvPr>
          <p:cNvSpPr>
            <a:spLocks noGrp="1"/>
          </p:cNvSpPr>
          <p:nvPr>
            <p:ph idx="1"/>
          </p:nvPr>
        </p:nvSpPr>
        <p:spPr>
          <a:xfrm>
            <a:off x="1059274" y="2733999"/>
            <a:ext cx="7281746" cy="3567173"/>
          </a:xfrm>
        </p:spPr>
        <p:txBody>
          <a:bodyPr anchor="ctr">
            <a:normAutofit fontScale="92500" lnSpcReduction="10000"/>
          </a:bodyPr>
          <a:lstStyle/>
          <a:p>
            <a:pPr algn="just">
              <a:spcBef>
                <a:spcPts val="0"/>
              </a:spcBef>
              <a:buClr>
                <a:srgbClr val="002060"/>
              </a:buClr>
              <a:buFont typeface="Wingdings" panose="05000000000000000000" pitchFamily="2" charset="2"/>
              <a:buChar char="§"/>
            </a:pPr>
            <a:r>
              <a:rPr lang="en-US" sz="1600" dirty="0">
                <a:latin typeface="Arial" panose="020B0604020202020204" pitchFamily="34" charset="0"/>
                <a:ea typeface="Calibri" panose="020F0502020204030204" pitchFamily="34" charset="0"/>
                <a:cs typeface="Arial" panose="020B0604020202020204" pitchFamily="34" charset="0"/>
              </a:rPr>
              <a:t>Conducted internal and external assessments regarding compliance status of Inspector General (IG) Accreditation.</a:t>
            </a:r>
          </a:p>
          <a:p>
            <a:pPr algn="just">
              <a:spcBef>
                <a:spcPts val="0"/>
              </a:spcBef>
              <a:buClr>
                <a:srgbClr val="002060"/>
              </a:buClr>
              <a:buFont typeface="Wingdings" panose="05000000000000000000" pitchFamily="2" charset="2"/>
              <a:buChar char="§"/>
            </a:pPr>
            <a:endParaRPr lang="en-US" sz="1600" dirty="0">
              <a:latin typeface="Arial" panose="020B0604020202020204" pitchFamily="34" charset="0"/>
              <a:ea typeface="Calibri" panose="020F0502020204030204" pitchFamily="34" charset="0"/>
              <a:cs typeface="Arial" panose="020B0604020202020204" pitchFamily="34" charset="0"/>
            </a:endParaRPr>
          </a:p>
          <a:p>
            <a:pPr algn="just">
              <a:spcBef>
                <a:spcPts val="0"/>
              </a:spcBef>
              <a:buClr>
                <a:srgbClr val="002060"/>
              </a:buClr>
              <a:buFont typeface="Wingdings" panose="05000000000000000000" pitchFamily="2" charset="2"/>
              <a:buChar char="§"/>
            </a:pPr>
            <a:r>
              <a:rPr lang="en-US" sz="1600" dirty="0">
                <a:latin typeface="Arial" panose="020B0604020202020204" pitchFamily="34" charset="0"/>
                <a:ea typeface="Calibri" panose="020F0502020204030204" pitchFamily="34" charset="0"/>
                <a:cs typeface="Arial" panose="020B0604020202020204" pitchFamily="34" charset="0"/>
              </a:rPr>
              <a:t>Set timeline expectations for staff regarding receipt of correspondences and future administrative investigations.</a:t>
            </a:r>
          </a:p>
          <a:p>
            <a:pPr algn="just">
              <a:spcBef>
                <a:spcPts val="0"/>
              </a:spcBef>
              <a:buClr>
                <a:srgbClr val="002060"/>
              </a:buClr>
              <a:buFont typeface="Wingdings" panose="05000000000000000000" pitchFamily="2" charset="2"/>
              <a:buChar char="§"/>
            </a:pPr>
            <a:endParaRPr lang="en-US" sz="1600" dirty="0">
              <a:latin typeface="Arial" panose="020B0604020202020204" pitchFamily="34" charset="0"/>
              <a:ea typeface="Calibri" panose="020F0502020204030204" pitchFamily="34" charset="0"/>
              <a:cs typeface="Arial" panose="020B0604020202020204" pitchFamily="34" charset="0"/>
            </a:endParaRPr>
          </a:p>
          <a:p>
            <a:pPr algn="just">
              <a:spcBef>
                <a:spcPts val="0"/>
              </a:spcBef>
              <a:buClr>
                <a:srgbClr val="002060"/>
              </a:buClr>
              <a:buFont typeface="Wingdings" panose="05000000000000000000" pitchFamily="2" charset="2"/>
              <a:buChar char="§"/>
            </a:pPr>
            <a:r>
              <a:rPr lang="en-US" sz="1600" dirty="0">
                <a:latin typeface="Arial" panose="020B0604020202020204" pitchFamily="34" charset="0"/>
                <a:ea typeface="Calibri" panose="020F0502020204030204" pitchFamily="34" charset="0"/>
                <a:cs typeface="Arial" panose="020B0604020202020204" pitchFamily="34" charset="0"/>
              </a:rPr>
              <a:t>Issued Mandatory OIG Annual Report, dated December 30, 2021.  </a:t>
            </a:r>
            <a:r>
              <a:rPr lang="en-US" sz="1600" i="1" dirty="0">
                <a:latin typeface="Arial" panose="020B0604020202020204" pitchFamily="34" charset="0"/>
                <a:ea typeface="Calibri" panose="020F0502020204030204" pitchFamily="34" charset="0"/>
                <a:cs typeface="Arial" panose="020B0604020202020204" pitchFamily="34" charset="0"/>
              </a:rPr>
              <a:t>Report posted to the OIG Website.</a:t>
            </a:r>
          </a:p>
          <a:p>
            <a:pPr algn="just">
              <a:spcBef>
                <a:spcPts val="0"/>
              </a:spcBef>
              <a:buClr>
                <a:srgbClr val="002060"/>
              </a:buClr>
              <a:buFont typeface="Wingdings" panose="05000000000000000000" pitchFamily="2" charset="2"/>
              <a:buChar char="§"/>
            </a:pPr>
            <a:endParaRPr lang="en-US" sz="1600" i="1" dirty="0">
              <a:latin typeface="Arial" panose="020B0604020202020204" pitchFamily="34" charset="0"/>
              <a:ea typeface="Calibri" panose="020F0502020204030204" pitchFamily="34" charset="0"/>
              <a:cs typeface="Arial" panose="020B0604020202020204" pitchFamily="34" charset="0"/>
            </a:endParaRPr>
          </a:p>
          <a:p>
            <a:pPr algn="just">
              <a:spcBef>
                <a:spcPts val="0"/>
              </a:spcBef>
              <a:buClr>
                <a:srgbClr val="002060"/>
              </a:buClr>
              <a:buFont typeface="Wingdings" panose="05000000000000000000" pitchFamily="2" charset="2"/>
              <a:buChar char="§"/>
            </a:pPr>
            <a:r>
              <a:rPr lang="en-US" sz="1600" dirty="0">
                <a:latin typeface="Arial" panose="020B0604020202020204" pitchFamily="34" charset="0"/>
                <a:ea typeface="Calibri" panose="020F0502020204030204" pitchFamily="34" charset="0"/>
                <a:cs typeface="Arial" panose="020B0604020202020204" pitchFamily="34" charset="0"/>
              </a:rPr>
              <a:t>Currently obtaining from the State (at no cost) an automated audit tracking system for work product.</a:t>
            </a:r>
          </a:p>
          <a:p>
            <a:pPr algn="just">
              <a:spcBef>
                <a:spcPts val="0"/>
              </a:spcBef>
              <a:buClr>
                <a:srgbClr val="002060"/>
              </a:buClr>
              <a:buFont typeface="Wingdings" panose="05000000000000000000" pitchFamily="2" charset="2"/>
              <a:buChar char="§"/>
            </a:pPr>
            <a:endParaRPr lang="en-US" sz="1600" dirty="0">
              <a:latin typeface="Arial" panose="020B0604020202020204" pitchFamily="34" charset="0"/>
              <a:ea typeface="Calibri" panose="020F0502020204030204" pitchFamily="34" charset="0"/>
              <a:cs typeface="Arial" panose="020B0604020202020204" pitchFamily="34" charset="0"/>
            </a:endParaRPr>
          </a:p>
          <a:p>
            <a:pPr algn="just">
              <a:spcBef>
                <a:spcPts val="0"/>
              </a:spcBef>
              <a:buClr>
                <a:srgbClr val="002060"/>
              </a:buClr>
              <a:buFont typeface="Wingdings" panose="05000000000000000000" pitchFamily="2" charset="2"/>
              <a:buChar char="§"/>
            </a:pPr>
            <a:r>
              <a:rPr lang="en-US" sz="1600" dirty="0">
                <a:latin typeface="Arial" panose="020B0604020202020204" pitchFamily="34" charset="0"/>
                <a:ea typeface="Calibri" panose="020F0502020204030204" pitchFamily="34" charset="0"/>
                <a:cs typeface="Arial" panose="020B0604020202020204" pitchFamily="34" charset="0"/>
              </a:rPr>
              <a:t>Establishing appropriate internal controls (locked offices/case, restricted access in the Investigation's system and shared drives) to ensure accreditation standards are met. </a:t>
            </a:r>
          </a:p>
          <a:p>
            <a:pPr algn="just">
              <a:spcBef>
                <a:spcPts val="0"/>
              </a:spcBef>
              <a:buClr>
                <a:srgbClr val="002060"/>
              </a:buClr>
              <a:buFont typeface="Wingdings" panose="05000000000000000000" pitchFamily="2" charset="2"/>
              <a:buChar char="§"/>
            </a:pPr>
            <a:endParaRPr lang="en-US" sz="1600" dirty="0">
              <a:latin typeface="Arial" panose="020B0604020202020204" pitchFamily="34" charset="0"/>
              <a:ea typeface="Calibri" panose="020F0502020204030204" pitchFamily="34" charset="0"/>
              <a:cs typeface="Arial" panose="020B0604020202020204" pitchFamily="34" charset="0"/>
            </a:endParaRPr>
          </a:p>
          <a:p>
            <a:pPr algn="just">
              <a:spcBef>
                <a:spcPts val="0"/>
              </a:spcBef>
              <a:buClr>
                <a:srgbClr val="002060"/>
              </a:buClr>
              <a:buFont typeface="Wingdings" panose="05000000000000000000" pitchFamily="2" charset="2"/>
              <a:buChar char="§"/>
            </a:pPr>
            <a:r>
              <a:rPr lang="en-US" sz="1600">
                <a:latin typeface="Arial" panose="020B0604020202020204" pitchFamily="34" charset="0"/>
                <a:ea typeface="Calibri" panose="020F0502020204030204" pitchFamily="34" charset="0"/>
                <a:cs typeface="Arial" panose="020B0604020202020204" pitchFamily="34" charset="0"/>
              </a:rPr>
              <a:t>Completed dispositions </a:t>
            </a:r>
            <a:r>
              <a:rPr lang="en-US" sz="1600" dirty="0">
                <a:latin typeface="Arial" panose="020B0604020202020204" pitchFamily="34" charset="0"/>
                <a:ea typeface="Calibri" panose="020F0502020204030204" pitchFamily="34" charset="0"/>
                <a:cs typeface="Arial" panose="020B0604020202020204" pitchFamily="34" charset="0"/>
              </a:rPr>
              <a:t>on overdue correspondences (69) with notifications to complainants of decision, as appropriate/required.</a:t>
            </a:r>
          </a:p>
          <a:p>
            <a:pPr algn="just">
              <a:spcBef>
                <a:spcPts val="0"/>
              </a:spcBef>
              <a:buClr>
                <a:srgbClr val="002060"/>
              </a:buClr>
              <a:buFont typeface="Wingdings" panose="05000000000000000000" pitchFamily="2" charset="2"/>
              <a:buChar char="§"/>
            </a:pPr>
            <a:endParaRPr lang="en-US" sz="16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600" dirty="0"/>
          </a:p>
        </p:txBody>
      </p:sp>
    </p:spTree>
    <p:extLst>
      <p:ext uri="{BB962C8B-B14F-4D97-AF65-F5344CB8AC3E}">
        <p14:creationId xmlns:p14="http://schemas.microsoft.com/office/powerpoint/2010/main" val="200630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D04E69C-1C2A-4A17-AE35-4E45EE975B94}"/>
              </a:ext>
            </a:extLst>
          </p:cNvPr>
          <p:cNvSpPr>
            <a:spLocks noGrp="1"/>
          </p:cNvSpPr>
          <p:nvPr>
            <p:ph type="title"/>
          </p:nvPr>
        </p:nvSpPr>
        <p:spPr>
          <a:xfrm>
            <a:off x="718879" y="800392"/>
            <a:ext cx="7698523" cy="1212102"/>
          </a:xfrm>
        </p:spPr>
        <p:txBody>
          <a:bodyPr>
            <a:normAutofit/>
          </a:bodyPr>
          <a:lstStyle/>
          <a:p>
            <a:pPr algn="ctr"/>
            <a:r>
              <a:rPr lang="en-US" sz="3600" dirty="0">
                <a:solidFill>
                  <a:srgbClr val="FFFFFF"/>
                </a:solidFill>
                <a:latin typeface="Arial" panose="020B0604020202020204" pitchFamily="34" charset="0"/>
                <a:cs typeface="Arial" panose="020B0604020202020204" pitchFamily="34" charset="0"/>
              </a:rPr>
              <a:t>Highlights</a:t>
            </a:r>
          </a:p>
        </p:txBody>
      </p:sp>
      <p:sp>
        <p:nvSpPr>
          <p:cNvPr id="3" name="Content Placeholder 2">
            <a:extLst>
              <a:ext uri="{FF2B5EF4-FFF2-40B4-BE49-F238E27FC236}">
                <a16:creationId xmlns:a16="http://schemas.microsoft.com/office/drawing/2014/main" id="{E65D4657-A686-469E-9047-E203FA99FFCB}"/>
              </a:ext>
            </a:extLst>
          </p:cNvPr>
          <p:cNvSpPr>
            <a:spLocks noGrp="1"/>
          </p:cNvSpPr>
          <p:nvPr>
            <p:ph idx="1"/>
          </p:nvPr>
        </p:nvSpPr>
        <p:spPr>
          <a:xfrm>
            <a:off x="1025718" y="3117851"/>
            <a:ext cx="7281746" cy="3534619"/>
          </a:xfrm>
        </p:spPr>
        <p:txBody>
          <a:bodyPr anchor="ctr">
            <a:normAutofit fontScale="85000" lnSpcReduction="20000"/>
          </a:bodyPr>
          <a:lstStyle/>
          <a:p>
            <a:pPr marL="0" indent="0">
              <a:buNone/>
            </a:pPr>
            <a:r>
              <a:rPr lang="en-US" sz="2100" u="sng" dirty="0">
                <a:latin typeface="Arial" panose="020B0604020202020204" pitchFamily="34" charset="0"/>
                <a:cs typeface="Arial" panose="020B0604020202020204" pitchFamily="34" charset="0"/>
              </a:rPr>
              <a:t>Closed 69 correspondences (dating back to 2017):</a:t>
            </a:r>
          </a:p>
          <a:p>
            <a:pPr marL="0" indent="0">
              <a:lnSpc>
                <a:spcPct val="120000"/>
              </a:lnSpc>
              <a:spcBef>
                <a:spcPts val="0"/>
              </a:spcBef>
              <a:buNone/>
            </a:pPr>
            <a:endParaRPr lang="en-US" sz="900" u="sng" dirty="0">
              <a:latin typeface="Arial" panose="020B0604020202020204" pitchFamily="34" charset="0"/>
              <a:cs typeface="Arial" panose="020B0604020202020204" pitchFamily="34" charset="0"/>
            </a:endParaRPr>
          </a:p>
          <a:p>
            <a:pPr lvl="1">
              <a:buClr>
                <a:srgbClr val="002060"/>
              </a:buClr>
              <a:buFont typeface="Wingdings" panose="05000000000000000000" pitchFamily="2" charset="2"/>
              <a:buChar char="§"/>
            </a:pPr>
            <a:r>
              <a:rPr lang="en-US" sz="2100" dirty="0">
                <a:latin typeface="Arial" panose="020B0604020202020204" pitchFamily="34" charset="0"/>
                <a:cs typeface="Arial" panose="020B0604020202020204" pitchFamily="34" charset="0"/>
              </a:rPr>
              <a:t>Investigation’s Unit Activity – 52</a:t>
            </a:r>
          </a:p>
          <a:p>
            <a:pPr lvl="1">
              <a:lnSpc>
                <a:spcPct val="120000"/>
              </a:lnSpc>
              <a:spcBef>
                <a:spcPts val="0"/>
              </a:spcBef>
              <a:buClr>
                <a:srgbClr val="002060"/>
              </a:buClr>
              <a:buFont typeface="Wingdings" panose="05000000000000000000" pitchFamily="2" charset="2"/>
              <a:buChar char="§"/>
            </a:pPr>
            <a:endParaRPr lang="en-US" sz="900" dirty="0">
              <a:latin typeface="Arial" panose="020B0604020202020204" pitchFamily="34" charset="0"/>
              <a:cs typeface="Arial" panose="020B0604020202020204" pitchFamily="34" charset="0"/>
            </a:endParaRPr>
          </a:p>
          <a:p>
            <a:pPr lvl="2">
              <a:buClr>
                <a:srgbClr val="002060"/>
              </a:buClr>
              <a:buFont typeface="Wingdings" panose="05000000000000000000" pitchFamily="2" charset="2"/>
              <a:buChar char="§"/>
            </a:pPr>
            <a:r>
              <a:rPr lang="en-US" sz="1700" dirty="0">
                <a:latin typeface="Arial" panose="020B0604020202020204" pitchFamily="34" charset="0"/>
                <a:cs typeface="Arial" panose="020B0604020202020204" pitchFamily="34" charset="0"/>
              </a:rPr>
              <a:t>Preliminary Reviews (Closed) – 25</a:t>
            </a:r>
          </a:p>
          <a:p>
            <a:pPr lvl="2">
              <a:buClr>
                <a:srgbClr val="002060"/>
              </a:buClr>
              <a:buFont typeface="Wingdings" panose="05000000000000000000" pitchFamily="2" charset="2"/>
              <a:buChar char="§"/>
            </a:pPr>
            <a:r>
              <a:rPr lang="en-US" sz="1700" dirty="0">
                <a:latin typeface="Arial" panose="020B0604020202020204" pitchFamily="34" charset="0"/>
                <a:cs typeface="Arial" panose="020B0604020202020204" pitchFamily="34" charset="0"/>
              </a:rPr>
              <a:t>Cross referenced to existing Investigation(s) – 21</a:t>
            </a:r>
          </a:p>
          <a:p>
            <a:pPr lvl="2">
              <a:buClr>
                <a:srgbClr val="002060"/>
              </a:buClr>
              <a:buFont typeface="Wingdings" panose="05000000000000000000" pitchFamily="2" charset="2"/>
              <a:buChar char="§"/>
            </a:pPr>
            <a:r>
              <a:rPr lang="en-US" sz="1700" dirty="0">
                <a:latin typeface="Arial" panose="020B0604020202020204" pitchFamily="34" charset="0"/>
                <a:cs typeface="Arial" panose="020B0604020202020204" pitchFamily="34" charset="0"/>
              </a:rPr>
              <a:t>Investigations – 2</a:t>
            </a:r>
          </a:p>
          <a:p>
            <a:pPr lvl="2">
              <a:buClr>
                <a:srgbClr val="002060"/>
              </a:buClr>
              <a:buFont typeface="Wingdings" panose="05000000000000000000" pitchFamily="2" charset="2"/>
              <a:buChar char="§"/>
            </a:pPr>
            <a:r>
              <a:rPr lang="en-US" sz="1700" dirty="0">
                <a:latin typeface="Arial" panose="020B0604020202020204" pitchFamily="34" charset="0"/>
                <a:cs typeface="Arial" panose="020B0604020202020204" pitchFamily="34" charset="0"/>
              </a:rPr>
              <a:t>Referrals to Audit – 2</a:t>
            </a:r>
          </a:p>
          <a:p>
            <a:pPr lvl="2">
              <a:buClr>
                <a:srgbClr val="002060"/>
              </a:buClr>
              <a:buFont typeface="Wingdings" panose="05000000000000000000" pitchFamily="2" charset="2"/>
              <a:buChar char="§"/>
            </a:pPr>
            <a:r>
              <a:rPr lang="en-US" sz="1700" dirty="0">
                <a:latin typeface="Arial" panose="020B0604020202020204" pitchFamily="34" charset="0"/>
                <a:cs typeface="Arial" panose="020B0604020202020204" pitchFamily="34" charset="0"/>
              </a:rPr>
              <a:t>Criminal Referral – 1</a:t>
            </a:r>
          </a:p>
          <a:p>
            <a:pPr lvl="2">
              <a:buClr>
                <a:srgbClr val="002060"/>
              </a:buClr>
              <a:buFont typeface="Wingdings" panose="05000000000000000000" pitchFamily="2" charset="2"/>
              <a:buChar char="§"/>
            </a:pPr>
            <a:r>
              <a:rPr lang="en-US" sz="1700" dirty="0">
                <a:latin typeface="Arial" panose="020B0604020202020204" pitchFamily="34" charset="0"/>
                <a:cs typeface="Arial" panose="020B0604020202020204" pitchFamily="34" charset="0"/>
              </a:rPr>
              <a:t>Management Review – 1</a:t>
            </a:r>
          </a:p>
          <a:p>
            <a:pPr lvl="2">
              <a:buClr>
                <a:srgbClr val="002060"/>
              </a:buClr>
              <a:buFont typeface="Wingdings" panose="05000000000000000000" pitchFamily="2" charset="2"/>
              <a:buChar char="§"/>
            </a:pPr>
            <a:endParaRPr lang="en-US" sz="1700" dirty="0">
              <a:latin typeface="Arial" panose="020B0604020202020204" pitchFamily="34" charset="0"/>
              <a:cs typeface="Arial" panose="020B0604020202020204" pitchFamily="34" charset="0"/>
            </a:endParaRPr>
          </a:p>
          <a:p>
            <a:pPr lvl="1">
              <a:buClr>
                <a:srgbClr val="002060"/>
              </a:buClr>
              <a:buFont typeface="Wingdings" panose="05000000000000000000" pitchFamily="2" charset="2"/>
              <a:buChar char="§"/>
            </a:pPr>
            <a:r>
              <a:rPr lang="en-US" sz="2100" dirty="0">
                <a:latin typeface="Arial" panose="020B0604020202020204" pitchFamily="34" charset="0"/>
                <a:cs typeface="Arial" panose="020B0604020202020204" pitchFamily="34" charset="0"/>
              </a:rPr>
              <a:t>Management Referral – 10</a:t>
            </a:r>
          </a:p>
          <a:p>
            <a:pPr lvl="1">
              <a:lnSpc>
                <a:spcPct val="120000"/>
              </a:lnSpc>
              <a:spcBef>
                <a:spcPts val="0"/>
              </a:spcBef>
              <a:buClr>
                <a:srgbClr val="002060"/>
              </a:buClr>
              <a:buFont typeface="Wingdings" panose="05000000000000000000" pitchFamily="2" charset="2"/>
              <a:buChar char="§"/>
            </a:pPr>
            <a:endParaRPr lang="en-US" sz="900" dirty="0">
              <a:latin typeface="Arial" panose="020B0604020202020204" pitchFamily="34" charset="0"/>
              <a:cs typeface="Arial" panose="020B0604020202020204" pitchFamily="34" charset="0"/>
            </a:endParaRPr>
          </a:p>
          <a:p>
            <a:pPr lvl="1">
              <a:buClr>
                <a:srgbClr val="002060"/>
              </a:buClr>
              <a:buFont typeface="Wingdings" panose="05000000000000000000" pitchFamily="2" charset="2"/>
              <a:buChar char="§"/>
            </a:pPr>
            <a:r>
              <a:rPr lang="en-US" sz="2100" dirty="0">
                <a:latin typeface="Arial" panose="020B0604020202020204" pitchFamily="34" charset="0"/>
                <a:cs typeface="Arial" panose="020B0604020202020204" pitchFamily="34" charset="0"/>
              </a:rPr>
              <a:t>Management Inquiry – 4</a:t>
            </a:r>
          </a:p>
          <a:p>
            <a:pPr lvl="1">
              <a:lnSpc>
                <a:spcPct val="120000"/>
              </a:lnSpc>
              <a:spcBef>
                <a:spcPts val="0"/>
              </a:spcBef>
              <a:buClr>
                <a:srgbClr val="002060"/>
              </a:buClr>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lvl="1">
              <a:buClr>
                <a:srgbClr val="002060"/>
              </a:buClr>
              <a:buFont typeface="Wingdings" panose="05000000000000000000" pitchFamily="2" charset="2"/>
              <a:buChar char="§"/>
            </a:pPr>
            <a:r>
              <a:rPr lang="en-US" sz="2100" dirty="0">
                <a:latin typeface="Arial" panose="020B0604020202020204" pitchFamily="34" charset="0"/>
                <a:cs typeface="Arial" panose="020B0604020202020204" pitchFamily="34" charset="0"/>
              </a:rPr>
              <a:t>Closed No Further Action – 3</a:t>
            </a:r>
          </a:p>
        </p:txBody>
      </p:sp>
      <p:sp>
        <p:nvSpPr>
          <p:cNvPr id="4" name="TextBox 3">
            <a:extLst>
              <a:ext uri="{FF2B5EF4-FFF2-40B4-BE49-F238E27FC236}">
                <a16:creationId xmlns:a16="http://schemas.microsoft.com/office/drawing/2014/main" id="{90DC3585-24EE-4F53-9B1D-F34AD3941EBB}"/>
              </a:ext>
            </a:extLst>
          </p:cNvPr>
          <p:cNvSpPr txBox="1"/>
          <p:nvPr/>
        </p:nvSpPr>
        <p:spPr>
          <a:xfrm>
            <a:off x="1146773" y="2459982"/>
            <a:ext cx="7160691" cy="523220"/>
          </a:xfrm>
          <a:prstGeom prst="rect">
            <a:avLst/>
          </a:prstGeom>
          <a:noFill/>
        </p:spPr>
        <p:txBody>
          <a:bodyPr wrap="square" rtlCol="0">
            <a:spAutoFit/>
          </a:bodyPr>
          <a:lstStyle/>
          <a:p>
            <a:pPr algn="just"/>
            <a:r>
              <a:rPr lang="en-US" sz="1400" b="1" i="1" dirty="0">
                <a:latin typeface="Arial" panose="020B0604020202020204" pitchFamily="34" charset="0"/>
                <a:cs typeface="Arial" panose="020B0604020202020204" pitchFamily="34" charset="0"/>
              </a:rPr>
              <a:t>Correspondences represent the number of written communications sent to the OIG to include allegations of waste, fraud and abuse. </a:t>
            </a:r>
          </a:p>
        </p:txBody>
      </p:sp>
    </p:spTree>
    <p:extLst>
      <p:ext uri="{BB962C8B-B14F-4D97-AF65-F5344CB8AC3E}">
        <p14:creationId xmlns:p14="http://schemas.microsoft.com/office/powerpoint/2010/main" val="25031948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1737</TotalTime>
  <Words>910</Words>
  <Application>Microsoft Office PowerPoint</Application>
  <PresentationFormat>On-screen Show (4:3)</PresentationFormat>
  <Paragraphs>149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Office of  Inspector General</vt:lpstr>
      <vt:lpstr>Introduction</vt:lpstr>
      <vt:lpstr>Chapter 602; Part 3 Inspector General</vt:lpstr>
      <vt:lpstr>October  1, 2020  – September 30, 2021</vt:lpstr>
      <vt:lpstr>October 1, 2020 – September 30, 2021</vt:lpstr>
      <vt:lpstr>OIG Impact</vt:lpstr>
      <vt:lpstr>November 30, 2021  to the Present  Highlights</vt:lpstr>
      <vt:lpstr>Highlights</vt:lpstr>
      <vt:lpstr>Highlights</vt:lpstr>
      <vt:lpstr>Whistle-blower Protection </vt:lpstr>
      <vt:lpstr>New Focus</vt:lpstr>
      <vt:lpstr>Future Outlook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Inspector General</dc:title>
  <dc:creator>Goodman, Sheryl</dc:creator>
  <cp:lastModifiedBy>Goodman, Sheryl</cp:lastModifiedBy>
  <cp:revision>122</cp:revision>
  <cp:lastPrinted>2022-01-05T17:15:29Z</cp:lastPrinted>
  <dcterms:created xsi:type="dcterms:W3CDTF">2021-12-21T17:23:20Z</dcterms:created>
  <dcterms:modified xsi:type="dcterms:W3CDTF">2022-01-21T17:55:28Z</dcterms:modified>
</cp:coreProperties>
</file>