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2" r:id="rId2"/>
    <p:sldId id="284" r:id="rId3"/>
    <p:sldId id="260" r:id="rId4"/>
    <p:sldId id="281" r:id="rId5"/>
    <p:sldId id="266" r:id="rId6"/>
    <p:sldId id="268" r:id="rId7"/>
    <p:sldId id="270" r:id="rId8"/>
    <p:sldId id="276" r:id="rId9"/>
    <p:sldId id="280" r:id="rId10"/>
    <p:sldId id="275" r:id="rId11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rban, Lee" initials="DL" lastIdx="1" clrIdx="0">
    <p:extLst>
      <p:ext uri="{19B8F6BF-5375-455C-9EA6-DF929625EA0E}">
        <p15:presenceInfo xmlns:p15="http://schemas.microsoft.com/office/powerpoint/2012/main" userId="S::LDurban@coj.net::91904fa4-6767-4302-ba01-32d07e681a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3CC2"/>
    <a:srgbClr val="322A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2397" autoAdjust="0"/>
  </p:normalViewPr>
  <p:slideViewPr>
    <p:cSldViewPr snapToGrid="0">
      <p:cViewPr varScale="1">
        <p:scale>
          <a:sx n="105" d="100"/>
          <a:sy n="105" d="100"/>
        </p:scale>
        <p:origin x="77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86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9F5948C-B701-4F32-8B37-C2E828122B3F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E5651B9-1B1E-4FF2-8D06-1C6E8396D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11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5651B9-1B1E-4FF2-8D06-1C6E8396D2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80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5651B9-1B1E-4FF2-8D06-1C6E8396D2C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34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5651B9-1B1E-4FF2-8D06-1C6E8396D2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35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Benefits of Speed humps:</a:t>
            </a:r>
          </a:p>
          <a:p>
            <a:r>
              <a:rPr lang="en-US" dirty="0"/>
              <a:t>	-Slow traffic</a:t>
            </a:r>
          </a:p>
          <a:p>
            <a:r>
              <a:rPr lang="en-US" dirty="0"/>
              <a:t>	-Physical barrier forces drivers to slow down</a:t>
            </a:r>
          </a:p>
          <a:p>
            <a:r>
              <a:rPr lang="en-US" dirty="0"/>
              <a:t>Negatives of Speed humps:</a:t>
            </a:r>
          </a:p>
          <a:p>
            <a:r>
              <a:rPr lang="en-US" dirty="0"/>
              <a:t>	-Increase emergency response times</a:t>
            </a:r>
          </a:p>
          <a:p>
            <a:r>
              <a:rPr lang="en-US" dirty="0"/>
              <a:t>	-Can increase noise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5651B9-1B1E-4FF2-8D06-1C6E8396D2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00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complaints COJ has received:</a:t>
            </a:r>
          </a:p>
          <a:p>
            <a:r>
              <a:rPr lang="en-US" dirty="0"/>
              <a:t>-neck/back injuries</a:t>
            </a:r>
          </a:p>
          <a:p>
            <a:r>
              <a:rPr lang="en-US" dirty="0"/>
              <a:t>-lower property values</a:t>
            </a:r>
          </a:p>
          <a:p>
            <a:r>
              <a:rPr lang="en-US" dirty="0"/>
              <a:t>-noise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5651B9-1B1E-4FF2-8D06-1C6E8396D2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615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5651B9-1B1E-4FF2-8D06-1C6E8396D2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360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reported crashes on Plantation Club Dr.  No reported serious injuries.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5651B9-1B1E-4FF2-8D06-1C6E8396D2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234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5651B9-1B1E-4FF2-8D06-1C6E8396D2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34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Cost is typically 3K per speed hump, since Plantation Club Dr is a cut-thru the cost per speed hump to the community is 1.5K/ speed hump.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5651B9-1B1E-4FF2-8D06-1C6E8396D2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129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Speed tables cost $ 6,400 each.</a:t>
            </a:r>
          </a:p>
          <a:p>
            <a:endParaRPr lang="en-US" dirty="0"/>
          </a:p>
          <a:p>
            <a:r>
              <a:rPr lang="en-US" dirty="0"/>
              <a:t>The picture shows 1/12 speed humps on Clyde Drive.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5651B9-1B1E-4FF2-8D06-1C6E8396D2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329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B0727-E34C-4202-8A09-E205F471C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2BDDFA-3F80-49A2-A086-5E184FF47F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495F0-9135-40AF-B16C-CF3BC7ECC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1BD5-C7E7-4D96-BC29-9E2D454210BC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AB331-C02F-4184-B52D-9E41E650C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66C93-B9C7-42A2-99D7-D12CE854E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8A22F-7FAF-4DF2-8001-FB0226DEC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408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64C54-0819-4EE1-8B1B-DCC0EB5A4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50A14A-7694-4AF4-8135-D6BEFA8B5F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D9115-1FF6-4CDF-96F8-F1889D989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1BD5-C7E7-4D96-BC29-9E2D454210BC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1C0E1E-B230-402A-AA48-B2ACAD61B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1C099-6FDB-42EF-9458-28F4F320A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8A22F-7FAF-4DF2-8001-FB0226DEC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852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083C8C-D6B9-4205-83EA-930A12644D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153A30-8A18-40B3-8183-85113CCF59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E73F0-B6F8-4DCF-B3E1-87FB6C824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1BD5-C7E7-4D96-BC29-9E2D454210BC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672423-B983-4C4A-8E93-E0F096CB4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240526-A835-458C-BC3E-756A24D03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8A22F-7FAF-4DF2-8001-FB0226DEC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56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D7E5B-263F-477C-80BA-3B1767A78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579B4-8C4D-4C01-9B85-9F5C72178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425B7-4500-4180-ABD3-A97DC93CE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1BD5-C7E7-4D96-BC29-9E2D454210BC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B8AF9F-9329-4738-8CDC-8DCA544AA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8A230-6739-4D72-A9DA-0536B0FE3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8A22F-7FAF-4DF2-8001-FB0226DEC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88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75CEA-E886-43ED-9E2E-D654B845A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0554DC-6A6C-4BCB-A0BA-13F2054129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EB455-C8EB-4B8A-8836-34A6BB642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1BD5-C7E7-4D96-BC29-9E2D454210BC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B1A39-C359-4125-946C-A513B4877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A7E32-B8D7-4AEA-8F10-B7F49D797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8A22F-7FAF-4DF2-8001-FB0226DEC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36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D5ED6-2ABA-4DC0-A84E-D3FB952D5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47EA0-440F-4D47-B3B0-EB1AB39223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71C33A-696A-455D-BE1A-DB5E27BD7B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AD50D1-752D-4B98-BDFA-5EDDBE012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1BD5-C7E7-4D96-BC29-9E2D454210BC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CE3AA9-1031-42A5-89CB-CD3D77CF0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0FAF04-FDDB-4C48-A070-175FBE0CE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8A22F-7FAF-4DF2-8001-FB0226DEC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9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F26CD-DFB2-4640-950E-6E8ABE384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5A8155-1219-4585-8277-F3B6809BB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F54EB8-B3FE-4EF2-ADC3-EB7D08F713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88BE06-B95D-48AB-AFEA-B67A20C4D9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CB44BA-F58E-4814-B06E-F1AE7FD9EE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5B7E3B-B9EA-4BF5-9866-E9AFD1C8D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1BD5-C7E7-4D96-BC29-9E2D454210BC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8E3F54-E8AD-46D6-AD31-D823A80CB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928532-ABB4-46B2-859F-4774D468D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8A22F-7FAF-4DF2-8001-FB0226DEC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9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4C855-F4B8-4341-950A-2093F490B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0D00F5-0A64-4B5B-B89F-1D36FE728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1BD5-C7E7-4D96-BC29-9E2D454210BC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9A1251-51E7-475F-A235-CE61EAD48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418A91-F4FB-49B3-8502-3FD418A95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8A22F-7FAF-4DF2-8001-FB0226DEC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480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47001C-E4A3-45FD-9C58-72C5BAEE2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1BD5-C7E7-4D96-BC29-9E2D454210BC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C8EFE7-4140-49BE-BF79-ACA3E8A16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5F6C56-2F69-4032-8F04-9F0E98C4B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8A22F-7FAF-4DF2-8001-FB0226DEC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7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A7B74-86F7-4CA7-BB8F-B33FE50CC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FCBCC-7486-4454-B56D-33FB01818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DA8326-D9AB-4E6C-8EB7-87E3F2E0E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844B4F-9310-4AB8-A532-73D3E42E4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1BD5-C7E7-4D96-BC29-9E2D454210BC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6CE508-C37F-4EC9-BD13-D3349D2C3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3DBFB4-A937-44F1-91A3-8990A5296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8A22F-7FAF-4DF2-8001-FB0226DEC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23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E8561-0EF9-4C18-A18E-25AD8FA17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DA345D-A96C-4362-8B43-114334612C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CDF0BD-50B0-45CF-96CF-1D57A87ABE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20E69A-9CEC-411F-AD03-1B275854B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1BD5-C7E7-4D96-BC29-9E2D454210BC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09287-69E6-48AA-8493-841A44D8C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86C36E-E425-4034-8FE6-2260B3C28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8A22F-7FAF-4DF2-8001-FB0226DEC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11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B2C3BF-FE4A-4C8A-8FCD-8C29AB00A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FFC29C-2455-4BC0-BDC0-BC90043B77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D0F06-A2DE-4246-86B0-3BABF92A57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B1BD5-C7E7-4D96-BC29-9E2D454210BC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5062D-DE5F-422B-86C9-F4DC5AAE85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BC16E-2E36-4B5D-BB7E-A6AE5E8127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8A22F-7FAF-4DF2-8001-FB0226DEC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75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D1E30-FB16-4842-9539-E085E51A0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463" y="2285571"/>
            <a:ext cx="10993073" cy="2587800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chemeClr val="bg1">
                    <a:lumMod val="95000"/>
                  </a:schemeClr>
                </a:solidFill>
              </a:rPr>
              <a:t>COJ Traffic Calming Program</a:t>
            </a:r>
            <a:br>
              <a:rPr lang="en-US" sz="4800" dirty="0">
                <a:solidFill>
                  <a:schemeClr val="bg1">
                    <a:lumMod val="95000"/>
                  </a:schemeClr>
                </a:solidFill>
              </a:rPr>
            </a:br>
            <a:br>
              <a:rPr lang="en-US" sz="48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4800" dirty="0">
                <a:solidFill>
                  <a:schemeClr val="bg1">
                    <a:lumMod val="95000"/>
                  </a:schemeClr>
                </a:solidFill>
              </a:rPr>
              <a:t>November 20</a:t>
            </a:r>
            <a:r>
              <a:rPr lang="en-US" sz="4800" baseline="30000" dirty="0">
                <a:solidFill>
                  <a:schemeClr val="bg1">
                    <a:lumMod val="95000"/>
                  </a:schemeClr>
                </a:solidFill>
              </a:rPr>
              <a:t>th</a:t>
            </a:r>
            <a:r>
              <a:rPr lang="en-US" sz="4800" dirty="0">
                <a:solidFill>
                  <a:schemeClr val="bg1">
                    <a:lumMod val="95000"/>
                  </a:schemeClr>
                </a:solidFill>
              </a:rPr>
              <a:t>, 2023</a:t>
            </a:r>
            <a:br>
              <a:rPr lang="en-US" sz="4800" dirty="0">
                <a:solidFill>
                  <a:schemeClr val="bg1">
                    <a:lumMod val="95000"/>
                  </a:schemeClr>
                </a:solidFill>
              </a:rPr>
            </a:br>
            <a:br>
              <a:rPr lang="en-US" sz="48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4800" dirty="0">
                <a:solidFill>
                  <a:schemeClr val="bg1">
                    <a:lumMod val="95000"/>
                  </a:schemeClr>
                </a:solidFill>
              </a:rPr>
              <a:t>by Chris LeDew, Chief of Traffic Engineering</a:t>
            </a:r>
            <a:br>
              <a:rPr lang="en-US" sz="4800" dirty="0">
                <a:solidFill>
                  <a:schemeClr val="bg1">
                    <a:lumMod val="95000"/>
                  </a:schemeClr>
                </a:solidFill>
              </a:rPr>
            </a:br>
            <a:endParaRPr lang="en-US" sz="4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FFDBFB22-1A71-40ED-9D6F-9B124A3BD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264060" y="0"/>
            <a:ext cx="927940" cy="160770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BFE73B-6138-CE1C-1936-E74682C672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65"/>
          <a:stretch/>
        </p:blipFill>
        <p:spPr>
          <a:xfrm>
            <a:off x="-7027" y="0"/>
            <a:ext cx="1212979" cy="1511583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851992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F54F6AB4-C486-4B7D-8456-C4D86F0B03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3657" y="1590383"/>
            <a:ext cx="11702005" cy="5065060"/>
          </a:xfrm>
        </p:spPr>
        <p:txBody>
          <a:bodyPr>
            <a:normAutofit/>
          </a:bodyPr>
          <a:lstStyle/>
          <a:p>
            <a:pPr marL="800100" lvl="1" indent="-342900" algn="l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6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l">
              <a:lnSpc>
                <a:spcPct val="107000"/>
              </a:lnSpc>
              <a:spcBef>
                <a:spcPts val="0"/>
              </a:spcBef>
            </a:pPr>
            <a:r>
              <a:rPr lang="en-US" sz="6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Questions?</a:t>
            </a:r>
          </a:p>
          <a:p>
            <a:pPr lvl="2" algn="l">
              <a:lnSpc>
                <a:spcPct val="107000"/>
              </a:lnSpc>
              <a:spcBef>
                <a:spcPts val="0"/>
              </a:spcBef>
            </a:pP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algn="l">
              <a:lnSpc>
                <a:spcPct val="107000"/>
              </a:lnSpc>
              <a:spcBef>
                <a:spcPts val="0"/>
              </a:spcBef>
            </a:pP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l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A5FB403F-1952-45B4-B101-686467F3F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9224" y="0"/>
            <a:ext cx="1322776" cy="2291786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A92610A-9BB1-B838-9F55-BBCC9F1F4B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65"/>
          <a:stretch/>
        </p:blipFill>
        <p:spPr>
          <a:xfrm>
            <a:off x="-7027" y="0"/>
            <a:ext cx="1212979" cy="1511583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617211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5370366-8764-257C-F1BC-9E6DBDF4195C}"/>
              </a:ext>
            </a:extLst>
          </p:cNvPr>
          <p:cNvSpPr txBox="1"/>
          <p:nvPr/>
        </p:nvSpPr>
        <p:spPr>
          <a:xfrm>
            <a:off x="468548" y="243512"/>
            <a:ext cx="1164238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Agenda: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600" dirty="0"/>
              <a:t>The difference between speed humps, bumps, and tables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600" dirty="0"/>
              <a:t>Traffic calming options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600" dirty="0"/>
              <a:t>COJ Traffic calming process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600" dirty="0"/>
              <a:t>Petition Process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600" dirty="0"/>
              <a:t>Plantation Club Dr</a:t>
            </a:r>
          </a:p>
          <a:p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657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EBA74-A706-4521-8581-129CFD79EE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8466" y="268448"/>
            <a:ext cx="9378891" cy="775152"/>
          </a:xfrm>
        </p:spPr>
        <p:txBody>
          <a:bodyPr>
            <a:normAutofit fontScale="90000"/>
          </a:bodyPr>
          <a:lstStyle/>
          <a:p>
            <a:r>
              <a:rPr lang="en-US" dirty="0"/>
              <a:t>Speed Humps and Speed Tables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8E159D-0332-44E9-95AB-774AAB6FA8E7}"/>
              </a:ext>
            </a:extLst>
          </p:cNvPr>
          <p:cNvSpPr/>
          <p:nvPr/>
        </p:nvSpPr>
        <p:spPr>
          <a:xfrm>
            <a:off x="3153393" y="1609820"/>
            <a:ext cx="821803" cy="5787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52D5AA-8866-418C-A23A-2B3AE0D3C82E}"/>
              </a:ext>
            </a:extLst>
          </p:cNvPr>
          <p:cNvSpPr/>
          <p:nvPr/>
        </p:nvSpPr>
        <p:spPr>
          <a:xfrm>
            <a:off x="3153392" y="3996133"/>
            <a:ext cx="821803" cy="5787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E5358856-CC03-4DEF-880E-42EEBA892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783" y="1043600"/>
            <a:ext cx="8365388" cy="583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940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EBA74-A706-4521-8581-129CFD79EE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6408" y="201773"/>
            <a:ext cx="9899183" cy="775152"/>
          </a:xfrm>
        </p:spPr>
        <p:txBody>
          <a:bodyPr>
            <a:normAutofit fontScale="90000"/>
          </a:bodyPr>
          <a:lstStyle/>
          <a:p>
            <a:r>
              <a:rPr lang="en-US" dirty="0"/>
              <a:t>Speed Humps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54F6AB4-C486-4B7D-8456-C4D86F0B03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193" y="651874"/>
            <a:ext cx="4919242" cy="5776902"/>
          </a:xfrm>
        </p:spPr>
        <p:txBody>
          <a:bodyPr>
            <a:normAutofit/>
          </a:bodyPr>
          <a:lstStyle/>
          <a:p>
            <a:pPr marR="0" lv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Pros:</a:t>
            </a:r>
          </a:p>
          <a:p>
            <a:pPr marL="285750" marR="0" lvl="0" indent="-28575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Slows traffic</a:t>
            </a:r>
          </a:p>
          <a:p>
            <a:pPr marL="285750" marR="0" lvl="0" indent="-28575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Physical change to roadway</a:t>
            </a:r>
          </a:p>
          <a:p>
            <a:pPr marL="285750" marR="0" lvl="0" indent="-28575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Cons:</a:t>
            </a:r>
          </a:p>
          <a:p>
            <a:pPr marL="285750" marR="0" lvl="0" indent="-28575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 increase emergency response time</a:t>
            </a:r>
          </a:p>
          <a:p>
            <a:pPr marR="0" lv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718A24-F5F6-4F20-95D8-DEED823DC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0522" y="976925"/>
            <a:ext cx="7855342" cy="57547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C70A3A-1072-4520-9257-6B9967A7A5D2}"/>
              </a:ext>
            </a:extLst>
          </p:cNvPr>
          <p:cNvSpPr txBox="1"/>
          <p:nvPr/>
        </p:nvSpPr>
        <p:spPr>
          <a:xfrm>
            <a:off x="7642112" y="6136388"/>
            <a:ext cx="357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ighlight>
                  <a:srgbClr val="593CC2"/>
                </a:highlight>
              </a:rPr>
              <a:t>Turtle Creek</a:t>
            </a:r>
          </a:p>
        </p:txBody>
      </p:sp>
    </p:spTree>
    <p:extLst>
      <p:ext uri="{BB962C8B-B14F-4D97-AF65-F5344CB8AC3E}">
        <p14:creationId xmlns:p14="http://schemas.microsoft.com/office/powerpoint/2010/main" val="959703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EBA74-A706-4521-8581-129CFD79EE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6408" y="201773"/>
            <a:ext cx="9899183" cy="775152"/>
          </a:xfrm>
        </p:spPr>
        <p:txBody>
          <a:bodyPr>
            <a:normAutofit fontScale="90000"/>
          </a:bodyPr>
          <a:lstStyle/>
          <a:p>
            <a:r>
              <a:rPr lang="en-US" dirty="0"/>
              <a:t>Lowering the posted speed limit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54F6AB4-C486-4B7D-8456-C4D86F0B03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193" y="970002"/>
            <a:ext cx="6296630" cy="5776902"/>
          </a:xfrm>
        </p:spPr>
        <p:txBody>
          <a:bodyPr>
            <a:normAutofit/>
          </a:bodyPr>
          <a:lstStyle/>
          <a:p>
            <a:pPr marR="0" lv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Pros:</a:t>
            </a:r>
          </a:p>
          <a:p>
            <a:pPr marL="285750" marR="0" lvl="0" indent="-28575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Residents may feel safer</a:t>
            </a:r>
          </a:p>
          <a:p>
            <a:pPr marL="285750" marR="0" lvl="0" indent="-28575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JSO can enforce at lower threshold</a:t>
            </a:r>
          </a:p>
          <a:p>
            <a:pPr marR="0" lv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</a:t>
            </a:r>
          </a:p>
          <a:p>
            <a:pPr marL="285750" marR="0" lvl="0" indent="-28575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Signs may not change behavior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DA4123-A726-4EE3-8BDA-8D8E01781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1823" y="1296365"/>
            <a:ext cx="5319982" cy="383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948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EBA74-A706-4521-8581-129CFD79EE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25128" y="201773"/>
            <a:ext cx="12317128" cy="775152"/>
          </a:xfrm>
        </p:spPr>
        <p:txBody>
          <a:bodyPr>
            <a:normAutofit fontScale="90000"/>
          </a:bodyPr>
          <a:lstStyle/>
          <a:p>
            <a:r>
              <a:rPr lang="en-US" dirty="0"/>
              <a:t>COJ Traffic Calming Process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54F6AB4-C486-4B7D-8456-C4D86F0B03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23" y="1569988"/>
            <a:ext cx="9634859" cy="4403597"/>
          </a:xfrm>
        </p:spPr>
        <p:txBody>
          <a:bodyPr>
            <a:normAutofit/>
          </a:bodyPr>
          <a:lstStyle/>
          <a:p>
            <a:pPr marL="800100" lvl="1" indent="-342900" algn="l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Reported Crashes</a:t>
            </a:r>
          </a:p>
          <a:p>
            <a:pPr marL="800100" lvl="1" indent="-342900" algn="l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Field Reviews</a:t>
            </a:r>
          </a:p>
          <a:p>
            <a:pPr marL="800100" lvl="1" indent="-342900" algn="l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Speed Studies</a:t>
            </a:r>
          </a:p>
          <a:p>
            <a:pPr marL="800100" lvl="1" indent="-342900" algn="l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Customer Complaints</a:t>
            </a:r>
          </a:p>
          <a:p>
            <a:pPr marL="800100" lvl="1" indent="-342900" algn="l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Statistical comparison</a:t>
            </a:r>
          </a:p>
          <a:p>
            <a:pPr marL="800100" lvl="1" indent="-342900" algn="l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Prioritized by crash rate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20662E-D989-4C4A-B413-1CF0B9D74E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12" t="12984" r="8942" b="7068"/>
          <a:stretch/>
        </p:blipFill>
        <p:spPr>
          <a:xfrm>
            <a:off x="5706319" y="1702464"/>
            <a:ext cx="5775767" cy="345307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E46EFEC-EDDD-B0CA-F69A-D11A1744A7BC}"/>
              </a:ext>
            </a:extLst>
          </p:cNvPr>
          <p:cNvSpPr txBox="1">
            <a:spLocks/>
          </p:cNvSpPr>
          <p:nvPr/>
        </p:nvSpPr>
        <p:spPr>
          <a:xfrm>
            <a:off x="9596698" y="4818018"/>
            <a:ext cx="1581912" cy="469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lnSpc>
                <a:spcPct val="107000"/>
              </a:lnSpc>
              <a:spcBef>
                <a:spcPts val="0"/>
              </a:spcBef>
            </a:pPr>
            <a:r>
              <a:rPr lang="en-US" sz="16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3097464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EBA74-A706-4521-8581-129CFD79EE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25128" y="201773"/>
            <a:ext cx="12317128" cy="775152"/>
          </a:xfrm>
        </p:spPr>
        <p:txBody>
          <a:bodyPr>
            <a:normAutofit fontScale="90000"/>
          </a:bodyPr>
          <a:lstStyle/>
          <a:p>
            <a:r>
              <a:rPr lang="en-US" dirty="0"/>
              <a:t>Petition Process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54F6AB4-C486-4B7D-8456-C4D86F0B03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280" y="1123029"/>
            <a:ext cx="10578517" cy="4403597"/>
          </a:xfrm>
        </p:spPr>
        <p:txBody>
          <a:bodyPr>
            <a:normAutofit/>
          </a:bodyPr>
          <a:lstStyle/>
          <a:p>
            <a:pPr marL="800100" lvl="1" indent="-342900" algn="l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COJ Ordinance 2014-666-E</a:t>
            </a:r>
          </a:p>
          <a:p>
            <a:pPr marL="800100" lvl="1" indent="-342900" algn="l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Neighborhood shares cost with COJ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 algn="l">
              <a:lnSpc>
                <a:spcPct val="107000"/>
              </a:lnSpc>
              <a:spcBef>
                <a:spcPts val="0"/>
              </a:spcBef>
            </a:pP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 algn="l">
              <a:lnSpc>
                <a:spcPct val="107000"/>
              </a:lnSpc>
              <a:spcBef>
                <a:spcPts val="0"/>
              </a:spcBef>
            </a:pPr>
            <a:endParaRPr lang="en-US" sz="10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84D1BB-F3DF-47E0-B0FF-A5DF3D086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995" y="2458722"/>
            <a:ext cx="10388239" cy="4197505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6BEDC4E1-5144-693A-56DA-CEACB5CE26E5}"/>
              </a:ext>
            </a:extLst>
          </p:cNvPr>
          <p:cNvSpPr txBox="1">
            <a:spLocks/>
          </p:cNvSpPr>
          <p:nvPr/>
        </p:nvSpPr>
        <p:spPr>
          <a:xfrm>
            <a:off x="2052898" y="6388006"/>
            <a:ext cx="1581912" cy="469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lnSpc>
                <a:spcPct val="107000"/>
              </a:lnSpc>
              <a:spcBef>
                <a:spcPts val="0"/>
              </a:spcBef>
            </a:pPr>
            <a:r>
              <a:rPr lang="en-US" sz="16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402408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EBA74-A706-4521-8581-129CFD79EE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25128" y="201773"/>
            <a:ext cx="12317128" cy="775152"/>
          </a:xfrm>
        </p:spPr>
        <p:txBody>
          <a:bodyPr>
            <a:normAutofit fontScale="90000"/>
          </a:bodyPr>
          <a:lstStyle/>
          <a:p>
            <a:r>
              <a:rPr lang="en-US" dirty="0"/>
              <a:t>Plantation Club Dr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54F6AB4-C486-4B7D-8456-C4D86F0B03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25128" y="1131715"/>
            <a:ext cx="11702005" cy="4403597"/>
          </a:xfrm>
        </p:spPr>
        <p:txBody>
          <a:bodyPr>
            <a:normAutofit/>
          </a:bodyPr>
          <a:lstStyle/>
          <a:p>
            <a:pPr lvl="2" algn="l">
              <a:lnSpc>
                <a:spcPct val="107000"/>
              </a:lnSpc>
              <a:spcBef>
                <a:spcPts val="0"/>
              </a:spcBef>
            </a:pP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algn="l">
              <a:lnSpc>
                <a:spcPct val="107000"/>
              </a:lnSpc>
              <a:spcBef>
                <a:spcPts val="0"/>
              </a:spcBef>
            </a:pP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l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4B8FE0-3B1E-4B4B-9EDE-D475A6CBC0B6}"/>
              </a:ext>
            </a:extLst>
          </p:cNvPr>
          <p:cNvSpPr txBox="1"/>
          <p:nvPr/>
        </p:nvSpPr>
        <p:spPr>
          <a:xfrm>
            <a:off x="4864608" y="1862145"/>
            <a:ext cx="674391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4 Speed Humps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Shared Cost $12,000 ($3,000 each)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50% reduction Cut-thru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u="sng" dirty="0"/>
              <a:t>Community’s Cost $6,000</a:t>
            </a:r>
          </a:p>
          <a:p>
            <a:endParaRPr lang="en-US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F5E94F-93AA-23CE-B93F-7D994B895D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68" t="30669" r="68241" b="21252"/>
          <a:stretch/>
        </p:blipFill>
        <p:spPr>
          <a:xfrm>
            <a:off x="1252728" y="1505780"/>
            <a:ext cx="2825496" cy="418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943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3B4C73-5877-CF2A-B97F-7F04DE89E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021" y="-857"/>
            <a:ext cx="5529467" cy="693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593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FFFFFF"/>
      </a:dk1>
      <a:lt1>
        <a:sysClr val="window" lastClr="FFFFFF"/>
      </a:lt1>
      <a:dk2>
        <a:srgbClr val="2F5496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</TotalTime>
  <Words>266</Words>
  <Application>Microsoft Office PowerPoint</Application>
  <PresentationFormat>Widescreen</PresentationFormat>
  <Paragraphs>71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COJ Traffic Calming Program  November 20th, 2023  by Chris LeDew, Chief of Traffic Engineering </vt:lpstr>
      <vt:lpstr>PowerPoint Presentation</vt:lpstr>
      <vt:lpstr>Speed Humps and Speed Tables</vt:lpstr>
      <vt:lpstr>Speed Humps</vt:lpstr>
      <vt:lpstr>Lowering the posted speed limit</vt:lpstr>
      <vt:lpstr>COJ Traffic Calming Process</vt:lpstr>
      <vt:lpstr>Petition Process</vt:lpstr>
      <vt:lpstr>Plantation Club Dr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Durban, Lee</dc:creator>
  <cp:lastModifiedBy>Hawes, Dana</cp:lastModifiedBy>
  <cp:revision>40</cp:revision>
  <cp:lastPrinted>2022-06-21T14:32:37Z</cp:lastPrinted>
  <dcterms:created xsi:type="dcterms:W3CDTF">2021-08-06T18:54:12Z</dcterms:created>
  <dcterms:modified xsi:type="dcterms:W3CDTF">2023-11-16T21:34:49Z</dcterms:modified>
</cp:coreProperties>
</file>