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Lst>
  <p:notesMasterIdLst>
    <p:notesMasterId r:id="rId32"/>
  </p:notesMasterIdLst>
  <p:sldIdLst>
    <p:sldId id="318"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44" r:id="rId22"/>
    <p:sldId id="337" r:id="rId23"/>
    <p:sldId id="338" r:id="rId24"/>
    <p:sldId id="339" r:id="rId25"/>
    <p:sldId id="340" r:id="rId26"/>
    <p:sldId id="341" r:id="rId27"/>
    <p:sldId id="342" r:id="rId28"/>
    <p:sldId id="343" r:id="rId29"/>
    <p:sldId id="357" r:id="rId30"/>
    <p:sldId id="359" r:id="rId3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8EB"/>
    <a:srgbClr val="CC5F54"/>
    <a:srgbClr val="E2EAEA"/>
    <a:srgbClr val="C2D4D4"/>
    <a:srgbClr val="BACECE"/>
    <a:srgbClr val="D5E1E1"/>
    <a:srgbClr val="2145F9"/>
    <a:srgbClr val="2A373D"/>
    <a:srgbClr val="D2674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750" autoAdjust="0"/>
  </p:normalViewPr>
  <p:slideViewPr>
    <p:cSldViewPr>
      <p:cViewPr>
        <p:scale>
          <a:sx n="105" d="100"/>
          <a:sy n="105" d="100"/>
        </p:scale>
        <p:origin x="-972" y="666"/>
      </p:cViewPr>
      <p:guideLst>
        <p:guide orient="horz" pos="2160"/>
        <p:guide pos="2880"/>
      </p:guideLst>
    </p:cSldViewPr>
  </p:slideViewPr>
  <p:outlineViewPr>
    <p:cViewPr>
      <p:scale>
        <a:sx n="33" d="100"/>
        <a:sy n="33" d="100"/>
      </p:scale>
      <p:origin x="0" y="1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307" tIns="46153" rIns="92307" bIns="46153" rtlCol="0"/>
          <a:lstStyle>
            <a:lvl1pPr algn="r">
              <a:defRPr sz="1200"/>
            </a:lvl1pPr>
          </a:lstStyle>
          <a:p>
            <a:fld id="{010D2F48-4D43-4252-8CA4-94AEFD2F9EDB}" type="datetimeFigureOut">
              <a:rPr lang="en-US" smtClean="0"/>
              <a:t>10/6/2017</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93420" y="4379596"/>
            <a:ext cx="5547360" cy="4149090"/>
          </a:xfrm>
          <a:prstGeom prst="rect">
            <a:avLst/>
          </a:prstGeom>
        </p:spPr>
        <p:txBody>
          <a:bodyPr vert="horz" lIns="92307" tIns="46153" rIns="92307" bIns="46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307" tIns="46153" rIns="92307" bIns="46153" rtlCol="0" anchor="b"/>
          <a:lstStyle>
            <a:lvl1pPr algn="r">
              <a:defRPr sz="1200"/>
            </a:lvl1pPr>
          </a:lstStyle>
          <a:p>
            <a:fld id="{49F035F5-56F8-4C85-811D-048BF18F3935}" type="slidenum">
              <a:rPr lang="en-US" smtClean="0"/>
              <a:t>‹#›</a:t>
            </a:fld>
            <a:endParaRPr lang="en-US"/>
          </a:p>
        </p:txBody>
      </p:sp>
    </p:spTree>
    <p:extLst>
      <p:ext uri="{BB962C8B-B14F-4D97-AF65-F5344CB8AC3E}">
        <p14:creationId xmlns:p14="http://schemas.microsoft.com/office/powerpoint/2010/main" val="403778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E7CD897-5D0C-4882-BF9C-FF57397A3983}" type="datetimeFigureOut">
              <a:rPr lang="en-US" smtClean="0"/>
              <a:pPr/>
              <a:t>10/6/2017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5783740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92707461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9121836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E7CD897-5D0C-4882-BF9C-FF57397A3983}" type="datetimeFigureOut">
              <a:rPr lang="en-US" smtClean="0"/>
              <a:pPr/>
              <a:t>10/6/2017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3930367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676605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0675646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E7CD897-5D0C-4882-BF9C-FF57397A3983}"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4304044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E7CD897-5D0C-4882-BF9C-FF57397A3983}" type="datetimeFigureOut">
              <a:rPr lang="en-US" smtClean="0"/>
              <a:pPr/>
              <a:t>10/6/2017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8055015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7CD897-5D0C-4882-BF9C-FF57397A3983}" type="datetimeFigureOut">
              <a:rPr lang="en-US" smtClean="0"/>
              <a:pPr/>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554255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6E7CD897-5D0C-4882-BF9C-FF57397A3983}" type="datetimeFigureOut">
              <a:rPr lang="en-US" smtClean="0"/>
              <a:pPr/>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173A0A-99A6-4778-86DE-D574A126370C}" type="slidenum">
              <a:rPr lang="en-US" smtClean="0"/>
              <a:pPr/>
              <a:t>‹#›</a:t>
            </a:fld>
            <a:endParaRPr lang="en-US"/>
          </a:p>
        </p:txBody>
      </p:sp>
    </p:spTree>
    <p:extLst>
      <p:ext uri="{BB962C8B-B14F-4D97-AF65-F5344CB8AC3E}">
        <p14:creationId xmlns:p14="http://schemas.microsoft.com/office/powerpoint/2010/main" val="2677925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6E7CD897-5D0C-4882-BF9C-FF57397A3983}" type="datetimeFigureOut">
              <a:rPr lang="en-US" smtClean="0"/>
              <a:pPr/>
              <a:t>10/6/2017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3055140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3007503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6E7CD897-5D0C-4882-BF9C-FF57397A3983}" type="datetimeFigureOut">
              <a:rPr lang="en-US" smtClean="0"/>
              <a:pPr/>
              <a:t>10/6/2017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967471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00583835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8947546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E7CD897-5D0C-4882-BF9C-FF57397A3983}" type="datetimeFigureOut">
              <a:rPr lang="en-US" smtClean="0"/>
              <a:pPr/>
              <a:t>10/6/2017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33506970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301093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234154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E7CD897-5D0C-4882-BF9C-FF57397A3983}"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795845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E7CD897-5D0C-4882-BF9C-FF57397A3983}" type="datetimeFigureOut">
              <a:rPr lang="en-US" smtClean="0"/>
              <a:pPr/>
              <a:t>10/6/2017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66429574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7CD897-5D0C-4882-BF9C-FF57397A3983}" type="datetimeFigureOut">
              <a:rPr lang="en-US" smtClean="0"/>
              <a:pPr/>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915173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6E7CD897-5D0C-4882-BF9C-FF57397A3983}" type="datetimeFigureOut">
              <a:rPr lang="en-US" smtClean="0"/>
              <a:pPr/>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173A0A-99A6-4778-86DE-D574A126370C}" type="slidenum">
              <a:rPr lang="en-US" smtClean="0"/>
              <a:pPr/>
              <a:t>‹#›</a:t>
            </a:fld>
            <a:endParaRPr lang="en-US"/>
          </a:p>
        </p:txBody>
      </p:sp>
    </p:spTree>
    <p:extLst>
      <p:ext uri="{BB962C8B-B14F-4D97-AF65-F5344CB8AC3E}">
        <p14:creationId xmlns:p14="http://schemas.microsoft.com/office/powerpoint/2010/main" val="77887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66561118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6E7CD897-5D0C-4882-BF9C-FF57397A3983}" type="datetimeFigureOut">
              <a:rPr lang="en-US" smtClean="0"/>
              <a:pPr/>
              <a:t>10/6/2017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420999391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6E7CD897-5D0C-4882-BF9C-FF57397A3983}" type="datetimeFigureOut">
              <a:rPr lang="en-US" smtClean="0"/>
              <a:pPr/>
              <a:t>10/6/2017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009133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16027042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4893662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E7CD897-5D0C-4882-BF9C-FF57397A3983}"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800271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E7CD897-5D0C-4882-BF9C-FF57397A3983}" type="datetimeFigureOut">
              <a:rPr lang="en-US" smtClean="0"/>
              <a:pPr/>
              <a:t>10/6/2017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03993846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7CD897-5D0C-4882-BF9C-FF57397A3983}" type="datetimeFigureOut">
              <a:rPr lang="en-US" smtClean="0"/>
              <a:pPr/>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5189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6E7CD897-5D0C-4882-BF9C-FF57397A3983}" type="datetimeFigureOut">
              <a:rPr lang="en-US" smtClean="0"/>
              <a:pPr/>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173A0A-99A6-4778-86DE-D574A126370C}" type="slidenum">
              <a:rPr lang="en-US" smtClean="0"/>
              <a:pPr/>
              <a:t>‹#›</a:t>
            </a:fld>
            <a:endParaRPr lang="en-US"/>
          </a:p>
        </p:txBody>
      </p:sp>
    </p:spTree>
    <p:extLst>
      <p:ext uri="{BB962C8B-B14F-4D97-AF65-F5344CB8AC3E}">
        <p14:creationId xmlns:p14="http://schemas.microsoft.com/office/powerpoint/2010/main" val="5451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6E7CD897-5D0C-4882-BF9C-FF57397A3983}" type="datetimeFigureOut">
              <a:rPr lang="en-US" smtClean="0"/>
              <a:pPr/>
              <a:t>10/6/2017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7921914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6E7CD897-5D0C-4882-BF9C-FF57397A3983}" type="datetimeFigureOut">
              <a:rPr lang="en-US" smtClean="0"/>
              <a:pPr/>
              <a:t>10/6/2017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41991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7CD897-5D0C-4882-BF9C-FF57397A3983}" type="datetimeFigureOut">
              <a:rPr lang="en-US" smtClean="0"/>
              <a:pPr/>
              <a:t>10/6/2017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0999033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7CD897-5D0C-4882-BF9C-FF57397A3983}" type="datetimeFigureOut">
              <a:rPr lang="en-US" smtClean="0"/>
              <a:pPr/>
              <a:t>10/6/2017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0010036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7CD897-5D0C-4882-BF9C-FF57397A3983}" type="datetimeFigureOut">
              <a:rPr lang="en-US" smtClean="0"/>
              <a:pPr/>
              <a:t>10/6/2017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9173607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duvalpa.com/" TargetMode="External"/><Relationship Id="rId1" Type="http://schemas.openxmlformats.org/officeDocument/2006/relationships/slideLayout" Target="../slideLayouts/slideLayout18.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craley@coj.net" TargetMode="External"/><Relationship Id="rId1" Type="http://schemas.openxmlformats.org/officeDocument/2006/relationships/slideLayout" Target="../slideLayouts/slideLayout29.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E8EB"/>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09600" y="4648200"/>
            <a:ext cx="7924800" cy="1295400"/>
          </a:xfrm>
        </p:spPr>
        <p:txBody>
          <a:bodyPr>
            <a:noAutofit/>
          </a:bodyPr>
          <a:lstStyle/>
          <a:p>
            <a:pPr marL="0" indent="0" algn="ctr">
              <a:spcBef>
                <a:spcPts val="300"/>
              </a:spcBef>
              <a:buNone/>
            </a:pPr>
            <a:r>
              <a:rPr lang="en-US" sz="3600" cap="none" dirty="0" smtClean="0">
                <a:solidFill>
                  <a:schemeClr val="tx2">
                    <a:lumMod val="50000"/>
                  </a:schemeClr>
                </a:solidFill>
                <a:latin typeface="Calibri" pitchFamily="34" charset="0"/>
              </a:rPr>
              <a:t>Everything You’ve Always </a:t>
            </a:r>
            <a:r>
              <a:rPr lang="en-US" sz="3600" cap="none" dirty="0">
                <a:solidFill>
                  <a:schemeClr val="tx2">
                    <a:lumMod val="50000"/>
                  </a:schemeClr>
                </a:solidFill>
                <a:latin typeface="Calibri" pitchFamily="34" charset="0"/>
              </a:rPr>
              <a:t>W</a:t>
            </a:r>
            <a:r>
              <a:rPr lang="en-US" sz="3600" cap="none" dirty="0" smtClean="0">
                <a:solidFill>
                  <a:schemeClr val="tx2">
                    <a:lumMod val="50000"/>
                  </a:schemeClr>
                </a:solidFill>
                <a:latin typeface="Calibri" pitchFamily="34" charset="0"/>
              </a:rPr>
              <a:t>anted </a:t>
            </a:r>
          </a:p>
          <a:p>
            <a:pPr marL="0" indent="0" algn="ctr">
              <a:spcBef>
                <a:spcPts val="300"/>
              </a:spcBef>
              <a:buNone/>
            </a:pPr>
            <a:r>
              <a:rPr lang="en-US" sz="3600" cap="none" dirty="0" smtClean="0">
                <a:solidFill>
                  <a:schemeClr val="tx2">
                    <a:lumMod val="50000"/>
                  </a:schemeClr>
                </a:solidFill>
                <a:latin typeface="Calibri" pitchFamily="34" charset="0"/>
              </a:rPr>
              <a:t>to Know… but were Afraid to Ask</a:t>
            </a:r>
          </a:p>
        </p:txBody>
      </p:sp>
      <p:sp>
        <p:nvSpPr>
          <p:cNvPr id="2" name="Title 1"/>
          <p:cNvSpPr>
            <a:spLocks noGrp="1"/>
          </p:cNvSpPr>
          <p:nvPr>
            <p:ph type="ctrTitle" idx="4294967295"/>
          </p:nvPr>
        </p:nvSpPr>
        <p:spPr>
          <a:xfrm>
            <a:off x="685800" y="2895600"/>
            <a:ext cx="7772400" cy="1371600"/>
          </a:xfrm>
        </p:spPr>
        <p:txBody>
          <a:bodyPr>
            <a:normAutofit fontScale="90000"/>
          </a:bodyPr>
          <a:lstStyle/>
          <a:p>
            <a:r>
              <a:rPr lang="en-US" dirty="0" smtClean="0"/>
              <a:t> </a:t>
            </a:r>
            <a:br>
              <a:rPr lang="en-US" dirty="0" smtClean="0"/>
            </a:br>
            <a:r>
              <a:rPr lang="en-US" dirty="0" smtClean="0"/>
              <a:t/>
            </a:r>
            <a:br>
              <a:rPr lang="en-US" dirty="0" smtClean="0"/>
            </a:br>
            <a:r>
              <a:rPr lang="en-US" sz="5300" dirty="0" smtClean="0">
                <a:solidFill>
                  <a:srgbClr val="D2674E"/>
                </a:solidFill>
                <a:latin typeface="Franklin Gothic Medium" pitchFamily="34" charset="0"/>
              </a:rPr>
              <a:t> </a:t>
            </a:r>
            <a:br>
              <a:rPr lang="en-US" sz="5300" dirty="0" smtClean="0">
                <a:solidFill>
                  <a:srgbClr val="D2674E"/>
                </a:solidFill>
                <a:latin typeface="Franklin Gothic Medium" pitchFamily="34" charset="0"/>
              </a:rPr>
            </a:br>
            <a:r>
              <a:rPr lang="en-US" sz="5300" dirty="0" smtClean="0">
                <a:solidFill>
                  <a:srgbClr val="CC5F54"/>
                </a:solidFill>
                <a:latin typeface="Franklin Gothic Medium" pitchFamily="34" charset="0"/>
              </a:rPr>
              <a:t>Tangible Personal Property</a:t>
            </a:r>
            <a:br>
              <a:rPr lang="en-US" sz="5300" dirty="0" smtClean="0">
                <a:solidFill>
                  <a:srgbClr val="CC5F54"/>
                </a:solidFill>
                <a:latin typeface="Franklin Gothic Medium" pitchFamily="34" charset="0"/>
              </a:rPr>
            </a:br>
            <a:r>
              <a:rPr lang="en-US" sz="3600" i="1" dirty="0">
                <a:solidFill>
                  <a:schemeClr val="accent3">
                    <a:lumMod val="50000"/>
                  </a:schemeClr>
                </a:solidFill>
                <a:latin typeface="Franklin Gothic Medium" pitchFamily="34" charset="0"/>
              </a:rPr>
              <a:t>F</a:t>
            </a:r>
            <a:r>
              <a:rPr lang="en-US" sz="3600" i="1" dirty="0" smtClean="0">
                <a:solidFill>
                  <a:schemeClr val="accent3">
                    <a:lumMod val="50000"/>
                  </a:schemeClr>
                </a:solidFill>
                <a:latin typeface="Franklin Gothic Medium" pitchFamily="34" charset="0"/>
              </a:rPr>
              <a:t>iling, Assessment and Taxes</a:t>
            </a:r>
            <a:endParaRPr lang="en-US" sz="3600" i="1" dirty="0">
              <a:solidFill>
                <a:schemeClr val="accent3">
                  <a:lumMod val="50000"/>
                </a:schemeClr>
              </a:solidFill>
              <a:latin typeface="Franklin Gothic Medium" pitchFamily="34" charset="0"/>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467" r="100000"/>
                    </a14:imgEffect>
                  </a14:imgLayer>
                </a14:imgProps>
              </a:ext>
              <a:ext uri="{28A0092B-C50C-407E-A947-70E740481C1C}">
                <a14:useLocalDpi xmlns:a14="http://schemas.microsoft.com/office/drawing/2010/main" val="0"/>
              </a:ext>
            </a:extLst>
          </a:blip>
          <a:stretch>
            <a:fillRect/>
          </a:stretch>
        </p:blipFill>
        <p:spPr>
          <a:xfrm>
            <a:off x="260287" y="175896"/>
            <a:ext cx="2094162" cy="2186304"/>
          </a:xfrm>
          <a:prstGeom prst="rect">
            <a:avLst/>
          </a:prstGeom>
        </p:spPr>
      </p:pic>
    </p:spTree>
    <p:extLst>
      <p:ext uri="{BB962C8B-B14F-4D97-AF65-F5344CB8AC3E}">
        <p14:creationId xmlns:p14="http://schemas.microsoft.com/office/powerpoint/2010/main" val="137529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0409" y="1447800"/>
            <a:ext cx="8686799" cy="5022914"/>
          </a:xfrm>
          <a:prstGeom prst="rect">
            <a:avLst/>
          </a:prstGeom>
          <a:noFill/>
        </p:spPr>
        <p:txBody>
          <a:bodyPr wrap="square" rtlCol="0">
            <a:spAutoFit/>
          </a:bodyPr>
          <a:lstStyle/>
          <a:p>
            <a:pPr>
              <a:lnSpc>
                <a:spcPct val="115000"/>
              </a:lnSpc>
              <a:spcAft>
                <a:spcPts val="1000"/>
              </a:spcAft>
            </a:pPr>
            <a:r>
              <a:rPr lang="en-US" sz="3200" b="1" u="sng" dirty="0" smtClean="0">
                <a:solidFill>
                  <a:srgbClr val="8CADAE">
                    <a:lumMod val="50000"/>
                  </a:srgbClr>
                </a:solidFill>
                <a:latin typeface="Calibri"/>
                <a:ea typeface="Calibri"/>
                <a:cs typeface="Times New Roman"/>
              </a:rPr>
              <a:t>Capital </a:t>
            </a:r>
            <a:r>
              <a:rPr lang="en-US" sz="3200" b="1" u="sng" dirty="0">
                <a:solidFill>
                  <a:srgbClr val="8CADAE">
                    <a:lumMod val="50000"/>
                  </a:srgbClr>
                </a:solidFill>
                <a:latin typeface="Calibri"/>
                <a:ea typeface="Calibri"/>
                <a:cs typeface="Times New Roman"/>
              </a:rPr>
              <a:t>Sales Agreement</a:t>
            </a:r>
            <a:r>
              <a:rPr lang="en-US" sz="3200" dirty="0">
                <a:solidFill>
                  <a:srgbClr val="8CADAE">
                    <a:lumMod val="50000"/>
                  </a:srgbClr>
                </a:solidFill>
                <a:latin typeface="Calibri"/>
                <a:ea typeface="Calibri"/>
                <a:cs typeface="Times New Roman"/>
              </a:rPr>
              <a:t>: </a:t>
            </a:r>
            <a:endParaRPr lang="en-US" sz="3200" dirty="0" smtClean="0">
              <a:solidFill>
                <a:srgbClr val="8CADAE">
                  <a:lumMod val="50000"/>
                </a:srgbClr>
              </a:solidFill>
              <a:latin typeface="Calibri"/>
              <a:ea typeface="Calibri"/>
              <a:cs typeface="Times New Roman"/>
            </a:endParaRPr>
          </a:p>
          <a:p>
            <a:pPr marL="342900" indent="-342900">
              <a:lnSpc>
                <a:spcPct val="115000"/>
              </a:lnSpc>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An </a:t>
            </a:r>
            <a:r>
              <a:rPr lang="en-US" sz="2400" u="sng" dirty="0">
                <a:solidFill>
                  <a:srgbClr val="8CADAE">
                    <a:lumMod val="50000"/>
                  </a:srgbClr>
                </a:solidFill>
                <a:latin typeface="Calibri"/>
                <a:ea typeface="Calibri"/>
                <a:cs typeface="Times New Roman"/>
              </a:rPr>
              <a:t>agreement between two parties where the owner of the property is primarily selling the equipment to the </a:t>
            </a:r>
            <a:r>
              <a:rPr lang="en-US" sz="2400" u="sng" dirty="0" smtClean="0">
                <a:solidFill>
                  <a:srgbClr val="8CADAE">
                    <a:lumMod val="50000"/>
                  </a:srgbClr>
                </a:solidFill>
                <a:latin typeface="Calibri"/>
                <a:ea typeface="Calibri"/>
                <a:cs typeface="Times New Roman"/>
              </a:rPr>
              <a:t>lessee.</a:t>
            </a:r>
            <a:r>
              <a:rPr lang="en-US" sz="2400" dirty="0" smtClean="0">
                <a:solidFill>
                  <a:srgbClr val="8CADAE">
                    <a:lumMod val="50000"/>
                  </a:srgbClr>
                </a:solidFill>
                <a:latin typeface="Calibri"/>
                <a:ea typeface="Calibri"/>
                <a:cs typeface="Times New Roman"/>
              </a:rPr>
              <a:t>  At </a:t>
            </a:r>
            <a:r>
              <a:rPr lang="en-US" sz="2400" dirty="0">
                <a:solidFill>
                  <a:srgbClr val="8CADAE">
                    <a:lumMod val="50000"/>
                  </a:srgbClr>
                </a:solidFill>
                <a:latin typeface="Calibri"/>
                <a:ea typeface="Calibri"/>
                <a:cs typeface="Times New Roman"/>
              </a:rPr>
              <a:t>the end of the agreement the </a:t>
            </a:r>
            <a:r>
              <a:rPr lang="en-US" sz="2400" b="1" u="sng" dirty="0">
                <a:solidFill>
                  <a:srgbClr val="8CADAE">
                    <a:lumMod val="50000"/>
                  </a:srgbClr>
                </a:solidFill>
                <a:latin typeface="Calibri"/>
                <a:ea typeface="Calibri"/>
                <a:cs typeface="Times New Roman"/>
              </a:rPr>
              <a:t>lessee becomes the owner</a:t>
            </a:r>
            <a:r>
              <a:rPr lang="en-US" sz="2400" dirty="0">
                <a:solidFill>
                  <a:srgbClr val="8CADAE">
                    <a:lumMod val="50000"/>
                  </a:srgbClr>
                </a:solidFill>
                <a:latin typeface="Calibri"/>
                <a:ea typeface="Calibri"/>
                <a:cs typeface="Times New Roman"/>
              </a:rPr>
              <a:t>.  </a:t>
            </a:r>
            <a:r>
              <a:rPr lang="en-US" sz="2400" dirty="0" smtClean="0">
                <a:solidFill>
                  <a:srgbClr val="8CADAE">
                    <a:lumMod val="50000"/>
                  </a:srgbClr>
                </a:solidFill>
                <a:latin typeface="Calibri"/>
                <a:ea typeface="Calibri"/>
                <a:cs typeface="Times New Roman"/>
              </a:rPr>
              <a:t/>
            </a:r>
            <a:br>
              <a:rPr lang="en-US" sz="2400" dirty="0" smtClean="0">
                <a:solidFill>
                  <a:srgbClr val="8CADAE">
                    <a:lumMod val="50000"/>
                  </a:srgbClr>
                </a:solidFill>
                <a:latin typeface="Calibri"/>
                <a:ea typeface="Calibri"/>
                <a:cs typeface="Times New Roman"/>
              </a:rPr>
            </a:br>
            <a:endParaRPr lang="en-US" sz="1200" dirty="0" smtClean="0">
              <a:solidFill>
                <a:srgbClr val="8CADAE">
                  <a:lumMod val="50000"/>
                </a:srgbClr>
              </a:solidFill>
              <a:latin typeface="Calibri"/>
              <a:ea typeface="Calibri"/>
              <a:cs typeface="Times New Roman"/>
            </a:endParaRPr>
          </a:p>
          <a:p>
            <a:pPr marL="342900" indent="-342900">
              <a:lnSpc>
                <a:spcPct val="115000"/>
              </a:lnSpc>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During </a:t>
            </a:r>
            <a:r>
              <a:rPr lang="en-US" sz="2400" dirty="0">
                <a:solidFill>
                  <a:srgbClr val="8CADAE">
                    <a:lumMod val="50000"/>
                  </a:srgbClr>
                </a:solidFill>
                <a:latin typeface="Calibri"/>
                <a:ea typeface="Calibri"/>
                <a:cs typeface="Times New Roman"/>
              </a:rPr>
              <a:t>this agreement, the </a:t>
            </a:r>
            <a:r>
              <a:rPr lang="en-US" sz="2400" u="sng" dirty="0">
                <a:solidFill>
                  <a:srgbClr val="8CADAE">
                    <a:lumMod val="50000"/>
                  </a:srgbClr>
                </a:solidFill>
                <a:latin typeface="Calibri"/>
                <a:ea typeface="Calibri"/>
                <a:cs typeface="Times New Roman"/>
              </a:rPr>
              <a:t>title will remain with the lessor until the end of the agreement </a:t>
            </a:r>
            <a:r>
              <a:rPr lang="en-US" sz="2400" u="sng" dirty="0" smtClean="0">
                <a:solidFill>
                  <a:srgbClr val="8CADAE">
                    <a:lumMod val="50000"/>
                  </a:srgbClr>
                </a:solidFill>
                <a:latin typeface="Calibri"/>
                <a:ea typeface="Calibri"/>
                <a:cs typeface="Times New Roman"/>
              </a:rPr>
              <a:t>when </a:t>
            </a:r>
            <a:r>
              <a:rPr lang="en-US" sz="2400" u="sng" dirty="0">
                <a:solidFill>
                  <a:srgbClr val="8CADAE">
                    <a:lumMod val="50000"/>
                  </a:srgbClr>
                </a:solidFill>
                <a:latin typeface="Calibri"/>
                <a:ea typeface="Calibri"/>
                <a:cs typeface="Times New Roman"/>
              </a:rPr>
              <a:t>it </a:t>
            </a:r>
            <a:r>
              <a:rPr lang="en-US" sz="2400" u="sng">
                <a:solidFill>
                  <a:srgbClr val="8CADAE">
                    <a:lumMod val="50000"/>
                  </a:srgbClr>
                </a:solidFill>
                <a:latin typeface="Calibri"/>
                <a:ea typeface="Calibri"/>
                <a:cs typeface="Times New Roman"/>
              </a:rPr>
              <a:t>is </a:t>
            </a:r>
            <a:r>
              <a:rPr lang="en-US" sz="2400" u="sng" smtClean="0">
                <a:solidFill>
                  <a:srgbClr val="8CADAE">
                    <a:lumMod val="50000"/>
                  </a:srgbClr>
                </a:solidFill>
                <a:latin typeface="Calibri"/>
                <a:ea typeface="Calibri"/>
                <a:cs typeface="Times New Roman"/>
              </a:rPr>
              <a:t>transferred</a:t>
            </a:r>
            <a:r>
              <a:rPr lang="en-US" sz="2400" dirty="0">
                <a:solidFill>
                  <a:srgbClr val="8CADAE">
                    <a:lumMod val="50000"/>
                  </a:srgbClr>
                </a:solidFill>
                <a:latin typeface="Calibri"/>
                <a:ea typeface="Calibri"/>
                <a:cs typeface="Times New Roman"/>
              </a:rPr>
              <a:t>.  </a:t>
            </a:r>
            <a:r>
              <a:rPr lang="en-US" sz="2400" b="1" u="sng" dirty="0">
                <a:solidFill>
                  <a:srgbClr val="8CADAE">
                    <a:lumMod val="50000"/>
                  </a:srgbClr>
                </a:solidFill>
                <a:latin typeface="Calibri"/>
                <a:ea typeface="Calibri"/>
                <a:cs typeface="Times New Roman"/>
              </a:rPr>
              <a:t>Typically</a:t>
            </a:r>
            <a:r>
              <a:rPr lang="en-US" sz="2400" dirty="0">
                <a:solidFill>
                  <a:srgbClr val="8CADAE">
                    <a:lumMod val="50000"/>
                  </a:srgbClr>
                </a:solidFill>
                <a:latin typeface="Calibri"/>
                <a:ea typeface="Calibri"/>
                <a:cs typeface="Times New Roman"/>
              </a:rPr>
              <a:t> though, these </a:t>
            </a:r>
            <a:r>
              <a:rPr lang="en-US" sz="2400" b="1" u="sng" dirty="0">
                <a:solidFill>
                  <a:srgbClr val="8CADAE">
                    <a:lumMod val="50000"/>
                  </a:srgbClr>
                </a:solidFill>
                <a:latin typeface="Calibri"/>
                <a:ea typeface="Calibri"/>
                <a:cs typeface="Times New Roman"/>
              </a:rPr>
              <a:t>agreements will state that the lessee is responsible for filing on and paying the property tax</a:t>
            </a:r>
            <a:r>
              <a:rPr lang="en-US" sz="2400" dirty="0">
                <a:solidFill>
                  <a:srgbClr val="8CADAE">
                    <a:lumMod val="50000"/>
                  </a:srgbClr>
                </a:solidFill>
                <a:latin typeface="Calibri"/>
                <a:ea typeface="Calibri"/>
                <a:cs typeface="Times New Roman"/>
              </a:rPr>
              <a:t> during the lease agreement.  </a:t>
            </a:r>
          </a:p>
          <a:p>
            <a:endParaRPr lang="en-US" sz="2400" dirty="0">
              <a:solidFill>
                <a:srgbClr val="8CADAE">
                  <a:lumMod val="50000"/>
                </a:srgbClr>
              </a:solidFill>
              <a:latin typeface="Calibri" pitchFamily="34" charset="0"/>
            </a:endParaRPr>
          </a:p>
        </p:txBody>
      </p:sp>
      <p:sp>
        <p:nvSpPr>
          <p:cNvPr id="3" name="TextBox 2"/>
          <p:cNvSpPr txBox="1"/>
          <p:nvPr/>
        </p:nvSpPr>
        <p:spPr>
          <a:xfrm>
            <a:off x="533400" y="3810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9</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951751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2057400"/>
            <a:ext cx="8153400" cy="800219"/>
          </a:xfrm>
          <a:prstGeom prst="rect">
            <a:avLst/>
          </a:prstGeom>
          <a:noFill/>
        </p:spPr>
        <p:txBody>
          <a:bodyPr wrap="square" rtlCol="0">
            <a:spAutoFit/>
          </a:bodyPr>
          <a:lstStyle/>
          <a:p>
            <a:endParaRPr lang="en-US" dirty="0" smtClean="0">
              <a:solidFill>
                <a:prstClr val="black"/>
              </a:solidFill>
            </a:endParaRPr>
          </a:p>
          <a:p>
            <a:endParaRPr lang="en-US" sz="2800" dirty="0">
              <a:solidFill>
                <a:srgbClr val="C5D1D7">
                  <a:lumMod val="25000"/>
                </a:srgbClr>
              </a:solidFill>
              <a:latin typeface="Calibri" pitchFamily="34" charset="0"/>
            </a:endParaRPr>
          </a:p>
        </p:txBody>
      </p:sp>
      <p:sp>
        <p:nvSpPr>
          <p:cNvPr id="3" name="TextBox 2"/>
          <p:cNvSpPr txBox="1"/>
          <p:nvPr/>
        </p:nvSpPr>
        <p:spPr>
          <a:xfrm>
            <a:off x="533400" y="4572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81200"/>
            <a:ext cx="7544669" cy="3481136"/>
          </a:xfrm>
          <a:prstGeom prst="rect">
            <a:avLst/>
          </a:prstGeom>
        </p:spPr>
      </p:pic>
      <p:cxnSp>
        <p:nvCxnSpPr>
          <p:cNvPr id="5" name="Straight Arrow Connector 4"/>
          <p:cNvCxnSpPr/>
          <p:nvPr/>
        </p:nvCxnSpPr>
        <p:spPr>
          <a:xfrm flipH="1">
            <a:off x="6400800" y="2737546"/>
            <a:ext cx="419100" cy="381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362667" y="3721768"/>
            <a:ext cx="361733" cy="3930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19900" y="2091215"/>
            <a:ext cx="1524000" cy="646331"/>
          </a:xfrm>
          <a:prstGeom prst="rect">
            <a:avLst/>
          </a:prstGeom>
          <a:solidFill>
            <a:schemeClr val="accent2">
              <a:lumMod val="40000"/>
              <a:lumOff val="60000"/>
            </a:schemeClr>
          </a:solidFill>
        </p:spPr>
        <p:txBody>
          <a:bodyPr wrap="square" rtlCol="0">
            <a:spAutoFit/>
          </a:bodyPr>
          <a:lstStyle/>
          <a:p>
            <a:r>
              <a:rPr lang="en-US" sz="1200" b="1" dirty="0" smtClean="0">
                <a:solidFill>
                  <a:prstClr val="black"/>
                </a:solidFill>
                <a:latin typeface="Calibri" pitchFamily="34" charset="0"/>
              </a:rPr>
              <a:t>Typically Filer would </a:t>
            </a:r>
            <a:r>
              <a:rPr lang="en-US" sz="1200" b="1" u="sng" dirty="0" smtClean="0">
                <a:solidFill>
                  <a:prstClr val="black"/>
                </a:solidFill>
                <a:latin typeface="Calibri" pitchFamily="34" charset="0"/>
              </a:rPr>
              <a:t>NOT</a:t>
            </a:r>
            <a:r>
              <a:rPr lang="en-US" sz="1200" b="1" dirty="0" smtClean="0">
                <a:solidFill>
                  <a:prstClr val="black"/>
                </a:solidFill>
                <a:latin typeface="Calibri" pitchFamily="34" charset="0"/>
              </a:rPr>
              <a:t> Pay Taxes on</a:t>
            </a:r>
          </a:p>
          <a:p>
            <a:pPr algn="ctr"/>
            <a:r>
              <a:rPr lang="en-US" sz="1200" b="1" dirty="0" smtClean="0">
                <a:solidFill>
                  <a:prstClr val="black"/>
                </a:solidFill>
                <a:latin typeface="Calibri" pitchFamily="34" charset="0"/>
              </a:rPr>
              <a:t>(LESSEE)</a:t>
            </a:r>
            <a:endParaRPr lang="en-US" sz="1200" b="1" dirty="0">
              <a:solidFill>
                <a:prstClr val="black"/>
              </a:solidFill>
              <a:latin typeface="Calibri" pitchFamily="34" charset="0"/>
            </a:endParaRPr>
          </a:p>
        </p:txBody>
      </p:sp>
      <p:sp>
        <p:nvSpPr>
          <p:cNvPr id="9" name="TextBox 8"/>
          <p:cNvSpPr txBox="1"/>
          <p:nvPr/>
        </p:nvSpPr>
        <p:spPr>
          <a:xfrm>
            <a:off x="4745525" y="3468469"/>
            <a:ext cx="1447800" cy="646331"/>
          </a:xfrm>
          <a:prstGeom prst="rect">
            <a:avLst/>
          </a:prstGeom>
          <a:solidFill>
            <a:schemeClr val="accent2">
              <a:lumMod val="40000"/>
              <a:lumOff val="60000"/>
            </a:schemeClr>
          </a:solidFill>
        </p:spPr>
        <p:txBody>
          <a:bodyPr wrap="square" rtlCol="0">
            <a:spAutoFit/>
          </a:bodyPr>
          <a:lstStyle/>
          <a:p>
            <a:r>
              <a:rPr lang="en-US" sz="1200" b="1" dirty="0" smtClean="0">
                <a:solidFill>
                  <a:prstClr val="black"/>
                </a:solidFill>
                <a:latin typeface="Calibri" pitchFamily="34" charset="0"/>
              </a:rPr>
              <a:t>Typically Filer Would Pay Taxes on</a:t>
            </a:r>
          </a:p>
          <a:p>
            <a:pPr algn="ctr"/>
            <a:r>
              <a:rPr lang="en-US" sz="1200" b="1" dirty="0" smtClean="0">
                <a:solidFill>
                  <a:prstClr val="black"/>
                </a:solidFill>
                <a:latin typeface="Calibri" pitchFamily="34" charset="0"/>
              </a:rPr>
              <a:t>(LESSOR)</a:t>
            </a:r>
            <a:endParaRPr lang="en-US" sz="1200" b="1" dirty="0">
              <a:solidFill>
                <a:prstClr val="black"/>
              </a:solidFill>
              <a:latin typeface="Calibri" pitchFamily="34" charset="0"/>
            </a:endParaRPr>
          </a:p>
        </p:txBody>
      </p:sp>
      <p:sp>
        <p:nvSpPr>
          <p:cNvPr id="10" name="TextBox 9"/>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10</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247592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24164" y="1828800"/>
            <a:ext cx="8153400" cy="5693866"/>
          </a:xfrm>
          <a:prstGeom prst="rect">
            <a:avLst/>
          </a:prstGeom>
          <a:noFill/>
        </p:spPr>
        <p:txBody>
          <a:bodyPr wrap="square" rtlCol="0">
            <a:spAutoFit/>
          </a:bodyPr>
          <a:lstStyle/>
          <a:p>
            <a:endParaRPr lang="en-US" dirty="0" smtClean="0">
              <a:solidFill>
                <a:srgbClr val="8CADAE">
                  <a:lumMod val="50000"/>
                </a:srgbClr>
              </a:solidFill>
            </a:endParaRPr>
          </a:p>
          <a:p>
            <a:pPr marL="457200" indent="-457200">
              <a:buFont typeface="Wingdings" pitchFamily="2" charset="2"/>
              <a:buChar char="§"/>
            </a:pPr>
            <a:r>
              <a:rPr lang="en-US" sz="2400" dirty="0">
                <a:solidFill>
                  <a:srgbClr val="8CADAE">
                    <a:lumMod val="50000"/>
                  </a:srgbClr>
                </a:solidFill>
                <a:latin typeface="Calibri" pitchFamily="34" charset="0"/>
              </a:rPr>
              <a:t>If a business owner </a:t>
            </a:r>
            <a:r>
              <a:rPr lang="en-US" sz="2400" dirty="0" smtClean="0">
                <a:solidFill>
                  <a:srgbClr val="8CADAE">
                    <a:lumMod val="50000"/>
                  </a:srgbClr>
                </a:solidFill>
                <a:latin typeface="Calibri" pitchFamily="34" charset="0"/>
              </a:rPr>
              <a:t>abandons </a:t>
            </a:r>
            <a:r>
              <a:rPr lang="en-US" sz="2400" dirty="0">
                <a:solidFill>
                  <a:srgbClr val="8CADAE">
                    <a:lumMod val="50000"/>
                  </a:srgbClr>
                </a:solidFill>
                <a:latin typeface="Calibri" pitchFamily="34" charset="0"/>
              </a:rPr>
              <a:t>equipment in a building </a:t>
            </a:r>
            <a:r>
              <a:rPr lang="en-US" sz="2400" dirty="0" smtClean="0">
                <a:solidFill>
                  <a:srgbClr val="8CADAE">
                    <a:lumMod val="50000"/>
                  </a:srgbClr>
                </a:solidFill>
                <a:latin typeface="Calibri" pitchFamily="34" charset="0"/>
              </a:rPr>
              <a:t>after vacating, the </a:t>
            </a:r>
            <a:r>
              <a:rPr lang="en-US" sz="2400" b="1" u="sng" dirty="0" smtClean="0">
                <a:solidFill>
                  <a:srgbClr val="8CADAE">
                    <a:lumMod val="50000"/>
                  </a:srgbClr>
                </a:solidFill>
                <a:latin typeface="Calibri" pitchFamily="34" charset="0"/>
              </a:rPr>
              <a:t>real estate owner is responsible for filing and paying taxes on the equipment</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if no business is operating there on Jan. 1.</a:t>
            </a:r>
            <a:endParaRPr lang="en-US" sz="1400" dirty="0" smtClean="0">
              <a:solidFill>
                <a:srgbClr val="8CADAE">
                  <a:lumMod val="50000"/>
                </a:srgbClr>
              </a:solidFill>
              <a:latin typeface="Calibri" pitchFamily="34" charset="0"/>
            </a:endParaRPr>
          </a:p>
          <a:p>
            <a:r>
              <a:rPr lang="en-US" sz="1400" dirty="0" smtClean="0">
                <a:solidFill>
                  <a:srgbClr val="8CADAE">
                    <a:lumMod val="50000"/>
                  </a:srgbClr>
                </a:solidFill>
                <a:latin typeface="Calibri" pitchFamily="34" charset="0"/>
              </a:rPr>
              <a:t>  </a:t>
            </a:r>
          </a:p>
          <a:p>
            <a:pPr marL="457200" indent="-457200">
              <a:buFont typeface="Wingdings" pitchFamily="2" charset="2"/>
              <a:buChar char="§"/>
            </a:pPr>
            <a:r>
              <a:rPr lang="en-US" sz="2400" u="sng" dirty="0" smtClean="0">
                <a:solidFill>
                  <a:srgbClr val="8CADAE">
                    <a:lumMod val="50000"/>
                  </a:srgbClr>
                </a:solidFill>
                <a:latin typeface="Calibri" pitchFamily="34" charset="0"/>
              </a:rPr>
              <a:t>The real estate owner </a:t>
            </a:r>
            <a:r>
              <a:rPr lang="en-US" sz="2400" b="1" u="sng" dirty="0" smtClean="0">
                <a:solidFill>
                  <a:srgbClr val="8CADAE">
                    <a:lumMod val="50000"/>
                  </a:srgbClr>
                </a:solidFill>
                <a:latin typeface="Calibri" pitchFamily="34" charset="0"/>
              </a:rPr>
              <a:t>must file a return on the items by the April 1 deadline</a:t>
            </a:r>
            <a:r>
              <a:rPr lang="en-US" sz="2400" dirty="0" smtClean="0">
                <a:solidFill>
                  <a:srgbClr val="8CADAE">
                    <a:lumMod val="50000"/>
                  </a:srgbClr>
                </a:solidFill>
                <a:latin typeface="Calibri" pitchFamily="34" charset="0"/>
              </a:rPr>
              <a:t> or they will not receive the $25,000 exemption.  </a:t>
            </a:r>
            <a:r>
              <a:rPr lang="en-US" sz="1400" dirty="0" smtClean="0">
                <a:solidFill>
                  <a:srgbClr val="8CADAE">
                    <a:lumMod val="50000"/>
                  </a:srgbClr>
                </a:solidFill>
                <a:latin typeface="Calibri" pitchFamily="34" charset="0"/>
              </a:rPr>
              <a:t/>
            </a:r>
            <a:br>
              <a:rPr lang="en-US" sz="1400" dirty="0" smtClean="0">
                <a:solidFill>
                  <a:srgbClr val="8CADAE">
                    <a:lumMod val="50000"/>
                  </a:srgbClr>
                </a:solidFill>
                <a:latin typeface="Calibri" pitchFamily="34" charset="0"/>
              </a:rPr>
            </a:br>
            <a:endParaRPr lang="en-US" sz="14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If a tenant is leasing the space the following year on January 1, the landlord should notify our office in writing.</a:t>
            </a:r>
          </a:p>
          <a:p>
            <a:endParaRPr lang="en-US" sz="2400" dirty="0">
              <a:solidFill>
                <a:srgbClr val="FF0000"/>
              </a:solidFill>
            </a:endParaRPr>
          </a:p>
          <a:p>
            <a:r>
              <a:rPr lang="en-US" dirty="0">
                <a:solidFill>
                  <a:prstClr val="black"/>
                </a:solidFill>
              </a:rPr>
              <a:t> </a:t>
            </a:r>
            <a:endParaRPr lang="en-US" sz="2400" dirty="0">
              <a:solidFill>
                <a:prstClr val="black"/>
              </a:solidFill>
            </a:endParaRPr>
          </a:p>
          <a:p>
            <a:pPr marL="914400" lvl="1" indent="-457200">
              <a:buFont typeface="Courier New" pitchFamily="49" charset="0"/>
              <a:buChar char="o"/>
            </a:pPr>
            <a:endParaRPr lang="en-US" sz="2400" dirty="0" smtClean="0">
              <a:solidFill>
                <a:srgbClr val="8CADAE">
                  <a:lumMod val="50000"/>
                </a:srgbClr>
              </a:solidFill>
              <a:latin typeface="Calibri" pitchFamily="34" charset="0"/>
            </a:endParaRPr>
          </a:p>
          <a:p>
            <a:endParaRPr lang="en-US" sz="1200" dirty="0">
              <a:solidFill>
                <a:srgbClr val="8CADAE">
                  <a:lumMod val="50000"/>
                </a:srgbClr>
              </a:solidFill>
              <a:latin typeface="Calibri" pitchFamily="34" charset="0"/>
            </a:endParaRPr>
          </a:p>
          <a:p>
            <a:r>
              <a:rPr lang="en-US" sz="2400" dirty="0" smtClean="0">
                <a:solidFill>
                  <a:srgbClr val="8CADAE">
                    <a:lumMod val="50000"/>
                  </a:srgbClr>
                </a:solidFill>
                <a:latin typeface="Calibri" pitchFamily="34" charset="0"/>
              </a:rPr>
              <a:t> </a:t>
            </a:r>
            <a:endParaRPr lang="en-US" sz="2400" dirty="0">
              <a:solidFill>
                <a:srgbClr val="8CADAE">
                  <a:lumMod val="50000"/>
                </a:srgbClr>
              </a:solidFill>
              <a:latin typeface="Calibri" pitchFamily="34" charset="0"/>
            </a:endParaRPr>
          </a:p>
        </p:txBody>
      </p:sp>
      <p:sp>
        <p:nvSpPr>
          <p:cNvPr id="3" name="TextBox 2"/>
          <p:cNvSpPr txBox="1"/>
          <p:nvPr/>
        </p:nvSpPr>
        <p:spPr>
          <a:xfrm>
            <a:off x="381000" y="457200"/>
            <a:ext cx="6562436"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11</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986961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24164" y="2209800"/>
            <a:ext cx="8153400" cy="3508653"/>
          </a:xfrm>
          <a:prstGeom prst="rect">
            <a:avLst/>
          </a:prstGeom>
          <a:noFill/>
        </p:spPr>
        <p:txBody>
          <a:bodyPr wrap="square" rtlCol="0">
            <a:spAutoFit/>
          </a:bodyPr>
          <a:lstStyle/>
          <a:p>
            <a:endParaRPr lang="en-US" dirty="0" smtClean="0">
              <a:solidFill>
                <a:srgbClr val="8CADAE">
                  <a:lumMod val="50000"/>
                </a:srgbClr>
              </a:solidFill>
            </a:endParaRPr>
          </a:p>
          <a:p>
            <a:pPr marL="457200" indent="-457200">
              <a:buFont typeface="Wingdings" pitchFamily="2" charset="2"/>
              <a:buChar char="§"/>
            </a:pPr>
            <a:r>
              <a:rPr lang="en-US" sz="2400" dirty="0" smtClean="0">
                <a:solidFill>
                  <a:srgbClr val="8CADAE">
                    <a:lumMod val="50000"/>
                  </a:srgbClr>
                </a:solidFill>
                <a:latin typeface="Calibri" pitchFamily="34" charset="0"/>
              </a:rPr>
              <a:t>Returns with pre-printed business name and account number are </a:t>
            </a:r>
            <a:r>
              <a:rPr lang="en-US" sz="2400" b="1" u="sng" dirty="0" smtClean="0">
                <a:solidFill>
                  <a:srgbClr val="8CADAE">
                    <a:lumMod val="50000"/>
                  </a:srgbClr>
                </a:solidFill>
                <a:latin typeface="Calibri" pitchFamily="34" charset="0"/>
              </a:rPr>
              <a:t>mailed to property owners on file in January</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a:t>
            </a:r>
            <a:r>
              <a:rPr lang="en-US" sz="2400" u="sng" dirty="0" smtClean="0">
                <a:solidFill>
                  <a:srgbClr val="8CADAE">
                    <a:lumMod val="50000"/>
                  </a:srgbClr>
                </a:solidFill>
                <a:latin typeface="Calibri" pitchFamily="34" charset="0"/>
              </a:rPr>
              <a:t>excludes those below $25,000 threshold</a:t>
            </a:r>
            <a:r>
              <a:rPr lang="en-US" sz="2400" dirty="0" smtClean="0">
                <a:solidFill>
                  <a:srgbClr val="8CADAE">
                    <a:lumMod val="50000"/>
                  </a:srgbClr>
                </a:solidFill>
                <a:latin typeface="Calibri" pitchFamily="34" charset="0"/>
              </a:rPr>
              <a:t> who received exemption in prior year).</a:t>
            </a:r>
            <a:endParaRPr lang="en-US" sz="2400" i="1" dirty="0" smtClean="0">
              <a:solidFill>
                <a:srgbClr val="8CADAE">
                  <a:lumMod val="50000"/>
                </a:srgbClr>
              </a:solidFill>
              <a:latin typeface="Calibri" pitchFamily="34" charset="0"/>
            </a:endParaRPr>
          </a:p>
          <a:p>
            <a:endParaRPr lang="en-US" sz="2400" i="1"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If not using our form with the personalized information, please </a:t>
            </a:r>
            <a:r>
              <a:rPr lang="en-US" sz="2400" u="sng" dirty="0" smtClean="0">
                <a:solidFill>
                  <a:srgbClr val="8CADAE">
                    <a:lumMod val="50000"/>
                  </a:srgbClr>
                </a:solidFill>
                <a:latin typeface="Calibri" pitchFamily="34" charset="0"/>
              </a:rPr>
              <a:t>make sure the account number is on the return</a:t>
            </a:r>
            <a:r>
              <a:rPr lang="en-US" sz="2400" dirty="0" smtClean="0">
                <a:solidFill>
                  <a:srgbClr val="8CADAE">
                    <a:lumMod val="50000"/>
                  </a:srgbClr>
                </a:solidFill>
                <a:latin typeface="Calibri" pitchFamily="34" charset="0"/>
              </a:rPr>
              <a:t>.</a:t>
            </a:r>
            <a:endParaRPr lang="en-US" sz="2400" dirty="0">
              <a:solidFill>
                <a:srgbClr val="8CADAE">
                  <a:lumMod val="50000"/>
                </a:srgbClr>
              </a:solidFill>
              <a:latin typeface="Calibri" pitchFamily="34" charset="0"/>
            </a:endParaRPr>
          </a:p>
          <a:p>
            <a:endParaRPr lang="en-US" sz="1200" dirty="0">
              <a:solidFill>
                <a:srgbClr val="8CADAE">
                  <a:lumMod val="50000"/>
                </a:srgbClr>
              </a:solidFill>
              <a:latin typeface="Calibri" pitchFamily="34" charset="0"/>
            </a:endParaRPr>
          </a:p>
          <a:p>
            <a:r>
              <a:rPr lang="en-US" sz="2400" dirty="0" smtClean="0">
                <a:solidFill>
                  <a:srgbClr val="8CADAE">
                    <a:lumMod val="50000"/>
                  </a:srgbClr>
                </a:solidFill>
                <a:latin typeface="Calibri" pitchFamily="34" charset="0"/>
              </a:rPr>
              <a:t> </a:t>
            </a:r>
            <a:endParaRPr lang="en-US" sz="2400" dirty="0">
              <a:solidFill>
                <a:srgbClr val="8CADAE">
                  <a:lumMod val="50000"/>
                </a:srgbClr>
              </a:solidFill>
              <a:latin typeface="Calibri" pitchFamily="34" charset="0"/>
            </a:endParaRPr>
          </a:p>
        </p:txBody>
      </p:sp>
      <p:sp>
        <p:nvSpPr>
          <p:cNvPr id="3" name="TextBox 2"/>
          <p:cNvSpPr txBox="1"/>
          <p:nvPr/>
        </p:nvSpPr>
        <p:spPr>
          <a:xfrm>
            <a:off x="381000" y="457200"/>
            <a:ext cx="6562436"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Things to Remember</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12</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819411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2362200"/>
            <a:ext cx="8077200" cy="3108543"/>
          </a:xfrm>
          <a:prstGeom prst="rect">
            <a:avLst/>
          </a:prstGeom>
          <a:noFill/>
        </p:spPr>
        <p:txBody>
          <a:bodyPr wrap="square" rtlCol="0">
            <a:spAutoFit/>
          </a:bodyPr>
          <a:lstStyle/>
          <a:p>
            <a:r>
              <a:rPr lang="en-US" sz="2800" b="1" i="1" dirty="0" smtClean="0">
                <a:solidFill>
                  <a:srgbClr val="8CADAE">
                    <a:lumMod val="50000"/>
                  </a:srgbClr>
                </a:solidFill>
                <a:latin typeface="Calibri" pitchFamily="34" charset="0"/>
              </a:rPr>
              <a:t>Removals/Deletions</a:t>
            </a:r>
            <a:endParaRPr lang="en-US" sz="2800" b="1" i="1" dirty="0">
              <a:solidFill>
                <a:srgbClr val="8CADAE">
                  <a:lumMod val="50000"/>
                </a:srgbClr>
              </a:solidFill>
              <a:latin typeface="Calibri" pitchFamily="34" charset="0"/>
            </a:endParaRPr>
          </a:p>
          <a:p>
            <a:endParaRPr lang="en-US" sz="1200" dirty="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If an asset is removed which was previously reported, the owner must notify the Property Appraiser that the asset is gone and how it was removed.</a:t>
            </a:r>
          </a:p>
          <a:p>
            <a:endParaRPr lang="en-US" sz="12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Report it on page 2 of return:  “Assets physically removed during the last year.”</a:t>
            </a:r>
          </a:p>
          <a:p>
            <a:endParaRPr lang="en-US" sz="2400" dirty="0" smtClean="0">
              <a:solidFill>
                <a:srgbClr val="C5D1D7">
                  <a:lumMod val="25000"/>
                </a:srgbClr>
              </a:solidFill>
              <a:latin typeface="Calibri" pitchFamily="34" charset="0"/>
            </a:endParaRPr>
          </a:p>
        </p:txBody>
      </p:sp>
      <p:sp>
        <p:nvSpPr>
          <p:cNvPr id="3" name="TextBox 2"/>
          <p:cNvSpPr txBox="1"/>
          <p:nvPr/>
        </p:nvSpPr>
        <p:spPr>
          <a:xfrm>
            <a:off x="429491" y="363532"/>
            <a:ext cx="60960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Things to Remember</a:t>
            </a:r>
          </a:p>
        </p:txBody>
      </p:sp>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13</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709995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7" name="TextBox 6"/>
          <p:cNvSpPr txBox="1"/>
          <p:nvPr/>
        </p:nvSpPr>
        <p:spPr>
          <a:xfrm>
            <a:off x="457200" y="2438400"/>
            <a:ext cx="8189615" cy="2616101"/>
          </a:xfrm>
          <a:prstGeom prst="rect">
            <a:avLst/>
          </a:prstGeom>
          <a:noFill/>
        </p:spPr>
        <p:txBody>
          <a:bodyPr wrap="square" rtlCol="0">
            <a:spAutoFit/>
          </a:bodyPr>
          <a:lstStyle/>
          <a:p>
            <a:pPr marL="914400" lvl="1" indent="-457200">
              <a:buFont typeface="Wingdings" pitchFamily="2" charset="2"/>
              <a:buChar char="§"/>
            </a:pPr>
            <a:r>
              <a:rPr lang="en-US" sz="2400" u="sng" dirty="0" smtClean="0">
                <a:solidFill>
                  <a:srgbClr val="8CADAE">
                    <a:lumMod val="50000"/>
                  </a:srgbClr>
                </a:solidFill>
                <a:latin typeface="Calibri" pitchFamily="34" charset="0"/>
              </a:rPr>
              <a:t>Report </a:t>
            </a:r>
            <a:r>
              <a:rPr lang="en-US" sz="2400" b="1" u="sng" dirty="0" smtClean="0">
                <a:solidFill>
                  <a:srgbClr val="8CADAE">
                    <a:lumMod val="50000"/>
                  </a:srgbClr>
                </a:solidFill>
                <a:latin typeface="Calibri" pitchFamily="34" charset="0"/>
              </a:rPr>
              <a:t>year of manufacture </a:t>
            </a:r>
            <a:r>
              <a:rPr lang="en-US" sz="2400" u="sng" dirty="0" smtClean="0">
                <a:solidFill>
                  <a:srgbClr val="8CADAE">
                    <a:lumMod val="50000"/>
                  </a:srgbClr>
                </a:solidFill>
                <a:latin typeface="Calibri" pitchFamily="34" charset="0"/>
              </a:rPr>
              <a:t>and </a:t>
            </a:r>
            <a:r>
              <a:rPr lang="en-US" sz="2400" b="1" u="sng" dirty="0" smtClean="0">
                <a:solidFill>
                  <a:srgbClr val="8CADAE">
                    <a:lumMod val="50000"/>
                  </a:srgbClr>
                </a:solidFill>
                <a:latin typeface="Calibri" pitchFamily="34" charset="0"/>
              </a:rPr>
              <a:t>100% of original cost</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including sales tax, transportation, handling and installation.  This is </a:t>
            </a:r>
            <a:r>
              <a:rPr lang="en-US" sz="2400" u="sng" dirty="0" smtClean="0">
                <a:solidFill>
                  <a:srgbClr val="8CADAE">
                    <a:lumMod val="50000"/>
                  </a:srgbClr>
                </a:solidFill>
                <a:latin typeface="Calibri" pitchFamily="34" charset="0"/>
              </a:rPr>
              <a:t>before</a:t>
            </a:r>
            <a:r>
              <a:rPr lang="en-US" sz="2400" dirty="0" smtClean="0">
                <a:solidFill>
                  <a:srgbClr val="8CADAE">
                    <a:lumMod val="50000"/>
                  </a:srgbClr>
                </a:solidFill>
                <a:latin typeface="Calibri" pitchFamily="34" charset="0"/>
              </a:rPr>
              <a:t> any allowance for depreciation.</a:t>
            </a:r>
            <a:r>
              <a:rPr lang="en-US" sz="2400" i="1" dirty="0">
                <a:solidFill>
                  <a:srgbClr val="8CADAE">
                    <a:lumMod val="50000"/>
                  </a:srgbClr>
                </a:solidFill>
                <a:latin typeface="Calibri" pitchFamily="34" charset="0"/>
              </a:rPr>
              <a:t> </a:t>
            </a:r>
            <a:r>
              <a:rPr lang="en-US" sz="2400" i="1" dirty="0" smtClean="0">
                <a:solidFill>
                  <a:srgbClr val="8CADAE">
                    <a:lumMod val="50000"/>
                  </a:srgbClr>
                </a:solidFill>
                <a:latin typeface="Calibri" pitchFamily="34" charset="0"/>
              </a:rPr>
              <a:t> (§195.027, </a:t>
            </a:r>
            <a:r>
              <a:rPr lang="en-US" sz="2400" i="1" dirty="0">
                <a:solidFill>
                  <a:srgbClr val="8CADAE">
                    <a:lumMod val="50000"/>
                  </a:srgbClr>
                </a:solidFill>
                <a:latin typeface="Calibri" pitchFamily="34" charset="0"/>
              </a:rPr>
              <a:t>FL </a:t>
            </a:r>
            <a:r>
              <a:rPr lang="en-US" sz="2400" i="1" dirty="0" smtClean="0">
                <a:solidFill>
                  <a:srgbClr val="8CADAE">
                    <a:lumMod val="50000"/>
                  </a:srgbClr>
                </a:solidFill>
                <a:latin typeface="Calibri" pitchFamily="34" charset="0"/>
              </a:rPr>
              <a:t>Statutes)</a:t>
            </a:r>
            <a:endParaRPr lang="en-US" sz="2400" dirty="0" smtClean="0">
              <a:solidFill>
                <a:srgbClr val="8CADAE">
                  <a:lumMod val="50000"/>
                </a:srgbClr>
              </a:solidFill>
              <a:latin typeface="Calibri" pitchFamily="34" charset="0"/>
            </a:endParaRPr>
          </a:p>
          <a:p>
            <a:pPr marL="171450" indent="-171450">
              <a:buFont typeface="Wingdings" pitchFamily="2" charset="2"/>
              <a:buChar char="§"/>
            </a:pPr>
            <a:endParaRPr lang="en-US" sz="1200" dirty="0">
              <a:solidFill>
                <a:srgbClr val="8CADAE">
                  <a:lumMod val="50000"/>
                </a:srgbClr>
              </a:solidFill>
              <a:latin typeface="Calibri" pitchFamily="34" charset="0"/>
            </a:endParaRPr>
          </a:p>
          <a:p>
            <a:pPr marL="914400" lvl="1" indent="-457200">
              <a:buFont typeface="Wingdings" pitchFamily="2" charset="2"/>
              <a:buChar char="§"/>
            </a:pPr>
            <a:r>
              <a:rPr lang="en-US" sz="2400" dirty="0" smtClean="0">
                <a:solidFill>
                  <a:srgbClr val="8CADAE">
                    <a:lumMod val="50000"/>
                  </a:srgbClr>
                </a:solidFill>
                <a:latin typeface="Calibri" pitchFamily="34" charset="0"/>
              </a:rPr>
              <a:t>This is </a:t>
            </a:r>
            <a:r>
              <a:rPr lang="en-US" sz="2400" b="1" u="sng" dirty="0" smtClean="0">
                <a:solidFill>
                  <a:srgbClr val="8CADAE">
                    <a:lumMod val="50000"/>
                  </a:srgbClr>
                </a:solidFill>
                <a:latin typeface="Calibri" pitchFamily="34" charset="0"/>
              </a:rPr>
              <a:t>NOT</a:t>
            </a:r>
            <a:r>
              <a:rPr lang="en-US" sz="2400" dirty="0" smtClean="0">
                <a:solidFill>
                  <a:srgbClr val="8CADAE">
                    <a:lumMod val="50000"/>
                  </a:srgbClr>
                </a:solidFill>
                <a:latin typeface="Calibri" pitchFamily="34" charset="0"/>
              </a:rPr>
              <a:t> the book </a:t>
            </a:r>
            <a:r>
              <a:rPr lang="en-US" sz="2400" dirty="0">
                <a:solidFill>
                  <a:srgbClr val="8CADAE">
                    <a:lumMod val="50000"/>
                  </a:srgbClr>
                </a:solidFill>
                <a:latin typeface="Calibri" pitchFamily="34" charset="0"/>
              </a:rPr>
              <a:t>value </a:t>
            </a:r>
            <a:r>
              <a:rPr lang="en-US" sz="2400" dirty="0" smtClean="0">
                <a:solidFill>
                  <a:srgbClr val="8CADAE">
                    <a:lumMod val="50000"/>
                  </a:srgbClr>
                </a:solidFill>
                <a:latin typeface="Calibri" pitchFamily="34" charset="0"/>
              </a:rPr>
              <a:t>or the purchase price at the time </a:t>
            </a:r>
            <a:r>
              <a:rPr lang="en-US" sz="2400" dirty="0">
                <a:solidFill>
                  <a:srgbClr val="8CADAE">
                    <a:lumMod val="50000"/>
                  </a:srgbClr>
                </a:solidFill>
                <a:latin typeface="Calibri" pitchFamily="34" charset="0"/>
              </a:rPr>
              <a:t>of </a:t>
            </a:r>
            <a:r>
              <a:rPr lang="en-US" sz="2400" dirty="0" smtClean="0">
                <a:solidFill>
                  <a:srgbClr val="8CADAE">
                    <a:lumMod val="50000"/>
                  </a:srgbClr>
                </a:solidFill>
                <a:latin typeface="Calibri" pitchFamily="34" charset="0"/>
              </a:rPr>
              <a:t>transfer.</a:t>
            </a:r>
            <a:r>
              <a:rPr lang="en-US" sz="1000" dirty="0" smtClean="0">
                <a:solidFill>
                  <a:srgbClr val="8CADAE">
                    <a:lumMod val="50000"/>
                  </a:srgbClr>
                </a:solidFill>
                <a:latin typeface="Calibri" pitchFamily="34" charset="0"/>
              </a:rPr>
              <a:t/>
            </a:r>
            <a:br>
              <a:rPr lang="en-US" sz="1000" dirty="0" smtClean="0">
                <a:solidFill>
                  <a:srgbClr val="8CADAE">
                    <a:lumMod val="50000"/>
                  </a:srgbClr>
                </a:solidFill>
                <a:latin typeface="Calibri" pitchFamily="34" charset="0"/>
              </a:rPr>
            </a:br>
            <a:endParaRPr lang="en-US" sz="800" dirty="0">
              <a:solidFill>
                <a:srgbClr val="C5D1D7">
                  <a:lumMod val="25000"/>
                </a:srgbClr>
              </a:solidFill>
              <a:latin typeface="Calibri" pitchFamily="34" charset="0"/>
            </a:endParaRPr>
          </a:p>
        </p:txBody>
      </p:sp>
      <p:sp>
        <p:nvSpPr>
          <p:cNvPr id="2" name="Rectangle 1"/>
          <p:cNvSpPr/>
          <p:nvPr/>
        </p:nvSpPr>
        <p:spPr>
          <a:xfrm>
            <a:off x="457200" y="1676400"/>
            <a:ext cx="7924800" cy="584775"/>
          </a:xfrm>
          <a:prstGeom prst="rect">
            <a:avLst/>
          </a:prstGeom>
        </p:spPr>
        <p:txBody>
          <a:bodyPr wrap="square">
            <a:spAutoFit/>
          </a:bodyPr>
          <a:lstStyle/>
          <a:p>
            <a:r>
              <a:rPr lang="en-US" sz="3200" b="1" dirty="0" smtClean="0">
                <a:solidFill>
                  <a:srgbClr val="8CADAE">
                    <a:lumMod val="50000"/>
                  </a:srgbClr>
                </a:solidFill>
                <a:latin typeface="Calibri" pitchFamily="34" charset="0"/>
              </a:rPr>
              <a:t>Original Costs:</a:t>
            </a:r>
          </a:p>
        </p:txBody>
      </p:sp>
      <p:sp>
        <p:nvSpPr>
          <p:cNvPr id="5" name="TextBox 4"/>
          <p:cNvSpPr txBox="1"/>
          <p:nvPr/>
        </p:nvSpPr>
        <p:spPr>
          <a:xfrm>
            <a:off x="457200" y="374073"/>
            <a:ext cx="7315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Things to Remember</a:t>
            </a:r>
            <a:endParaRPr lang="en-US" sz="4000" b="1" dirty="0">
              <a:solidFill>
                <a:srgbClr val="CC5F54"/>
              </a:solidFill>
              <a:latin typeface="Franklin Gothic Book" pitchFamily="34" charset="0"/>
            </a:endParaRPr>
          </a:p>
        </p:txBody>
      </p:sp>
      <p:sp>
        <p:nvSpPr>
          <p:cNvPr id="6" name="TextBox 5"/>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14</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760682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1981200"/>
            <a:ext cx="7848600" cy="4031873"/>
          </a:xfrm>
          <a:prstGeom prst="rect">
            <a:avLst/>
          </a:prstGeom>
          <a:noFill/>
        </p:spPr>
        <p:txBody>
          <a:bodyPr wrap="square" rtlCol="0">
            <a:spAutoFit/>
          </a:bodyPr>
          <a:lstStyle/>
          <a:p>
            <a:r>
              <a:rPr lang="en-US" sz="2800" b="1" dirty="0">
                <a:solidFill>
                  <a:srgbClr val="8CADAE">
                    <a:lumMod val="50000"/>
                  </a:srgbClr>
                </a:solidFill>
                <a:latin typeface="Calibri" pitchFamily="34" charset="0"/>
              </a:rPr>
              <a:t>Federal v. State Reporting</a:t>
            </a:r>
          </a:p>
          <a:p>
            <a:endParaRPr lang="en-US" sz="1200" dirty="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Just because the item is no longer being reported on the Federal Income Tax return, doesn’t mean it comes off the TPP return.  If it is there, it is considered to have value and must be listed.</a:t>
            </a:r>
            <a:r>
              <a:rPr lang="en-US" sz="2000" dirty="0" smtClean="0">
                <a:solidFill>
                  <a:srgbClr val="8CADAE">
                    <a:lumMod val="50000"/>
                  </a:srgbClr>
                </a:solidFill>
                <a:latin typeface="Calibri" pitchFamily="34" charset="0"/>
              </a:rPr>
              <a:t/>
            </a:r>
            <a:br>
              <a:rPr lang="en-US" sz="2000" dirty="0" smtClean="0">
                <a:solidFill>
                  <a:srgbClr val="8CADAE">
                    <a:lumMod val="50000"/>
                  </a:srgbClr>
                </a:solidFill>
                <a:latin typeface="Calibri" pitchFamily="34" charset="0"/>
              </a:rPr>
            </a:br>
            <a:endParaRPr lang="en-US" sz="2000" dirty="0" smtClean="0">
              <a:solidFill>
                <a:srgbClr val="8CADAE">
                  <a:lumMod val="50000"/>
                </a:srgbClr>
              </a:solidFill>
              <a:latin typeface="Calibri" pitchFamily="34" charset="0"/>
            </a:endParaRPr>
          </a:p>
          <a:p>
            <a:pPr marL="457200" indent="-457200">
              <a:buFont typeface="Wingdings" pitchFamily="2" charset="2"/>
              <a:buChar char="§"/>
            </a:pPr>
            <a:r>
              <a:rPr lang="en-US" sz="2400" dirty="0">
                <a:solidFill>
                  <a:srgbClr val="8CADAE">
                    <a:lumMod val="50000"/>
                  </a:srgbClr>
                </a:solidFill>
                <a:latin typeface="Calibri" pitchFamily="34" charset="0"/>
              </a:rPr>
              <a:t>Include </a:t>
            </a:r>
            <a:r>
              <a:rPr lang="en-US" sz="2400" u="sng" dirty="0">
                <a:solidFill>
                  <a:srgbClr val="8CADAE">
                    <a:lumMod val="50000"/>
                  </a:srgbClr>
                </a:solidFill>
                <a:latin typeface="Calibri" pitchFamily="34" charset="0"/>
              </a:rPr>
              <a:t>fully depreciated items at original </a:t>
            </a:r>
            <a:r>
              <a:rPr lang="en-US" sz="2400" u="sng" dirty="0" smtClean="0">
                <a:solidFill>
                  <a:srgbClr val="8CADAE">
                    <a:lumMod val="50000"/>
                  </a:srgbClr>
                </a:solidFill>
                <a:latin typeface="Calibri" pitchFamily="34" charset="0"/>
              </a:rPr>
              <a:t>cost</a:t>
            </a:r>
            <a:r>
              <a:rPr lang="en-US" sz="2400" dirty="0" smtClean="0">
                <a:solidFill>
                  <a:srgbClr val="8CADAE">
                    <a:lumMod val="50000"/>
                  </a:srgbClr>
                </a:solidFill>
                <a:latin typeface="Calibri" pitchFamily="34" charset="0"/>
              </a:rPr>
              <a:t>.  </a:t>
            </a:r>
          </a:p>
          <a:p>
            <a:endParaRPr lang="en-US" sz="2000" dirty="0" smtClean="0">
              <a:solidFill>
                <a:srgbClr val="8CADAE">
                  <a:lumMod val="50000"/>
                </a:srgbClr>
              </a:solidFill>
              <a:latin typeface="Calibri" pitchFamily="34" charset="0"/>
            </a:endParaRPr>
          </a:p>
          <a:p>
            <a:pPr marL="457200" indent="-457200">
              <a:buFont typeface="Wingdings" pitchFamily="2" charset="2"/>
              <a:buChar char="§"/>
            </a:pPr>
            <a:r>
              <a:rPr lang="en-US" sz="2400" u="sng" dirty="0" smtClean="0">
                <a:solidFill>
                  <a:srgbClr val="8CADAE">
                    <a:lumMod val="50000"/>
                  </a:srgbClr>
                </a:solidFill>
                <a:latin typeface="Calibri" pitchFamily="34" charset="0"/>
              </a:rPr>
              <a:t>All items must be reported</a:t>
            </a:r>
            <a:r>
              <a:rPr lang="en-US" sz="2800" dirty="0" smtClean="0">
                <a:solidFill>
                  <a:srgbClr val="8CADAE">
                    <a:lumMod val="50000"/>
                  </a:srgbClr>
                </a:solidFill>
                <a:latin typeface="Calibri" pitchFamily="34" charset="0"/>
              </a:rPr>
              <a:t>.</a:t>
            </a:r>
          </a:p>
          <a:p>
            <a:pPr marL="457200" indent="-457200">
              <a:buFont typeface="Wingdings" pitchFamily="2" charset="2"/>
              <a:buChar char="§"/>
            </a:pPr>
            <a:endParaRPr lang="en-US" sz="2800" dirty="0">
              <a:solidFill>
                <a:srgbClr val="C5D1D7">
                  <a:lumMod val="25000"/>
                </a:srgbClr>
              </a:solidFill>
              <a:latin typeface="Calibri" pitchFamily="34" charset="0"/>
            </a:endParaRPr>
          </a:p>
        </p:txBody>
      </p:sp>
      <p:sp>
        <p:nvSpPr>
          <p:cNvPr id="3" name="TextBox 2"/>
          <p:cNvSpPr txBox="1"/>
          <p:nvPr/>
        </p:nvSpPr>
        <p:spPr>
          <a:xfrm>
            <a:off x="457200" y="381000"/>
            <a:ext cx="60960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Things to Remember</a:t>
            </a: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15</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014493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2209800"/>
            <a:ext cx="8077200" cy="3816429"/>
          </a:xfrm>
          <a:prstGeom prst="rect">
            <a:avLst/>
          </a:prstGeom>
          <a:noFill/>
        </p:spPr>
        <p:txBody>
          <a:bodyPr wrap="square" rtlCol="0">
            <a:spAutoFit/>
          </a:bodyPr>
          <a:lstStyle/>
          <a:p>
            <a:endParaRPr lang="en-US" dirty="0" smtClean="0">
              <a:solidFill>
                <a:prstClr val="black"/>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There must be a </a:t>
            </a:r>
            <a:r>
              <a:rPr lang="en-US" sz="2400" b="1" u="sng" dirty="0" smtClean="0">
                <a:solidFill>
                  <a:srgbClr val="8CADAE">
                    <a:lumMod val="50000"/>
                  </a:srgbClr>
                </a:solidFill>
                <a:latin typeface="Calibri" pitchFamily="34" charset="0"/>
              </a:rPr>
              <a:t>separate return listing property for each location of a business</a:t>
            </a:r>
            <a:r>
              <a:rPr lang="en-US" sz="2400" dirty="0" smtClean="0">
                <a:solidFill>
                  <a:srgbClr val="8CADAE">
                    <a:lumMod val="50000"/>
                  </a:srgbClr>
                </a:solidFill>
                <a:latin typeface="Calibri" pitchFamily="34" charset="0"/>
              </a:rPr>
              <a:t> because assets must be in the correct taxing districts.</a:t>
            </a:r>
          </a:p>
          <a:p>
            <a:endParaRPr lang="en-US" sz="28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…that is, unless the equipment is freestanding (i.e. an ATM, vending machines, etc.) whether owned or leased.  </a:t>
            </a:r>
            <a:r>
              <a:rPr lang="en-US" sz="2400" b="1" u="sng" dirty="0" smtClean="0">
                <a:solidFill>
                  <a:srgbClr val="8CADAE">
                    <a:lumMod val="50000"/>
                  </a:srgbClr>
                </a:solidFill>
                <a:latin typeface="Calibri" pitchFamily="34" charset="0"/>
              </a:rPr>
              <a:t>Freestanding assets must be listed on one return</a:t>
            </a:r>
            <a:r>
              <a:rPr lang="en-US" sz="2400" dirty="0" smtClean="0">
                <a:solidFill>
                  <a:srgbClr val="8CADAE">
                    <a:lumMod val="50000"/>
                  </a:srgbClr>
                </a:solidFill>
                <a:latin typeface="Calibri" pitchFamily="34" charset="0"/>
              </a:rPr>
              <a:t>.</a:t>
            </a:r>
            <a:endParaRPr lang="en-US" sz="2400" dirty="0">
              <a:solidFill>
                <a:srgbClr val="8CADAE">
                  <a:lumMod val="50000"/>
                </a:srgbClr>
              </a:solidFill>
              <a:latin typeface="Calibri" pitchFamily="34" charset="0"/>
            </a:endParaRPr>
          </a:p>
          <a:p>
            <a:pPr marL="457200" indent="-457200">
              <a:buFont typeface="Wingdings" pitchFamily="2" charset="2"/>
              <a:buChar char="§"/>
            </a:pPr>
            <a:endParaRPr lang="en-US" sz="2800" dirty="0">
              <a:solidFill>
                <a:srgbClr val="C5D1D7">
                  <a:lumMod val="25000"/>
                </a:srgbClr>
              </a:solidFill>
              <a:latin typeface="Calibri" pitchFamily="34" charset="0"/>
            </a:endParaRPr>
          </a:p>
          <a:p>
            <a:endParaRPr lang="en-US" sz="2400" dirty="0" smtClean="0">
              <a:solidFill>
                <a:prstClr val="black"/>
              </a:solidFill>
              <a:latin typeface="Calibri" pitchFamily="34" charset="0"/>
            </a:endParaRPr>
          </a:p>
        </p:txBody>
      </p:sp>
      <p:sp>
        <p:nvSpPr>
          <p:cNvPr id="3" name="TextBox 2"/>
          <p:cNvSpPr txBox="1"/>
          <p:nvPr/>
        </p:nvSpPr>
        <p:spPr>
          <a:xfrm>
            <a:off x="381000" y="533400"/>
            <a:ext cx="83820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Property at Various Locations	</a:t>
            </a: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16</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750135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1600200"/>
            <a:ext cx="7772400" cy="4278094"/>
          </a:xfrm>
          <a:prstGeom prst="rect">
            <a:avLst/>
          </a:prstGeom>
          <a:noFill/>
        </p:spPr>
        <p:txBody>
          <a:bodyPr wrap="square" rtlCol="0">
            <a:spAutoFit/>
          </a:bodyPr>
          <a:lstStyle/>
          <a:p>
            <a:endParaRPr lang="en-US" dirty="0" smtClean="0">
              <a:solidFill>
                <a:prstClr val="black"/>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Provide </a:t>
            </a:r>
            <a:r>
              <a:rPr lang="en-US" sz="2400" b="1" u="sng" dirty="0" smtClean="0">
                <a:solidFill>
                  <a:srgbClr val="8CADAE">
                    <a:lumMod val="50000"/>
                  </a:srgbClr>
                </a:solidFill>
                <a:latin typeface="Calibri" pitchFamily="34" charset="0"/>
              </a:rPr>
              <a:t>detailed</a:t>
            </a:r>
            <a:r>
              <a:rPr lang="en-US" sz="2400" u="sng"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descriptions. More is better.</a:t>
            </a:r>
          </a:p>
          <a:p>
            <a:pPr>
              <a:tabLst>
                <a:tab pos="461963" algn="l"/>
                <a:tab pos="569913" algn="l"/>
              </a:tabLst>
            </a:pPr>
            <a:r>
              <a:rPr lang="en-US" sz="2400" dirty="0" smtClean="0">
                <a:solidFill>
                  <a:srgbClr val="8CADAE">
                    <a:lumMod val="50000"/>
                  </a:srgbClr>
                </a:solidFill>
                <a:latin typeface="Calibri" pitchFamily="34" charset="0"/>
              </a:rPr>
              <a:t>	(</a:t>
            </a:r>
            <a:r>
              <a:rPr lang="en-US" i="1" dirty="0" smtClean="0">
                <a:solidFill>
                  <a:srgbClr val="8CADAE">
                    <a:lumMod val="50000"/>
                  </a:srgbClr>
                </a:solidFill>
                <a:latin typeface="Calibri" pitchFamily="34" charset="0"/>
              </a:rPr>
              <a:t>Attach </a:t>
            </a:r>
            <a:r>
              <a:rPr lang="en-US" i="1" dirty="0">
                <a:solidFill>
                  <a:srgbClr val="8CADAE">
                    <a:lumMod val="50000"/>
                  </a:srgbClr>
                </a:solidFill>
                <a:latin typeface="Calibri" pitchFamily="34" charset="0"/>
              </a:rPr>
              <a:t>a detailed spreadsheet whenever possible</a:t>
            </a:r>
            <a:r>
              <a:rPr lang="en-US" i="1" dirty="0" smtClean="0">
                <a:solidFill>
                  <a:srgbClr val="8CADAE">
                    <a:lumMod val="50000"/>
                  </a:srgbClr>
                </a:solidFill>
                <a:latin typeface="Calibri" pitchFamily="34" charset="0"/>
              </a:rPr>
              <a:t>.)</a:t>
            </a:r>
            <a:endParaRPr lang="en-US" i="1" dirty="0">
              <a:solidFill>
                <a:srgbClr val="8CADAE">
                  <a:lumMod val="50000"/>
                </a:srgbClr>
              </a:solidFill>
              <a:latin typeface="Calibri" pitchFamily="34" charset="0"/>
            </a:endParaRPr>
          </a:p>
          <a:p>
            <a:endParaRPr lang="en-US" i="1"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Computer-assisted mechanisms </a:t>
            </a:r>
          </a:p>
          <a:p>
            <a:r>
              <a:rPr lang="en-US" sz="2400" dirty="0" smtClean="0">
                <a:solidFill>
                  <a:srgbClr val="8CADAE">
                    <a:lumMod val="50000"/>
                  </a:srgbClr>
                </a:solidFill>
                <a:latin typeface="Calibri" pitchFamily="34" charset="0"/>
              </a:rPr>
              <a:t>       including </a:t>
            </a:r>
            <a:r>
              <a:rPr lang="en-US" sz="2400" dirty="0">
                <a:solidFill>
                  <a:srgbClr val="8CADAE">
                    <a:lumMod val="50000"/>
                  </a:srgbClr>
                </a:solidFill>
                <a:latin typeface="Calibri" pitchFamily="34" charset="0"/>
              </a:rPr>
              <a:t>medical equipment, </a:t>
            </a:r>
            <a:r>
              <a:rPr lang="en-US" sz="2400" dirty="0" smtClean="0">
                <a:solidFill>
                  <a:srgbClr val="8CADAE">
                    <a:lumMod val="50000"/>
                  </a:srgbClr>
                </a:solidFill>
                <a:latin typeface="Calibri" pitchFamily="34" charset="0"/>
              </a:rPr>
              <a:t>copiers, </a:t>
            </a:r>
          </a:p>
          <a:p>
            <a:r>
              <a:rPr lang="en-US" sz="2400" dirty="0" smtClean="0">
                <a:solidFill>
                  <a:srgbClr val="8CADAE">
                    <a:lumMod val="50000"/>
                  </a:srgbClr>
                </a:solidFill>
                <a:latin typeface="Calibri" pitchFamily="34" charset="0"/>
              </a:rPr>
              <a:t>       and other technological equipment </a:t>
            </a:r>
          </a:p>
          <a:p>
            <a:r>
              <a:rPr lang="en-US" sz="2400" dirty="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      </a:t>
            </a:r>
            <a:r>
              <a:rPr lang="en-US" sz="2400" u="sng" dirty="0" smtClean="0">
                <a:solidFill>
                  <a:srgbClr val="8CADAE">
                    <a:lumMod val="50000"/>
                  </a:srgbClr>
                </a:solidFill>
                <a:latin typeface="Calibri" pitchFamily="34" charset="0"/>
              </a:rPr>
              <a:t>are </a:t>
            </a:r>
            <a:r>
              <a:rPr lang="en-US" sz="2400" u="sng" dirty="0">
                <a:solidFill>
                  <a:srgbClr val="8CADAE">
                    <a:lumMod val="50000"/>
                  </a:srgbClr>
                </a:solidFill>
                <a:latin typeface="Calibri" pitchFamily="34" charset="0"/>
              </a:rPr>
              <a:t>often misclassified </a:t>
            </a:r>
            <a:r>
              <a:rPr lang="en-US" sz="2400" u="sng" dirty="0" smtClean="0">
                <a:solidFill>
                  <a:srgbClr val="8CADAE">
                    <a:lumMod val="50000"/>
                  </a:srgbClr>
                </a:solidFill>
                <a:latin typeface="Calibri" pitchFamily="34" charset="0"/>
              </a:rPr>
              <a:t>as computers</a:t>
            </a:r>
            <a:r>
              <a:rPr lang="en-US" sz="2400" dirty="0" smtClean="0">
                <a:solidFill>
                  <a:srgbClr val="8CADAE">
                    <a:lumMod val="50000"/>
                  </a:srgbClr>
                </a:solidFill>
                <a:latin typeface="Calibri" pitchFamily="34" charset="0"/>
              </a:rPr>
              <a:t>.</a:t>
            </a:r>
            <a:endParaRPr lang="en-US" sz="1200" dirty="0" smtClean="0">
              <a:solidFill>
                <a:srgbClr val="8CADAE">
                  <a:lumMod val="50000"/>
                </a:srgbClr>
              </a:solidFill>
              <a:latin typeface="Calibri" pitchFamily="34" charset="0"/>
            </a:endParaRPr>
          </a:p>
          <a:p>
            <a:endParaRPr lang="en-US"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Misclassification can result </a:t>
            </a:r>
            <a:r>
              <a:rPr lang="en-US" sz="2400" dirty="0">
                <a:solidFill>
                  <a:srgbClr val="8CADAE">
                    <a:lumMod val="50000"/>
                  </a:srgbClr>
                </a:solidFill>
                <a:latin typeface="Calibri" pitchFamily="34" charset="0"/>
              </a:rPr>
              <a:t>in equipment being assigned </a:t>
            </a:r>
            <a:r>
              <a:rPr lang="en-US" sz="2400" u="sng" dirty="0">
                <a:solidFill>
                  <a:srgbClr val="8CADAE">
                    <a:lumMod val="50000"/>
                  </a:srgbClr>
                </a:solidFill>
                <a:latin typeface="Calibri" pitchFamily="34" charset="0"/>
              </a:rPr>
              <a:t>an improper life and depreciation </a:t>
            </a:r>
            <a:r>
              <a:rPr lang="en-US" sz="2400" u="sng" dirty="0" smtClean="0">
                <a:solidFill>
                  <a:srgbClr val="8CADAE">
                    <a:lumMod val="50000"/>
                  </a:srgbClr>
                </a:solidFill>
                <a:latin typeface="Calibri" pitchFamily="34" charset="0"/>
              </a:rPr>
              <a:t>rate</a:t>
            </a:r>
            <a:r>
              <a:rPr lang="en-US" sz="2400" dirty="0" smtClean="0">
                <a:solidFill>
                  <a:srgbClr val="8CADAE">
                    <a:lumMod val="50000"/>
                  </a:srgbClr>
                </a:solidFill>
                <a:latin typeface="Calibri" pitchFamily="34" charset="0"/>
              </a:rPr>
              <a:t> and create an incorrect assessment.</a:t>
            </a:r>
            <a:endParaRPr lang="en-US" sz="2400" dirty="0">
              <a:solidFill>
                <a:srgbClr val="8CADAE">
                  <a:lumMod val="50000"/>
                </a:srgbClr>
              </a:solidFill>
              <a:latin typeface="Calibri" pitchFamily="34" charset="0"/>
            </a:endParaRPr>
          </a:p>
        </p:txBody>
      </p:sp>
      <p:sp>
        <p:nvSpPr>
          <p:cNvPr id="3" name="TextBox 2"/>
          <p:cNvSpPr txBox="1"/>
          <p:nvPr/>
        </p:nvSpPr>
        <p:spPr>
          <a:xfrm>
            <a:off x="381000" y="533400"/>
            <a:ext cx="83820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Proper Classification of Equipment</a:t>
            </a:r>
          </a:p>
        </p:txBody>
      </p:sp>
      <p:pic>
        <p:nvPicPr>
          <p:cNvPr id="2050" name="Picture 2" descr="C:\Users\ipease\AppData\Local\Microsoft\Windows\Temporary Internet Files\Content.IE5\1D7CK6R5\MC900216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777" y="1905000"/>
            <a:ext cx="2128223"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17</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1060709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1600200"/>
            <a:ext cx="7772400" cy="4339650"/>
          </a:xfrm>
          <a:prstGeom prst="rect">
            <a:avLst/>
          </a:prstGeom>
          <a:noFill/>
        </p:spPr>
        <p:txBody>
          <a:bodyPr wrap="square" rtlCol="0">
            <a:spAutoFit/>
          </a:bodyPr>
          <a:lstStyle/>
          <a:p>
            <a:endParaRPr lang="en-US" dirty="0" smtClean="0">
              <a:solidFill>
                <a:prstClr val="black"/>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The assessment of TPP is based upon the </a:t>
            </a:r>
            <a:r>
              <a:rPr lang="en-US" sz="2400" u="sng" dirty="0" smtClean="0">
                <a:solidFill>
                  <a:srgbClr val="8CADAE">
                    <a:lumMod val="50000"/>
                  </a:srgbClr>
                </a:solidFill>
                <a:latin typeface="Calibri" pitchFamily="34" charset="0"/>
              </a:rPr>
              <a:t>cost approach</a:t>
            </a:r>
            <a:r>
              <a:rPr lang="en-US" sz="2400" dirty="0" smtClean="0">
                <a:solidFill>
                  <a:srgbClr val="8CADAE">
                    <a:lumMod val="50000"/>
                  </a:srgbClr>
                </a:solidFill>
                <a:latin typeface="Calibri" pitchFamily="34" charset="0"/>
              </a:rPr>
              <a:t>.</a:t>
            </a:r>
          </a:p>
          <a:p>
            <a:endParaRPr lang="en-US" sz="8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The original installed cost reported on the TPP return will be indexed up to determine the current replacement cost new.</a:t>
            </a:r>
          </a:p>
          <a:p>
            <a:endParaRPr lang="en-US" sz="800" dirty="0" smtClean="0">
              <a:solidFill>
                <a:srgbClr val="8CADAE">
                  <a:lumMod val="50000"/>
                </a:srgbClr>
              </a:solidFill>
              <a:latin typeface="Calibri" pitchFamily="34" charset="0"/>
            </a:endParaRPr>
          </a:p>
          <a:p>
            <a:pPr marL="457200" indent="-457200">
              <a:buFont typeface="Wingdings" pitchFamily="2" charset="2"/>
              <a:buChar char="§"/>
            </a:pPr>
            <a:r>
              <a:rPr lang="en-US" sz="2400" u="sng" dirty="0" smtClean="0">
                <a:solidFill>
                  <a:srgbClr val="8CADAE">
                    <a:lumMod val="50000"/>
                  </a:srgbClr>
                </a:solidFill>
                <a:latin typeface="Calibri" pitchFamily="34" charset="0"/>
              </a:rPr>
              <a:t>Depreciation is applied to the replacement cost new to determine the assessment</a:t>
            </a:r>
            <a:r>
              <a:rPr lang="en-US" sz="2400" dirty="0" smtClean="0">
                <a:solidFill>
                  <a:srgbClr val="8CADAE">
                    <a:lumMod val="50000"/>
                  </a:srgbClr>
                </a:solidFill>
                <a:latin typeface="Calibri" pitchFamily="34" charset="0"/>
              </a:rPr>
              <a:t> for that particular asset.  (Replacement cost new </a:t>
            </a:r>
            <a:r>
              <a:rPr lang="en-US" sz="2400" i="1" dirty="0" smtClean="0">
                <a:solidFill>
                  <a:srgbClr val="8CADAE">
                    <a:lumMod val="50000"/>
                  </a:srgbClr>
                </a:solidFill>
                <a:latin typeface="Calibri" pitchFamily="34" charset="0"/>
              </a:rPr>
              <a:t>less</a:t>
            </a:r>
            <a:r>
              <a:rPr lang="en-US" sz="2400" dirty="0" smtClean="0">
                <a:solidFill>
                  <a:srgbClr val="8CADAE">
                    <a:lumMod val="50000"/>
                  </a:srgbClr>
                </a:solidFill>
                <a:latin typeface="Calibri" pitchFamily="34" charset="0"/>
              </a:rPr>
              <a:t> depreciation.)</a:t>
            </a:r>
          </a:p>
          <a:p>
            <a:endParaRPr lang="en-US" sz="8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The </a:t>
            </a:r>
            <a:r>
              <a:rPr lang="en-US" sz="2400" u="sng" dirty="0" smtClean="0">
                <a:solidFill>
                  <a:srgbClr val="8CADAE">
                    <a:lumMod val="50000"/>
                  </a:srgbClr>
                </a:solidFill>
                <a:latin typeface="Calibri" pitchFamily="34" charset="0"/>
              </a:rPr>
              <a:t>index factor and depreciation</a:t>
            </a:r>
            <a:r>
              <a:rPr lang="en-US" sz="2400" dirty="0" smtClean="0">
                <a:solidFill>
                  <a:srgbClr val="8CADAE">
                    <a:lumMod val="50000"/>
                  </a:srgbClr>
                </a:solidFill>
                <a:latin typeface="Calibri" pitchFamily="34" charset="0"/>
              </a:rPr>
              <a:t> applied is </a:t>
            </a:r>
            <a:r>
              <a:rPr lang="en-US" sz="2400" u="sng" dirty="0" smtClean="0">
                <a:solidFill>
                  <a:srgbClr val="8CADAE">
                    <a:lumMod val="50000"/>
                  </a:srgbClr>
                </a:solidFill>
                <a:latin typeface="Calibri" pitchFamily="34" charset="0"/>
              </a:rPr>
              <a:t>based upon the age of the asset and the economic life</a:t>
            </a:r>
            <a:r>
              <a:rPr lang="en-US" sz="2400" dirty="0" smtClean="0">
                <a:solidFill>
                  <a:srgbClr val="8CADAE">
                    <a:lumMod val="50000"/>
                  </a:srgbClr>
                </a:solidFill>
                <a:latin typeface="Calibri" pitchFamily="34" charset="0"/>
              </a:rPr>
              <a:t> assigned.</a:t>
            </a:r>
            <a:endParaRPr lang="en-US" dirty="0" smtClean="0">
              <a:solidFill>
                <a:srgbClr val="8CADAE">
                  <a:lumMod val="50000"/>
                </a:srgbClr>
              </a:solidFill>
              <a:latin typeface="Calibri" pitchFamily="34" charset="0"/>
            </a:endParaRPr>
          </a:p>
          <a:p>
            <a:endParaRPr lang="en-US" dirty="0" smtClean="0">
              <a:solidFill>
                <a:srgbClr val="8CADAE">
                  <a:lumMod val="50000"/>
                </a:srgbClr>
              </a:solidFill>
              <a:latin typeface="Calibri" pitchFamily="34" charset="0"/>
            </a:endParaRPr>
          </a:p>
        </p:txBody>
      </p:sp>
      <p:sp>
        <p:nvSpPr>
          <p:cNvPr id="3" name="TextBox 2"/>
          <p:cNvSpPr txBox="1"/>
          <p:nvPr/>
        </p:nvSpPr>
        <p:spPr>
          <a:xfrm>
            <a:off x="381000" y="533400"/>
            <a:ext cx="83820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How TPP Values are Determined</a:t>
            </a:r>
          </a:p>
        </p:txBody>
      </p:sp>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18</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967306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6" name="TextBox 5"/>
          <p:cNvSpPr txBox="1"/>
          <p:nvPr/>
        </p:nvSpPr>
        <p:spPr>
          <a:xfrm>
            <a:off x="381000" y="304800"/>
            <a:ext cx="8153400" cy="1323439"/>
          </a:xfrm>
          <a:prstGeom prst="rect">
            <a:avLst/>
          </a:prstGeom>
          <a:noFill/>
        </p:spPr>
        <p:txBody>
          <a:bodyPr wrap="square" rtlCol="0">
            <a:spAutoFit/>
          </a:bodyPr>
          <a:lstStyle/>
          <a:p>
            <a:r>
              <a:rPr lang="en-US" sz="4000" b="1" dirty="0" smtClean="0">
                <a:solidFill>
                  <a:srgbClr val="CC5F54"/>
                </a:solidFill>
                <a:latin typeface="Franklin Gothic Book" pitchFamily="34" charset="0"/>
              </a:rPr>
              <a:t>What is </a:t>
            </a:r>
          </a:p>
          <a:p>
            <a:r>
              <a:rPr lang="en-US" sz="4000" b="1" dirty="0" smtClean="0">
                <a:solidFill>
                  <a:srgbClr val="CC5F54"/>
                </a:solidFill>
                <a:latin typeface="Franklin Gothic Book" pitchFamily="34" charset="0"/>
              </a:rPr>
              <a:t>Tangible Personal Property (TPP)?</a:t>
            </a:r>
            <a:endParaRPr lang="en-US" sz="4000" b="1" dirty="0">
              <a:solidFill>
                <a:srgbClr val="CC5F54"/>
              </a:solidFill>
              <a:latin typeface="Franklin Gothic Book" pitchFamily="34" charset="0"/>
            </a:endParaRPr>
          </a:p>
        </p:txBody>
      </p:sp>
      <p:sp>
        <p:nvSpPr>
          <p:cNvPr id="7" name="TextBox 6"/>
          <p:cNvSpPr txBox="1"/>
          <p:nvPr/>
        </p:nvSpPr>
        <p:spPr>
          <a:xfrm>
            <a:off x="842818" y="2399943"/>
            <a:ext cx="7924800" cy="2954655"/>
          </a:xfrm>
          <a:prstGeom prst="rect">
            <a:avLst/>
          </a:prstGeom>
          <a:noFill/>
        </p:spPr>
        <p:txBody>
          <a:bodyPr wrap="square" rtlCol="0">
            <a:spAutoFit/>
          </a:bodyPr>
          <a:lstStyle/>
          <a:p>
            <a:pPr marL="457200" indent="-457200">
              <a:buFont typeface="Wingdings" pitchFamily="2" charset="2"/>
              <a:buChar char="§"/>
            </a:pPr>
            <a:r>
              <a:rPr lang="en-US" sz="2400" b="1" u="sng" dirty="0" smtClean="0">
                <a:solidFill>
                  <a:srgbClr val="8CADAE">
                    <a:lumMod val="50000"/>
                  </a:srgbClr>
                </a:solidFill>
                <a:latin typeface="Calibri" pitchFamily="34" charset="0"/>
              </a:rPr>
              <a:t>FL Statutes</a:t>
            </a:r>
            <a:r>
              <a:rPr lang="en-US" sz="2400" b="1" dirty="0" smtClean="0">
                <a:solidFill>
                  <a:srgbClr val="8CADAE">
                    <a:lumMod val="50000"/>
                  </a:srgbClr>
                </a:solidFill>
                <a:latin typeface="Calibri" pitchFamily="34" charset="0"/>
              </a:rPr>
              <a:t> </a:t>
            </a:r>
            <a:r>
              <a:rPr lang="en-US" sz="2400" i="1" dirty="0" smtClean="0">
                <a:solidFill>
                  <a:srgbClr val="8CADAE">
                    <a:lumMod val="50000"/>
                  </a:srgbClr>
                </a:solidFill>
                <a:latin typeface="Calibri" pitchFamily="34" charset="0"/>
              </a:rPr>
              <a:t>(§</a:t>
            </a:r>
            <a:r>
              <a:rPr lang="en-US" sz="2400" i="1" dirty="0">
                <a:solidFill>
                  <a:srgbClr val="8CADAE">
                    <a:lumMod val="50000"/>
                  </a:srgbClr>
                </a:solidFill>
                <a:latin typeface="Calibri" pitchFamily="34" charset="0"/>
              </a:rPr>
              <a:t>192.001(11)(d</a:t>
            </a:r>
            <a:r>
              <a:rPr lang="en-US" sz="2400" i="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says:</a:t>
            </a:r>
          </a:p>
          <a:p>
            <a:r>
              <a:rPr lang="en-US" sz="2400" b="1" dirty="0">
                <a:solidFill>
                  <a:srgbClr val="8CADAE">
                    <a:lumMod val="50000"/>
                  </a:srgbClr>
                </a:solidFill>
                <a:latin typeface="Calibri" pitchFamily="34" charset="0"/>
              </a:rPr>
              <a:t>	</a:t>
            </a:r>
            <a:r>
              <a:rPr lang="en-US" sz="2400" b="1" u="sng" dirty="0" smtClean="0">
                <a:solidFill>
                  <a:srgbClr val="8CADAE">
                    <a:lumMod val="50000"/>
                  </a:srgbClr>
                </a:solidFill>
                <a:latin typeface="Calibri" pitchFamily="34" charset="0"/>
              </a:rPr>
              <a:t>All goods, chattels, and other articles of value </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(excluding some vehicular items) capable of manual 	possession and whose chief value is intrinsic to the 	article itself</a:t>
            </a:r>
            <a:r>
              <a:rPr lang="en-US" sz="2800" dirty="0" smtClean="0">
                <a:solidFill>
                  <a:srgbClr val="8CADAE">
                    <a:lumMod val="50000"/>
                  </a:srgbClr>
                </a:solidFill>
                <a:latin typeface="Calibri" pitchFamily="34" charset="0"/>
              </a:rPr>
              <a:t> </a:t>
            </a:r>
          </a:p>
          <a:p>
            <a:endParaRPr lang="en-US" sz="2400" dirty="0" smtClean="0">
              <a:solidFill>
                <a:srgbClr val="8CADAE">
                  <a:lumMod val="50000"/>
                </a:srgbClr>
              </a:solidFill>
              <a:latin typeface="Calibri" pitchFamily="34" charset="0"/>
            </a:endParaRPr>
          </a:p>
          <a:p>
            <a:pPr marL="457200" indent="-457200">
              <a:buFont typeface="Wingdings" pitchFamily="2" charset="2"/>
              <a:buChar char="§"/>
            </a:pPr>
            <a:r>
              <a:rPr lang="en-US" sz="2400" u="sng" dirty="0" smtClean="0">
                <a:solidFill>
                  <a:srgbClr val="8CADAE">
                    <a:lumMod val="50000"/>
                  </a:srgbClr>
                </a:solidFill>
                <a:latin typeface="Calibri" pitchFamily="34" charset="0"/>
              </a:rPr>
              <a:t>Inventory is excluded</a:t>
            </a:r>
            <a:r>
              <a:rPr lang="en-US" sz="2400" dirty="0" smtClean="0">
                <a:solidFill>
                  <a:srgbClr val="8CADAE">
                    <a:lumMod val="50000"/>
                  </a:srgbClr>
                </a:solidFill>
                <a:latin typeface="Calibri" pitchFamily="34" charset="0"/>
              </a:rPr>
              <a:t> </a:t>
            </a:r>
          </a:p>
          <a:p>
            <a:r>
              <a:rPr lang="en-US" sz="1400" dirty="0" smtClean="0">
                <a:solidFill>
                  <a:srgbClr val="C5D1D7">
                    <a:lumMod val="25000"/>
                  </a:srgbClr>
                </a:solidFill>
                <a:latin typeface="Calibri" pitchFamily="34" charset="0"/>
              </a:rPr>
              <a:t>          </a:t>
            </a:r>
            <a:endParaRPr lang="en-US" dirty="0">
              <a:solidFill>
                <a:prstClr val="black"/>
              </a:solidFill>
            </a:endParaRPr>
          </a:p>
        </p:txBody>
      </p:sp>
      <p:pic>
        <p:nvPicPr>
          <p:cNvPr id="4" name="Picture 6" descr="C:\Users\ipease\AppData\Local\Microsoft\Windows\Temporary Internet Files\Content.IE5\1I4FQPEH\MP900402149[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778"/>
                    </a14:imgEffect>
                  </a14:imgLayer>
                </a14:imgProps>
              </a:ext>
              <a:ext uri="{28A0092B-C50C-407E-A947-70E740481C1C}">
                <a14:useLocalDpi xmlns:a14="http://schemas.microsoft.com/office/drawing/2010/main" val="0"/>
              </a:ext>
            </a:extLst>
          </a:blip>
          <a:srcRect/>
          <a:stretch>
            <a:fillRect/>
          </a:stretch>
        </p:blipFill>
        <p:spPr bwMode="auto">
          <a:xfrm>
            <a:off x="6274836" y="4186484"/>
            <a:ext cx="1954764" cy="1757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29600" y="5943600"/>
            <a:ext cx="538018" cy="381000"/>
          </a:xfrm>
          <a:prstGeom prst="rect">
            <a:avLst/>
          </a:prstGeom>
          <a:noFill/>
        </p:spPr>
        <p:txBody>
          <a:bodyPr wrap="square" rtlCol="0">
            <a:spAutoFit/>
          </a:bodyPr>
          <a:lstStyle/>
          <a:p>
            <a:pPr algn="r"/>
            <a:r>
              <a:rPr lang="en-US" dirty="0">
                <a:solidFill>
                  <a:schemeClr val="accent3">
                    <a:lumMod val="50000"/>
                  </a:schemeClr>
                </a:solidFill>
                <a:latin typeface="Calibri" pitchFamily="34" charset="0"/>
              </a:rPr>
              <a:t>1</a:t>
            </a:r>
          </a:p>
        </p:txBody>
      </p:sp>
    </p:spTree>
    <p:extLst>
      <p:ext uri="{BB962C8B-B14F-4D97-AF65-F5344CB8AC3E}">
        <p14:creationId xmlns:p14="http://schemas.microsoft.com/office/powerpoint/2010/main" val="542928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8563"/>
          <a:stretch/>
        </p:blipFill>
        <p:spPr>
          <a:xfrm>
            <a:off x="685800" y="3269672"/>
            <a:ext cx="7685861" cy="2902527"/>
          </a:xfrm>
          <a:prstGeom prst="rect">
            <a:avLst/>
          </a:prstGeom>
        </p:spPr>
      </p:pic>
      <p:cxnSp>
        <p:nvCxnSpPr>
          <p:cNvPr id="5" name="Straight Arrow Connector 4"/>
          <p:cNvCxnSpPr/>
          <p:nvPr/>
        </p:nvCxnSpPr>
        <p:spPr>
          <a:xfrm flipH="1">
            <a:off x="4759859" y="3882735"/>
            <a:ext cx="899160"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51873" y="421259"/>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Leasehold Improvements</a:t>
            </a:r>
            <a:endParaRPr lang="en-US" sz="4000" b="1" dirty="0">
              <a:solidFill>
                <a:srgbClr val="CC5F54"/>
              </a:solidFill>
              <a:latin typeface="Franklin Gothic Book" pitchFamily="34" charset="0"/>
            </a:endParaRPr>
          </a:p>
        </p:txBody>
      </p:sp>
      <p:sp>
        <p:nvSpPr>
          <p:cNvPr id="2" name="Rectangle 1"/>
          <p:cNvSpPr/>
          <p:nvPr/>
        </p:nvSpPr>
        <p:spPr>
          <a:xfrm>
            <a:off x="952499" y="2046912"/>
            <a:ext cx="7152461" cy="830997"/>
          </a:xfrm>
          <a:prstGeom prst="rect">
            <a:avLst/>
          </a:prstGeom>
        </p:spPr>
        <p:txBody>
          <a:bodyPr wrap="square">
            <a:spAutoFit/>
          </a:bodyPr>
          <a:lstStyle/>
          <a:p>
            <a:pPr marL="342900" lvl="1" indent="-342900">
              <a:buFont typeface="Wingdings" pitchFamily="2" charset="2"/>
              <a:buChar char="§"/>
            </a:pPr>
            <a:r>
              <a:rPr lang="en-US" sz="2400" dirty="0">
                <a:solidFill>
                  <a:srgbClr val="8CADAE">
                    <a:lumMod val="50000"/>
                  </a:srgbClr>
                </a:solidFill>
                <a:latin typeface="Calibri" pitchFamily="34" charset="0"/>
              </a:rPr>
              <a:t>One of the </a:t>
            </a:r>
            <a:r>
              <a:rPr lang="en-US" sz="2400" u="sng" dirty="0">
                <a:solidFill>
                  <a:srgbClr val="8CADAE">
                    <a:lumMod val="50000"/>
                  </a:srgbClr>
                </a:solidFill>
                <a:latin typeface="Calibri" pitchFamily="34" charset="0"/>
              </a:rPr>
              <a:t>most frequently misunderstood areas of tangible personal property reporting</a:t>
            </a:r>
          </a:p>
        </p:txBody>
      </p:sp>
      <p:sp>
        <p:nvSpPr>
          <p:cNvPr id="6" name="TextBox 5"/>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19</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554518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2057400"/>
            <a:ext cx="8153400" cy="800219"/>
          </a:xfrm>
          <a:prstGeom prst="rect">
            <a:avLst/>
          </a:prstGeom>
          <a:noFill/>
        </p:spPr>
        <p:txBody>
          <a:bodyPr wrap="square" rtlCol="0">
            <a:spAutoFit/>
          </a:bodyPr>
          <a:lstStyle/>
          <a:p>
            <a:endParaRPr lang="en-US" dirty="0" smtClean="0">
              <a:solidFill>
                <a:prstClr val="black"/>
              </a:solidFill>
            </a:endParaRPr>
          </a:p>
          <a:p>
            <a:endParaRPr lang="en-US" sz="2800" dirty="0">
              <a:solidFill>
                <a:srgbClr val="C5D1D7">
                  <a:lumMod val="25000"/>
                </a:srgbClr>
              </a:solidFill>
              <a:latin typeface="Calibri" pitchFamily="34" charset="0"/>
            </a:endParaRPr>
          </a:p>
        </p:txBody>
      </p:sp>
      <p:sp>
        <p:nvSpPr>
          <p:cNvPr id="3" name="TextBox 2"/>
          <p:cNvSpPr txBox="1"/>
          <p:nvPr/>
        </p:nvSpPr>
        <p:spPr>
          <a:xfrm>
            <a:off x="533400" y="4572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Leasehold Improvements</a:t>
            </a:r>
            <a:endParaRPr lang="en-US" sz="4000" b="1" dirty="0">
              <a:solidFill>
                <a:srgbClr val="CC5F54"/>
              </a:solidFill>
              <a:latin typeface="Franklin Gothic Book" pitchFamily="34" charset="0"/>
            </a:endParaRPr>
          </a:p>
        </p:txBody>
      </p:sp>
      <p:sp>
        <p:nvSpPr>
          <p:cNvPr id="4" name="TextBox 3"/>
          <p:cNvSpPr txBox="1"/>
          <p:nvPr/>
        </p:nvSpPr>
        <p:spPr>
          <a:xfrm>
            <a:off x="533400" y="1524000"/>
            <a:ext cx="7924800" cy="4585871"/>
          </a:xfrm>
          <a:prstGeom prst="rect">
            <a:avLst/>
          </a:prstGeom>
          <a:noFill/>
        </p:spPr>
        <p:txBody>
          <a:bodyPr wrap="square" rtlCol="0">
            <a:spAutoFit/>
          </a:bodyPr>
          <a:lstStyle/>
          <a:p>
            <a:endParaRPr lang="en-US" sz="2400" dirty="0">
              <a:solidFill>
                <a:srgbClr val="C5D1D7">
                  <a:lumMod val="25000"/>
                </a:srgbClr>
              </a:solidFill>
              <a:latin typeface="Calibri" pitchFamily="34" charset="0"/>
            </a:endParaRPr>
          </a:p>
          <a:p>
            <a:pPr marL="457200" indent="-457200">
              <a:buFont typeface="Wingdings" pitchFamily="2" charset="2"/>
              <a:buChar char="§"/>
            </a:pPr>
            <a:r>
              <a:rPr lang="en-US" sz="2400" b="1" u="sng" dirty="0" smtClean="0">
                <a:solidFill>
                  <a:srgbClr val="8CADAE">
                    <a:lumMod val="50000"/>
                  </a:srgbClr>
                </a:solidFill>
                <a:latin typeface="Calibri" pitchFamily="34" charset="0"/>
              </a:rPr>
              <a:t>Property added to leased property</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relating to your business</a:t>
            </a:r>
            <a:endParaRPr lang="en-US" sz="1200" dirty="0" smtClean="0">
              <a:solidFill>
                <a:srgbClr val="8CADAE">
                  <a:lumMod val="50000"/>
                </a:srgbClr>
              </a:solidFill>
              <a:latin typeface="Calibri" pitchFamily="34" charset="0"/>
            </a:endParaRPr>
          </a:p>
          <a:p>
            <a:pPr marL="1257300" lvl="2" indent="-342900">
              <a:buFont typeface="Courier New" pitchFamily="49" charset="0"/>
              <a:buChar char="o"/>
            </a:pPr>
            <a:r>
              <a:rPr lang="en-US" sz="2400" dirty="0" smtClean="0">
                <a:solidFill>
                  <a:srgbClr val="8CADAE">
                    <a:lumMod val="50000"/>
                  </a:srgbClr>
                </a:solidFill>
                <a:latin typeface="Calibri" pitchFamily="34" charset="0"/>
              </a:rPr>
              <a:t>Examples:  booths, bars, seating, special heating and air equipment, lighting, partitions, raised flooring, built-in front desks or counters . . .</a:t>
            </a:r>
          </a:p>
          <a:p>
            <a:pPr lvl="2"/>
            <a:endParaRPr lang="en-US" sz="12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a:t>
            </a:r>
            <a:r>
              <a:rPr lang="en-US" sz="2400" dirty="0">
                <a:solidFill>
                  <a:srgbClr val="8CADAE">
                    <a:lumMod val="50000"/>
                  </a:srgbClr>
                </a:solidFill>
                <a:latin typeface="Calibri" pitchFamily="34" charset="0"/>
              </a:rPr>
              <a:t>Any improvements, including modifications and additions, to leased property.” </a:t>
            </a:r>
            <a:r>
              <a:rPr lang="en-US" sz="2400" dirty="0" smtClean="0">
                <a:solidFill>
                  <a:srgbClr val="8CADAE">
                    <a:lumMod val="50000"/>
                  </a:srgbClr>
                </a:solidFill>
                <a:latin typeface="Calibri" pitchFamily="34" charset="0"/>
              </a:rPr>
              <a:t> </a:t>
            </a:r>
            <a:r>
              <a:rPr lang="en-US" sz="1400" i="1" dirty="0" smtClean="0">
                <a:solidFill>
                  <a:srgbClr val="8CADAE">
                    <a:lumMod val="50000"/>
                  </a:srgbClr>
                </a:solidFill>
                <a:latin typeface="Calibri" pitchFamily="34" charset="0"/>
              </a:rPr>
              <a:t>FL </a:t>
            </a:r>
            <a:r>
              <a:rPr lang="en-US" sz="1400" i="1" dirty="0">
                <a:solidFill>
                  <a:srgbClr val="8CADAE">
                    <a:lumMod val="50000"/>
                  </a:srgbClr>
                </a:solidFill>
                <a:latin typeface="Calibri" pitchFamily="34" charset="0"/>
              </a:rPr>
              <a:t>Administrative Code (FAC) 12D-8.011(2)(h</a:t>
            </a:r>
            <a:r>
              <a:rPr lang="en-US" sz="1400" i="1" dirty="0" smtClean="0">
                <a:solidFill>
                  <a:srgbClr val="8CADAE">
                    <a:lumMod val="50000"/>
                  </a:srgbClr>
                </a:solidFill>
                <a:latin typeface="Calibri" pitchFamily="34" charset="0"/>
              </a:rPr>
              <a:t>)</a:t>
            </a:r>
          </a:p>
          <a:p>
            <a:pPr lvl="2"/>
            <a:endParaRPr lang="en-US" sz="1600" dirty="0" smtClean="0">
              <a:solidFill>
                <a:srgbClr val="8CADAE">
                  <a:lumMod val="50000"/>
                </a:srgbClr>
              </a:solidFill>
              <a:latin typeface="Calibri" pitchFamily="34" charset="0"/>
            </a:endParaRPr>
          </a:p>
          <a:p>
            <a:pPr marL="461963" lvl="2" indent="-461963">
              <a:buFont typeface="Wingdings" pitchFamily="2" charset="2"/>
              <a:buChar char="§"/>
            </a:pPr>
            <a:r>
              <a:rPr lang="en-US" sz="2400" b="1" u="sng" dirty="0" smtClean="0">
                <a:solidFill>
                  <a:srgbClr val="8CADAE">
                    <a:lumMod val="50000"/>
                  </a:srgbClr>
                </a:solidFill>
                <a:latin typeface="Calibri" pitchFamily="34" charset="0"/>
              </a:rPr>
              <a:t>Detailed descriptions </a:t>
            </a:r>
            <a:r>
              <a:rPr lang="en-US" sz="2400" u="sng" dirty="0" smtClean="0">
                <a:solidFill>
                  <a:srgbClr val="8CADAE">
                    <a:lumMod val="50000"/>
                  </a:srgbClr>
                </a:solidFill>
                <a:latin typeface="Calibri" pitchFamily="34" charset="0"/>
              </a:rPr>
              <a:t>are important</a:t>
            </a:r>
            <a:r>
              <a:rPr lang="en-US" sz="2400" dirty="0" smtClean="0">
                <a:solidFill>
                  <a:srgbClr val="8CADAE">
                    <a:lumMod val="50000"/>
                  </a:srgbClr>
                </a:solidFill>
                <a:latin typeface="Calibri" pitchFamily="34" charset="0"/>
              </a:rPr>
              <a:t> to ensure accurate assessment and </a:t>
            </a:r>
            <a:r>
              <a:rPr lang="en-US" sz="2400" b="1" dirty="0" smtClean="0">
                <a:solidFill>
                  <a:srgbClr val="8CADAE">
                    <a:lumMod val="50000"/>
                  </a:srgbClr>
                </a:solidFill>
                <a:latin typeface="Calibri" pitchFamily="34" charset="0"/>
              </a:rPr>
              <a:t>avoid double taxation</a:t>
            </a:r>
            <a:r>
              <a:rPr lang="en-US" sz="2400" dirty="0" smtClean="0">
                <a:solidFill>
                  <a:srgbClr val="8CADAE">
                    <a:lumMod val="50000"/>
                  </a:srgbClr>
                </a:solidFill>
                <a:latin typeface="Calibri" pitchFamily="34" charset="0"/>
              </a:rPr>
              <a:t>.</a:t>
            </a:r>
            <a:endParaRPr lang="en-US" sz="2400" dirty="0">
              <a:solidFill>
                <a:srgbClr val="8CADAE">
                  <a:lumMod val="50000"/>
                </a:srgbClr>
              </a:solidFill>
              <a:latin typeface="Calibri" pitchFamily="34" charset="0"/>
            </a:endParaRPr>
          </a:p>
          <a:p>
            <a:pPr marL="1257300" lvl="2" indent="-342900">
              <a:buFont typeface="Courier New" pitchFamily="49" charset="0"/>
              <a:buChar char="o"/>
            </a:pPr>
            <a:endParaRPr lang="en-US" sz="2400" dirty="0" smtClean="0">
              <a:solidFill>
                <a:srgbClr val="C5D1D7">
                  <a:lumMod val="25000"/>
                </a:srgbClr>
              </a:solidFill>
              <a:latin typeface="Calibri" pitchFamily="34" charset="0"/>
            </a:endParaRPr>
          </a:p>
        </p:txBody>
      </p:sp>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20</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165675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838200" y="2133600"/>
            <a:ext cx="7010400" cy="2954655"/>
          </a:xfrm>
          <a:prstGeom prst="rect">
            <a:avLst/>
          </a:prstGeom>
          <a:noFill/>
        </p:spPr>
        <p:txBody>
          <a:bodyPr wrap="square" rtlCol="0">
            <a:spAutoFit/>
          </a:bodyPr>
          <a:lstStyle/>
          <a:p>
            <a:endParaRPr lang="en-US" dirty="0" smtClean="0">
              <a:solidFill>
                <a:prstClr val="black"/>
              </a:solidFill>
            </a:endParaRPr>
          </a:p>
          <a:p>
            <a:pPr marL="457200" indent="-457200">
              <a:buFont typeface="Wingdings" pitchFamily="2" charset="2"/>
              <a:buChar char="§"/>
            </a:pPr>
            <a:r>
              <a:rPr lang="en-US" sz="2400" dirty="0">
                <a:solidFill>
                  <a:srgbClr val="8CADAE">
                    <a:lumMod val="50000"/>
                  </a:srgbClr>
                </a:solidFill>
                <a:latin typeface="Calibri" pitchFamily="34" charset="0"/>
              </a:rPr>
              <a:t>Passed by voters in </a:t>
            </a:r>
            <a:r>
              <a:rPr lang="en-US" sz="2400" dirty="0" smtClean="0">
                <a:solidFill>
                  <a:srgbClr val="8CADAE">
                    <a:lumMod val="50000"/>
                  </a:srgbClr>
                </a:solidFill>
                <a:latin typeface="Calibri" pitchFamily="34" charset="0"/>
              </a:rPr>
              <a:t>2008</a:t>
            </a:r>
          </a:p>
          <a:p>
            <a:endParaRPr lang="en-US" sz="2400" dirty="0">
              <a:solidFill>
                <a:srgbClr val="8CADAE">
                  <a:lumMod val="50000"/>
                </a:srgbClr>
              </a:solidFill>
              <a:latin typeface="Calibri" pitchFamily="34" charset="0"/>
            </a:endParaRPr>
          </a:p>
          <a:p>
            <a:pPr marL="457200" indent="-457200">
              <a:buFont typeface="Wingdings" pitchFamily="2" charset="2"/>
              <a:buChar char="§"/>
            </a:pPr>
            <a:r>
              <a:rPr lang="en-US" sz="2400" b="1" u="sng" dirty="0" smtClean="0">
                <a:solidFill>
                  <a:srgbClr val="8CADAE">
                    <a:lumMod val="50000"/>
                  </a:srgbClr>
                </a:solidFill>
                <a:latin typeface="Calibri" pitchFamily="34" charset="0"/>
              </a:rPr>
              <a:t>$25,000 reduction</a:t>
            </a:r>
            <a:r>
              <a:rPr lang="en-US" sz="2400" dirty="0" smtClean="0">
                <a:solidFill>
                  <a:srgbClr val="8CADAE">
                    <a:lumMod val="50000"/>
                  </a:srgbClr>
                </a:solidFill>
                <a:latin typeface="Calibri" pitchFamily="34" charset="0"/>
              </a:rPr>
              <a:t> in value</a:t>
            </a:r>
          </a:p>
          <a:p>
            <a:endParaRPr lang="en-US" sz="2400" dirty="0" smtClean="0">
              <a:solidFill>
                <a:srgbClr val="8CADAE">
                  <a:lumMod val="50000"/>
                </a:srgbClr>
              </a:solidFill>
              <a:latin typeface="Calibri" pitchFamily="34" charset="0"/>
            </a:endParaRPr>
          </a:p>
          <a:p>
            <a:pPr marL="457200" indent="-457200">
              <a:buFont typeface="Wingdings" pitchFamily="2" charset="2"/>
              <a:buChar char="§"/>
            </a:pPr>
            <a:r>
              <a:rPr lang="en-US" sz="2400" b="1" u="sng" dirty="0" smtClean="0">
                <a:solidFill>
                  <a:srgbClr val="8CADAE">
                    <a:lumMod val="50000"/>
                  </a:srgbClr>
                </a:solidFill>
                <a:latin typeface="Calibri" pitchFamily="34" charset="0"/>
              </a:rPr>
              <a:t>Must File Timely</a:t>
            </a:r>
            <a:r>
              <a:rPr lang="en-US" sz="2400" b="1" dirty="0" smtClean="0">
                <a:solidFill>
                  <a:srgbClr val="8CADAE">
                    <a:lumMod val="50000"/>
                  </a:srgbClr>
                </a:solidFill>
                <a:latin typeface="Calibri" pitchFamily="34" charset="0"/>
              </a:rPr>
              <a:t> (by April 1) </a:t>
            </a:r>
            <a:r>
              <a:rPr lang="en-US" sz="2400" dirty="0" smtClean="0">
                <a:solidFill>
                  <a:srgbClr val="8CADAE">
                    <a:lumMod val="50000"/>
                  </a:srgbClr>
                </a:solidFill>
                <a:latin typeface="Calibri" pitchFamily="34" charset="0"/>
              </a:rPr>
              <a:t>to receive the exemption</a:t>
            </a:r>
          </a:p>
          <a:p>
            <a:endParaRPr lang="en-US" sz="2400" dirty="0">
              <a:solidFill>
                <a:srgbClr val="C5D1D7">
                  <a:lumMod val="25000"/>
                </a:srgbClr>
              </a:solidFill>
              <a:latin typeface="Calibri" pitchFamily="34" charset="0"/>
            </a:endParaRPr>
          </a:p>
        </p:txBody>
      </p:sp>
      <p:sp>
        <p:nvSpPr>
          <p:cNvPr id="3" name="TextBox 2"/>
          <p:cNvSpPr txBox="1"/>
          <p:nvPr/>
        </p:nvSpPr>
        <p:spPr>
          <a:xfrm>
            <a:off x="381000" y="533400"/>
            <a:ext cx="4267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TPP Exemption </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21</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4066031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4501" y="1447800"/>
            <a:ext cx="8153400" cy="5001369"/>
          </a:xfrm>
          <a:prstGeom prst="rect">
            <a:avLst/>
          </a:prstGeom>
          <a:noFill/>
        </p:spPr>
        <p:txBody>
          <a:bodyPr wrap="square" rtlCol="0">
            <a:spAutoFit/>
          </a:bodyPr>
          <a:lstStyle/>
          <a:p>
            <a:endParaRPr lang="en-US" sz="1100" dirty="0" smtClean="0">
              <a:solidFill>
                <a:srgbClr val="C5D1D7">
                  <a:lumMod val="25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Businesses </a:t>
            </a:r>
            <a:r>
              <a:rPr lang="en-US" sz="2400" b="1" u="sng" dirty="0" smtClean="0">
                <a:solidFill>
                  <a:srgbClr val="8CADAE">
                    <a:lumMod val="50000"/>
                  </a:srgbClr>
                </a:solidFill>
                <a:latin typeface="Calibri" pitchFamily="34" charset="0"/>
              </a:rPr>
              <a:t>at or below the $25,000 </a:t>
            </a:r>
            <a:r>
              <a:rPr lang="en-US" sz="2400" dirty="0" smtClean="0">
                <a:solidFill>
                  <a:srgbClr val="8CADAE">
                    <a:lumMod val="50000"/>
                  </a:srgbClr>
                </a:solidFill>
                <a:latin typeface="Calibri" pitchFamily="34" charset="0"/>
              </a:rPr>
              <a:t>threshold </a:t>
            </a:r>
            <a:r>
              <a:rPr lang="en-US" sz="2400" b="1" u="sng" dirty="0" smtClean="0">
                <a:solidFill>
                  <a:srgbClr val="8CADAE">
                    <a:lumMod val="50000"/>
                  </a:srgbClr>
                </a:solidFill>
                <a:latin typeface="Calibri" pitchFamily="34" charset="0"/>
              </a:rPr>
              <a:t>must file an INITIAL return ONLY</a:t>
            </a:r>
            <a:r>
              <a:rPr lang="en-US" sz="800" b="1" u="sng" dirty="0" smtClean="0">
                <a:solidFill>
                  <a:srgbClr val="8CADAE">
                    <a:lumMod val="50000"/>
                  </a:srgbClr>
                </a:solidFill>
                <a:latin typeface="Calibri" pitchFamily="34" charset="0"/>
              </a:rPr>
              <a:t/>
            </a:r>
            <a:br>
              <a:rPr lang="en-US" sz="800" b="1" u="sng" dirty="0" smtClean="0">
                <a:solidFill>
                  <a:srgbClr val="8CADAE">
                    <a:lumMod val="50000"/>
                  </a:srgbClr>
                </a:solidFill>
                <a:latin typeface="Calibri" pitchFamily="34" charset="0"/>
              </a:rPr>
            </a:br>
            <a:endParaRPr lang="en-US" sz="800" b="1" u="sng" dirty="0" smtClean="0">
              <a:solidFill>
                <a:srgbClr val="8CADAE">
                  <a:lumMod val="50000"/>
                </a:srgbClr>
              </a:solidFill>
              <a:latin typeface="Calibri" pitchFamily="34" charset="0"/>
            </a:endParaRPr>
          </a:p>
          <a:p>
            <a:endParaRPr lang="en-US" sz="800" dirty="0" smtClean="0">
              <a:solidFill>
                <a:srgbClr val="8CADAE">
                  <a:lumMod val="50000"/>
                </a:srgbClr>
              </a:solidFill>
              <a:latin typeface="Calibri" pitchFamily="34" charset="0"/>
            </a:endParaRPr>
          </a:p>
          <a:p>
            <a:pPr marL="1371600" lvl="2" indent="-457200">
              <a:buFont typeface="Courier New" pitchFamily="49" charset="0"/>
              <a:buChar char="o"/>
            </a:pPr>
            <a:r>
              <a:rPr lang="en-US" sz="2000" dirty="0" smtClean="0">
                <a:solidFill>
                  <a:srgbClr val="8CADAE">
                    <a:lumMod val="50000"/>
                  </a:srgbClr>
                </a:solidFill>
                <a:latin typeface="Calibri" pitchFamily="34" charset="0"/>
              </a:rPr>
              <a:t>They will receive a blue post card waiving the requirement to file each year until the value exceeds the threshold</a:t>
            </a:r>
          </a:p>
          <a:p>
            <a:pPr marL="1714500" lvl="3" indent="-342900">
              <a:buFont typeface="Arial" pitchFamily="34" charset="0"/>
              <a:buChar char="•"/>
            </a:pPr>
            <a:r>
              <a:rPr lang="en-US" sz="2000" u="sng" dirty="0">
                <a:solidFill>
                  <a:srgbClr val="8CADAE">
                    <a:lumMod val="50000"/>
                  </a:srgbClr>
                </a:solidFill>
                <a:latin typeface="Calibri" pitchFamily="34" charset="0"/>
              </a:rPr>
              <a:t>T</a:t>
            </a:r>
            <a:r>
              <a:rPr lang="en-US" sz="2000" u="sng" dirty="0" smtClean="0">
                <a:solidFill>
                  <a:srgbClr val="8CADAE">
                    <a:lumMod val="50000"/>
                  </a:srgbClr>
                </a:solidFill>
                <a:latin typeface="Calibri" pitchFamily="34" charset="0"/>
              </a:rPr>
              <a:t>hose who receive a waiver and remain at or </a:t>
            </a:r>
            <a:r>
              <a:rPr lang="en-US" sz="2000" b="1" u="sng" dirty="0" smtClean="0">
                <a:solidFill>
                  <a:srgbClr val="8CADAE">
                    <a:lumMod val="50000"/>
                  </a:srgbClr>
                </a:solidFill>
                <a:latin typeface="Calibri" pitchFamily="34" charset="0"/>
              </a:rPr>
              <a:t>under</a:t>
            </a:r>
            <a:r>
              <a:rPr lang="en-US" sz="2000" u="sng" dirty="0" smtClean="0">
                <a:solidFill>
                  <a:srgbClr val="8CADAE">
                    <a:lumMod val="50000"/>
                  </a:srgbClr>
                </a:solidFill>
                <a:latin typeface="Calibri" pitchFamily="34" charset="0"/>
              </a:rPr>
              <a:t> </a:t>
            </a:r>
            <a:r>
              <a:rPr lang="en-US" sz="2000" b="1" u="sng" dirty="0" smtClean="0">
                <a:solidFill>
                  <a:srgbClr val="8CADAE">
                    <a:lumMod val="50000"/>
                  </a:srgbClr>
                </a:solidFill>
                <a:latin typeface="Calibri" pitchFamily="34" charset="0"/>
              </a:rPr>
              <a:t>$25,000 threshold</a:t>
            </a:r>
            <a:r>
              <a:rPr lang="en-US" sz="2000" dirty="0" smtClean="0">
                <a:solidFill>
                  <a:srgbClr val="8CADAE">
                    <a:lumMod val="50000"/>
                  </a:srgbClr>
                </a:solidFill>
                <a:latin typeface="Calibri" pitchFamily="34" charset="0"/>
              </a:rPr>
              <a:t>, </a:t>
            </a:r>
            <a:r>
              <a:rPr lang="en-US" sz="2000" b="1" u="sng" dirty="0" smtClean="0">
                <a:solidFill>
                  <a:srgbClr val="8CADAE">
                    <a:lumMod val="50000"/>
                  </a:srgbClr>
                </a:solidFill>
                <a:latin typeface="Calibri" pitchFamily="34" charset="0"/>
              </a:rPr>
              <a:t>DO NOT FILE </a:t>
            </a:r>
            <a:r>
              <a:rPr lang="en-US" sz="2000" u="sng" dirty="0" smtClean="0">
                <a:solidFill>
                  <a:srgbClr val="8CADAE">
                    <a:lumMod val="50000"/>
                  </a:srgbClr>
                </a:solidFill>
                <a:latin typeface="Calibri" pitchFamily="34" charset="0"/>
              </a:rPr>
              <a:t>a return</a:t>
            </a:r>
            <a:endParaRPr lang="en-US" u="sng" dirty="0" smtClean="0">
              <a:solidFill>
                <a:srgbClr val="8CADAE">
                  <a:lumMod val="50000"/>
                </a:srgbClr>
              </a:solidFill>
              <a:latin typeface="Calibri" pitchFamily="34" charset="0"/>
            </a:endParaRPr>
          </a:p>
          <a:p>
            <a:pPr lvl="2"/>
            <a:endParaRPr lang="en-US" dirty="0" smtClean="0">
              <a:solidFill>
                <a:srgbClr val="8CADAE">
                  <a:lumMod val="50000"/>
                </a:srgbClr>
              </a:solidFill>
              <a:latin typeface="Calibri" pitchFamily="34" charset="0"/>
            </a:endParaRPr>
          </a:p>
          <a:p>
            <a:pPr marL="1376363" lvl="2" indent="-461963">
              <a:buFont typeface="Courier New" pitchFamily="49" charset="0"/>
              <a:buChar char="o"/>
            </a:pPr>
            <a:r>
              <a:rPr lang="en-US" sz="2000" u="sng" dirty="0" smtClean="0">
                <a:solidFill>
                  <a:srgbClr val="8CADAE">
                    <a:lumMod val="50000"/>
                  </a:srgbClr>
                </a:solidFill>
                <a:latin typeface="Calibri" pitchFamily="34" charset="0"/>
              </a:rPr>
              <a:t>If having another person (ex. accountant) prepare the return, tangible property owners should </a:t>
            </a:r>
            <a:r>
              <a:rPr lang="en-US" sz="2000" b="1" u="sng" dirty="0" smtClean="0">
                <a:solidFill>
                  <a:srgbClr val="8CADAE">
                    <a:lumMod val="50000"/>
                  </a:srgbClr>
                </a:solidFill>
                <a:latin typeface="Calibri" pitchFamily="34" charset="0"/>
              </a:rPr>
              <a:t>let the preparer know if they receive a card</a:t>
            </a:r>
            <a:endParaRPr lang="en-US" b="1" u="sng" dirty="0" smtClean="0">
              <a:solidFill>
                <a:srgbClr val="8CADAE">
                  <a:lumMod val="50000"/>
                </a:srgbClr>
              </a:solidFill>
              <a:latin typeface="Calibri" pitchFamily="34" charset="0"/>
            </a:endParaRPr>
          </a:p>
          <a:p>
            <a:pPr lvl="2"/>
            <a:endParaRPr lang="en-US" u="sng" dirty="0" smtClean="0">
              <a:solidFill>
                <a:srgbClr val="8CADAE">
                  <a:lumMod val="50000"/>
                </a:srgbClr>
              </a:solidFill>
              <a:latin typeface="Calibri" pitchFamily="34" charset="0"/>
            </a:endParaRPr>
          </a:p>
          <a:p>
            <a:pPr marL="1371600" lvl="2" indent="-457200">
              <a:buFont typeface="Courier New" pitchFamily="49" charset="0"/>
              <a:buChar char="o"/>
            </a:pPr>
            <a:r>
              <a:rPr lang="en-US" sz="2000" u="sng" dirty="0">
                <a:solidFill>
                  <a:srgbClr val="8CADAE">
                    <a:lumMod val="50000"/>
                  </a:srgbClr>
                </a:solidFill>
                <a:latin typeface="Calibri" pitchFamily="34" charset="0"/>
              </a:rPr>
              <a:t>O</a:t>
            </a:r>
            <a:r>
              <a:rPr lang="en-US" sz="2000" u="sng" dirty="0" smtClean="0">
                <a:solidFill>
                  <a:srgbClr val="8CADAE">
                    <a:lumMod val="50000"/>
                  </a:srgbClr>
                </a:solidFill>
                <a:latin typeface="Calibri" pitchFamily="34" charset="0"/>
              </a:rPr>
              <a:t>nce </a:t>
            </a:r>
            <a:r>
              <a:rPr lang="en-US" sz="2000" b="1" u="sng" dirty="0" smtClean="0">
                <a:solidFill>
                  <a:srgbClr val="8CADAE">
                    <a:lumMod val="50000"/>
                  </a:srgbClr>
                </a:solidFill>
                <a:latin typeface="Calibri" pitchFamily="34" charset="0"/>
              </a:rPr>
              <a:t>value exceeds $25,000</a:t>
            </a:r>
            <a:r>
              <a:rPr lang="en-US" sz="2000" dirty="0" smtClean="0">
                <a:solidFill>
                  <a:srgbClr val="8CADAE">
                    <a:lumMod val="50000"/>
                  </a:srgbClr>
                </a:solidFill>
                <a:latin typeface="Calibri" pitchFamily="34" charset="0"/>
              </a:rPr>
              <a:t>, property owner </a:t>
            </a:r>
            <a:r>
              <a:rPr lang="en-US" sz="2000" b="1" u="sng" dirty="0" smtClean="0">
                <a:solidFill>
                  <a:srgbClr val="8CADAE">
                    <a:lumMod val="50000"/>
                  </a:srgbClr>
                </a:solidFill>
                <a:latin typeface="Calibri" pitchFamily="34" charset="0"/>
              </a:rPr>
              <a:t>MUST notify PAO and file</a:t>
            </a:r>
            <a:r>
              <a:rPr lang="en-US" sz="2000" dirty="0" smtClean="0">
                <a:solidFill>
                  <a:srgbClr val="8CADAE">
                    <a:lumMod val="50000"/>
                  </a:srgbClr>
                </a:solidFill>
                <a:latin typeface="Calibri" pitchFamily="34" charset="0"/>
              </a:rPr>
              <a:t> a return</a:t>
            </a:r>
          </a:p>
          <a:p>
            <a:endParaRPr lang="en-US" sz="2800" dirty="0">
              <a:solidFill>
                <a:srgbClr val="C5D1D7">
                  <a:lumMod val="25000"/>
                </a:srgbClr>
              </a:solidFill>
              <a:latin typeface="Calibri" pitchFamily="34" charset="0"/>
            </a:endParaRPr>
          </a:p>
        </p:txBody>
      </p:sp>
      <p:sp>
        <p:nvSpPr>
          <p:cNvPr id="3" name="TextBox 2"/>
          <p:cNvSpPr txBox="1"/>
          <p:nvPr/>
        </p:nvSpPr>
        <p:spPr>
          <a:xfrm>
            <a:off x="299028" y="381000"/>
            <a:ext cx="4267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TPP Exemption </a:t>
            </a:r>
            <a:endParaRPr lang="en-US" sz="4000" b="1" dirty="0">
              <a:solidFill>
                <a:srgbClr val="CC5F54"/>
              </a:solidFill>
              <a:latin typeface="Franklin Gothic Book" pitchFamily="34" charset="0"/>
            </a:endParaRPr>
          </a:p>
        </p:txBody>
      </p:sp>
      <p:pic>
        <p:nvPicPr>
          <p:cNvPr id="1026" name="Picture 2" descr="C:\Users\ipease\AppData\Local\Microsoft\Windows\Temporary Internet Files\Content.IE5\UMDEND5X\dglxass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67315"/>
            <a:ext cx="706746" cy="6965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22</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938183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3" name="TextBox 2"/>
          <p:cNvSpPr txBox="1"/>
          <p:nvPr/>
        </p:nvSpPr>
        <p:spPr>
          <a:xfrm>
            <a:off x="498764" y="533400"/>
            <a:ext cx="6740236"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New Ownership		</a:t>
            </a:r>
            <a:endParaRPr lang="en-US" sz="4000" b="1" dirty="0">
              <a:solidFill>
                <a:srgbClr val="CC5F54"/>
              </a:solidFill>
              <a:latin typeface="Franklin Gothic Book" pitchFamily="34" charset="0"/>
            </a:endParaRPr>
          </a:p>
        </p:txBody>
      </p:sp>
      <p:sp>
        <p:nvSpPr>
          <p:cNvPr id="4" name="Rectangle 3"/>
          <p:cNvSpPr/>
          <p:nvPr/>
        </p:nvSpPr>
        <p:spPr>
          <a:xfrm>
            <a:off x="626198" y="1524000"/>
            <a:ext cx="8077200" cy="4216539"/>
          </a:xfrm>
          <a:prstGeom prst="rect">
            <a:avLst/>
          </a:prstGeom>
        </p:spPr>
        <p:txBody>
          <a:bodyPr wrap="square">
            <a:spAutoFit/>
          </a:bodyPr>
          <a:lstStyle/>
          <a:p>
            <a:endParaRPr lang="en-US" sz="800" dirty="0" smtClean="0">
              <a:solidFill>
                <a:prstClr val="black"/>
              </a:solidFill>
              <a:latin typeface="Calibri" pitchFamily="34" charset="0"/>
            </a:endParaRPr>
          </a:p>
          <a:p>
            <a:pPr marL="342900" indent="-342900">
              <a:buFont typeface="Wingdings" pitchFamily="2" charset="2"/>
              <a:buChar char="§"/>
            </a:pPr>
            <a:r>
              <a:rPr lang="en-US" sz="2400" dirty="0" smtClean="0">
                <a:solidFill>
                  <a:srgbClr val="8CADAE">
                    <a:lumMod val="50000"/>
                  </a:srgbClr>
                </a:solidFill>
                <a:latin typeface="Calibri" pitchFamily="34" charset="0"/>
              </a:rPr>
              <a:t>If business is sold, </a:t>
            </a:r>
            <a:r>
              <a:rPr lang="en-US" sz="2400" b="1" u="sng" dirty="0" smtClean="0">
                <a:solidFill>
                  <a:srgbClr val="8CADAE">
                    <a:lumMod val="50000"/>
                  </a:srgbClr>
                </a:solidFill>
                <a:latin typeface="Calibri" pitchFamily="34" charset="0"/>
              </a:rPr>
              <a:t>new owner is responsible</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for unpaid taxes – even those going back several years.</a:t>
            </a:r>
            <a:endParaRPr lang="en-US" sz="1400" dirty="0" smtClean="0">
              <a:solidFill>
                <a:srgbClr val="8CADAE">
                  <a:lumMod val="50000"/>
                </a:srgbClr>
              </a:solidFill>
              <a:latin typeface="Calibri" pitchFamily="34" charset="0"/>
            </a:endParaRPr>
          </a:p>
          <a:p>
            <a:endParaRPr lang="en-US" sz="1400" dirty="0" smtClean="0">
              <a:solidFill>
                <a:srgbClr val="8CADAE">
                  <a:lumMod val="50000"/>
                </a:srgbClr>
              </a:solidFill>
              <a:latin typeface="Calibri" pitchFamily="34" charset="0"/>
            </a:endParaRPr>
          </a:p>
          <a:p>
            <a:pPr marL="342900" indent="-342900">
              <a:buFont typeface="Wingdings" pitchFamily="2" charset="2"/>
              <a:buChar char="§"/>
            </a:pPr>
            <a:r>
              <a:rPr lang="en-US" sz="2400" dirty="0" smtClean="0">
                <a:solidFill>
                  <a:srgbClr val="8CADAE">
                    <a:lumMod val="50000"/>
                  </a:srgbClr>
                </a:solidFill>
                <a:latin typeface="Calibri" pitchFamily="34" charset="0"/>
              </a:rPr>
              <a:t>“</a:t>
            </a:r>
            <a:r>
              <a:rPr lang="en-US" sz="2400" b="1" u="sng" dirty="0" smtClean="0">
                <a:solidFill>
                  <a:srgbClr val="8CADAE">
                    <a:lumMod val="50000"/>
                  </a:srgbClr>
                </a:solidFill>
                <a:latin typeface="Calibri" pitchFamily="34" charset="0"/>
              </a:rPr>
              <a:t>Bill stays with the equipment</a:t>
            </a:r>
            <a:r>
              <a:rPr lang="en-US" sz="2400" dirty="0" smtClean="0">
                <a:solidFill>
                  <a:srgbClr val="8CADAE">
                    <a:lumMod val="50000"/>
                  </a:srgbClr>
                </a:solidFill>
                <a:latin typeface="Calibri" pitchFamily="34" charset="0"/>
              </a:rPr>
              <a:t>.”  Even if most of the equipment is gone, the new owner is still responsible for taxes if some assets still exist.</a:t>
            </a:r>
            <a:endParaRPr lang="en-US" sz="1400" dirty="0" smtClean="0">
              <a:solidFill>
                <a:srgbClr val="8CADAE">
                  <a:lumMod val="50000"/>
                </a:srgbClr>
              </a:solidFill>
              <a:latin typeface="Calibri" pitchFamily="34" charset="0"/>
            </a:endParaRPr>
          </a:p>
          <a:p>
            <a:endParaRPr lang="en-US" sz="1400" dirty="0" smtClean="0">
              <a:solidFill>
                <a:srgbClr val="8CADAE">
                  <a:lumMod val="50000"/>
                </a:srgbClr>
              </a:solidFill>
              <a:latin typeface="Calibri" pitchFamily="34" charset="0"/>
            </a:endParaRPr>
          </a:p>
          <a:p>
            <a:pPr marL="342900" indent="-342900">
              <a:buFont typeface="Wingdings" pitchFamily="2" charset="2"/>
              <a:buChar char="§"/>
            </a:pPr>
            <a:r>
              <a:rPr lang="en-US" sz="2400" dirty="0" smtClean="0">
                <a:solidFill>
                  <a:srgbClr val="8CADAE">
                    <a:lumMod val="50000"/>
                  </a:srgbClr>
                </a:solidFill>
                <a:latin typeface="Calibri" pitchFamily="34" charset="0"/>
              </a:rPr>
              <a:t>Make sure there are </a:t>
            </a:r>
            <a:r>
              <a:rPr lang="en-US" sz="2400" b="1" u="sng" dirty="0" smtClean="0">
                <a:solidFill>
                  <a:srgbClr val="8CADAE">
                    <a:lumMod val="50000"/>
                  </a:srgbClr>
                </a:solidFill>
                <a:latin typeface="Calibri" pitchFamily="34" charset="0"/>
              </a:rPr>
              <a:t>no taxes due before closing</a:t>
            </a:r>
            <a:r>
              <a:rPr lang="en-US" sz="2400" dirty="0" smtClean="0">
                <a:solidFill>
                  <a:srgbClr val="8CADAE">
                    <a:lumMod val="50000"/>
                  </a:srgbClr>
                </a:solidFill>
                <a:latin typeface="Calibri" pitchFamily="34" charset="0"/>
              </a:rPr>
              <a:t>.</a:t>
            </a:r>
            <a:endParaRPr lang="en-US" sz="1400" dirty="0" smtClean="0">
              <a:solidFill>
                <a:srgbClr val="8CADAE">
                  <a:lumMod val="50000"/>
                </a:srgbClr>
              </a:solidFill>
              <a:latin typeface="Calibri" pitchFamily="34" charset="0"/>
            </a:endParaRPr>
          </a:p>
          <a:p>
            <a:r>
              <a:rPr lang="en-US" sz="1400" dirty="0" smtClean="0">
                <a:solidFill>
                  <a:srgbClr val="8CADAE">
                    <a:lumMod val="50000"/>
                  </a:srgbClr>
                </a:solidFill>
                <a:latin typeface="Calibri" pitchFamily="34" charset="0"/>
              </a:rPr>
              <a:t> </a:t>
            </a:r>
          </a:p>
          <a:p>
            <a:pPr marL="342900" indent="-342900">
              <a:buFont typeface="Wingdings" pitchFamily="2" charset="2"/>
              <a:buChar char="§"/>
            </a:pPr>
            <a:r>
              <a:rPr lang="en-US" sz="2400" dirty="0" smtClean="0">
                <a:solidFill>
                  <a:srgbClr val="8CADAE">
                    <a:lumMod val="50000"/>
                  </a:srgbClr>
                </a:solidFill>
                <a:latin typeface="Calibri" pitchFamily="34" charset="0"/>
              </a:rPr>
              <a:t>It is critically important  that </a:t>
            </a:r>
            <a:r>
              <a:rPr lang="en-US" sz="2400" b="1" u="sng" dirty="0" smtClean="0">
                <a:solidFill>
                  <a:srgbClr val="8CADAE">
                    <a:lumMod val="50000"/>
                  </a:srgbClr>
                </a:solidFill>
                <a:latin typeface="Calibri" pitchFamily="34" charset="0"/>
              </a:rPr>
              <a:t>the prior owner notifies the PAO</a:t>
            </a:r>
            <a:r>
              <a:rPr lang="en-US" sz="2400" u="sng" dirty="0" smtClean="0">
                <a:solidFill>
                  <a:srgbClr val="8CADAE">
                    <a:lumMod val="50000"/>
                  </a:srgbClr>
                </a:solidFill>
                <a:latin typeface="Calibri" pitchFamily="34" charset="0"/>
              </a:rPr>
              <a:t> that the business is closed or sold</a:t>
            </a:r>
            <a:r>
              <a:rPr lang="en-US" sz="2400" dirty="0" smtClean="0">
                <a:solidFill>
                  <a:srgbClr val="8CADAE">
                    <a:lumMod val="50000"/>
                  </a:srgbClr>
                </a:solidFill>
                <a:latin typeface="Calibri" pitchFamily="34" charset="0"/>
              </a:rPr>
              <a:t>.</a:t>
            </a:r>
          </a:p>
          <a:p>
            <a:endParaRPr lang="en-US" sz="2600" dirty="0">
              <a:solidFill>
                <a:prstClr val="black"/>
              </a:solidFill>
              <a:latin typeface="Calibri" pitchFamily="34" charset="0"/>
            </a:endParaRPr>
          </a:p>
        </p:txBody>
      </p:sp>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23</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404056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498764" y="1616363"/>
            <a:ext cx="8153400" cy="800219"/>
          </a:xfrm>
          <a:prstGeom prst="rect">
            <a:avLst/>
          </a:prstGeom>
          <a:noFill/>
        </p:spPr>
        <p:txBody>
          <a:bodyPr wrap="square" rtlCol="0">
            <a:spAutoFit/>
          </a:bodyPr>
          <a:lstStyle/>
          <a:p>
            <a:endParaRPr lang="en-US" dirty="0" smtClean="0">
              <a:solidFill>
                <a:prstClr val="black"/>
              </a:solidFill>
            </a:endParaRPr>
          </a:p>
          <a:p>
            <a:endParaRPr lang="en-US" sz="2800" dirty="0">
              <a:solidFill>
                <a:srgbClr val="C5D1D7">
                  <a:lumMod val="25000"/>
                </a:srgbClr>
              </a:solidFill>
              <a:latin typeface="Calibri" pitchFamily="34" charset="0"/>
            </a:endParaRPr>
          </a:p>
        </p:txBody>
      </p:sp>
      <p:sp>
        <p:nvSpPr>
          <p:cNvPr id="3" name="TextBox 2"/>
          <p:cNvSpPr txBox="1"/>
          <p:nvPr/>
        </p:nvSpPr>
        <p:spPr>
          <a:xfrm>
            <a:off x="498764" y="609600"/>
            <a:ext cx="6740236"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Deadline Extension</a:t>
            </a:r>
            <a:endParaRPr lang="en-US" sz="4000" b="1" dirty="0">
              <a:solidFill>
                <a:srgbClr val="CC5F54"/>
              </a:solidFill>
              <a:latin typeface="Franklin Gothic Book" pitchFamily="34" charset="0"/>
            </a:endParaRPr>
          </a:p>
        </p:txBody>
      </p:sp>
      <p:sp>
        <p:nvSpPr>
          <p:cNvPr id="4" name="Rectangle 3"/>
          <p:cNvSpPr/>
          <p:nvPr/>
        </p:nvSpPr>
        <p:spPr>
          <a:xfrm>
            <a:off x="838200" y="2590800"/>
            <a:ext cx="7696200" cy="2000548"/>
          </a:xfrm>
          <a:prstGeom prst="rect">
            <a:avLst/>
          </a:prstGeom>
        </p:spPr>
        <p:txBody>
          <a:bodyPr wrap="square">
            <a:spAutoFit/>
          </a:bodyPr>
          <a:lstStyle/>
          <a:p>
            <a:pPr marL="342900" indent="-342900">
              <a:buFont typeface="Wingdings" pitchFamily="2" charset="2"/>
              <a:buChar char="§"/>
            </a:pPr>
            <a:r>
              <a:rPr lang="en-US" sz="2600" dirty="0">
                <a:solidFill>
                  <a:srgbClr val="8CADAE">
                    <a:lumMod val="50000"/>
                  </a:srgbClr>
                </a:solidFill>
                <a:latin typeface="Calibri" pitchFamily="34" charset="0"/>
              </a:rPr>
              <a:t>TPP </a:t>
            </a:r>
            <a:r>
              <a:rPr lang="en-US" sz="2600" b="1" u="sng" dirty="0">
                <a:solidFill>
                  <a:srgbClr val="8CADAE">
                    <a:lumMod val="50000"/>
                  </a:srgbClr>
                </a:solidFill>
                <a:latin typeface="Calibri" pitchFamily="34" charset="0"/>
              </a:rPr>
              <a:t>Returns are </a:t>
            </a:r>
            <a:r>
              <a:rPr lang="en-US" sz="2600" b="1" u="sng" dirty="0" smtClean="0">
                <a:solidFill>
                  <a:srgbClr val="8CADAE">
                    <a:lumMod val="50000"/>
                  </a:srgbClr>
                </a:solidFill>
                <a:latin typeface="Calibri" pitchFamily="34" charset="0"/>
              </a:rPr>
              <a:t>due </a:t>
            </a:r>
            <a:r>
              <a:rPr lang="en-US" sz="2600" b="1" u="sng" dirty="0">
                <a:solidFill>
                  <a:srgbClr val="8CADAE">
                    <a:lumMod val="50000"/>
                  </a:srgbClr>
                </a:solidFill>
                <a:latin typeface="Calibri" pitchFamily="34" charset="0"/>
              </a:rPr>
              <a:t>April 1</a:t>
            </a:r>
            <a:r>
              <a:rPr lang="en-US" sz="2600" dirty="0">
                <a:solidFill>
                  <a:srgbClr val="8CADAE">
                    <a:lumMod val="50000"/>
                  </a:srgbClr>
                </a:solidFill>
                <a:latin typeface="Calibri" pitchFamily="34" charset="0"/>
              </a:rPr>
              <a:t>.</a:t>
            </a:r>
          </a:p>
          <a:p>
            <a:pPr marL="342900" indent="-342900">
              <a:buFont typeface="Wingdings" pitchFamily="2" charset="2"/>
              <a:buChar char="§"/>
            </a:pPr>
            <a:endParaRPr lang="en-US" dirty="0">
              <a:solidFill>
                <a:srgbClr val="8CADAE">
                  <a:lumMod val="50000"/>
                </a:srgbClr>
              </a:solidFill>
              <a:latin typeface="Calibri" pitchFamily="34" charset="0"/>
            </a:endParaRPr>
          </a:p>
          <a:p>
            <a:pPr marL="342900" indent="-342900">
              <a:buFont typeface="Wingdings" pitchFamily="2" charset="2"/>
              <a:buChar char="§"/>
            </a:pPr>
            <a:r>
              <a:rPr lang="en-US" sz="2800" i="1" dirty="0" smtClean="0">
                <a:solidFill>
                  <a:srgbClr val="8CADAE">
                    <a:lumMod val="50000"/>
                  </a:srgbClr>
                </a:solidFill>
                <a:latin typeface="Calibri" pitchFamily="34" charset="0"/>
              </a:rPr>
              <a:t>§</a:t>
            </a:r>
            <a:r>
              <a:rPr lang="en-US" sz="2600" dirty="0" smtClean="0">
                <a:solidFill>
                  <a:srgbClr val="8CADAE">
                    <a:lumMod val="50000"/>
                  </a:srgbClr>
                </a:solidFill>
                <a:latin typeface="Calibri" pitchFamily="34" charset="0"/>
              </a:rPr>
              <a:t>193.063, FL Statutes allows </a:t>
            </a:r>
            <a:r>
              <a:rPr lang="en-US" sz="2600" dirty="0">
                <a:solidFill>
                  <a:srgbClr val="8CADAE">
                    <a:lumMod val="50000"/>
                  </a:srgbClr>
                </a:solidFill>
                <a:latin typeface="Calibri" pitchFamily="34" charset="0"/>
              </a:rPr>
              <a:t>the Property Appraiser to grant an extension of up to 30 days. (Request must be made in writing prior to the April 1 deadline</a:t>
            </a:r>
            <a:r>
              <a:rPr lang="en-US" sz="2600" dirty="0" smtClean="0">
                <a:solidFill>
                  <a:srgbClr val="8CADAE">
                    <a:lumMod val="50000"/>
                  </a:srgbClr>
                </a:solidFill>
                <a:latin typeface="Calibri" pitchFamily="34" charset="0"/>
              </a:rPr>
              <a:t>.)</a:t>
            </a:r>
            <a:endParaRPr lang="en-US" sz="2600" dirty="0">
              <a:solidFill>
                <a:srgbClr val="8CADAE">
                  <a:lumMod val="50000"/>
                </a:srgbClr>
              </a:solidFill>
              <a:latin typeface="Calibri" pitchFamily="34" charset="0"/>
            </a:endParaRPr>
          </a:p>
        </p:txBody>
      </p:sp>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24</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4254320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457200"/>
            <a:ext cx="67818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Important Dates</a:t>
            </a:r>
            <a:endParaRPr lang="en-US" sz="4000" b="1" dirty="0">
              <a:solidFill>
                <a:srgbClr val="CC5F54"/>
              </a:solidFill>
              <a:latin typeface="Franklin Gothic Book" pitchFamily="34" charset="0"/>
            </a:endParaRPr>
          </a:p>
        </p:txBody>
      </p:sp>
      <p:sp>
        <p:nvSpPr>
          <p:cNvPr id="3" name="TextBox 2"/>
          <p:cNvSpPr txBox="1"/>
          <p:nvPr/>
        </p:nvSpPr>
        <p:spPr>
          <a:xfrm>
            <a:off x="685800" y="1295400"/>
            <a:ext cx="7772400" cy="5109091"/>
          </a:xfrm>
          <a:prstGeom prst="rect">
            <a:avLst/>
          </a:prstGeom>
          <a:noFill/>
        </p:spPr>
        <p:txBody>
          <a:bodyPr wrap="square" rtlCol="0">
            <a:spAutoFit/>
          </a:bodyPr>
          <a:lstStyle/>
          <a:p>
            <a:endParaRPr lang="en-US" dirty="0" smtClean="0">
              <a:solidFill>
                <a:srgbClr val="8CADAE">
                  <a:lumMod val="50000"/>
                </a:srgbClr>
              </a:solidFill>
            </a:endParaRPr>
          </a:p>
          <a:p>
            <a:r>
              <a:rPr lang="en-US" b="1" dirty="0" smtClean="0">
                <a:solidFill>
                  <a:srgbClr val="8CADAE">
                    <a:lumMod val="50000"/>
                  </a:srgbClr>
                </a:solidFill>
                <a:latin typeface="Calibri" pitchFamily="34" charset="0"/>
              </a:rPr>
              <a:t>January</a:t>
            </a:r>
            <a:r>
              <a:rPr lang="en-US" dirty="0" smtClean="0">
                <a:solidFill>
                  <a:srgbClr val="8CADAE">
                    <a:lumMod val="50000"/>
                  </a:srgbClr>
                </a:solidFill>
                <a:latin typeface="Calibri" pitchFamily="34" charset="0"/>
              </a:rPr>
              <a:t> 			Jan. 1 - Appraisal Date</a:t>
            </a:r>
            <a:endParaRPr lang="en-US" sz="800" dirty="0" smtClean="0">
              <a:solidFill>
                <a:srgbClr val="8CADAE">
                  <a:lumMod val="50000"/>
                </a:srgbClr>
              </a:solidFill>
              <a:latin typeface="Calibri" pitchFamily="34" charset="0"/>
            </a:endParaRPr>
          </a:p>
          <a:p>
            <a:endParaRPr lang="en-US" sz="800" dirty="0">
              <a:solidFill>
                <a:srgbClr val="8CADAE">
                  <a:lumMod val="50000"/>
                </a:srgbClr>
              </a:solidFill>
              <a:latin typeface="Calibri" pitchFamily="34" charset="0"/>
            </a:endParaRPr>
          </a:p>
          <a:p>
            <a:r>
              <a:rPr lang="en-US" dirty="0" smtClean="0">
                <a:solidFill>
                  <a:srgbClr val="8CADAE">
                    <a:lumMod val="50000"/>
                  </a:srgbClr>
                </a:solidFill>
                <a:latin typeface="Calibri" pitchFamily="34" charset="0"/>
              </a:rPr>
              <a:t>			Pre-Printed TPP Returns (DR-405) 					Mailed</a:t>
            </a:r>
            <a:endParaRPr lang="en-US" sz="800" dirty="0">
              <a:solidFill>
                <a:srgbClr val="8CADAE">
                  <a:lumMod val="50000"/>
                </a:srgbClr>
              </a:solidFill>
              <a:latin typeface="Calibri" pitchFamily="34" charset="0"/>
            </a:endParaRPr>
          </a:p>
          <a:p>
            <a:endParaRPr lang="en-US" sz="800" dirty="0" smtClean="0">
              <a:solidFill>
                <a:srgbClr val="8CADAE">
                  <a:lumMod val="50000"/>
                </a:srgbClr>
              </a:solidFill>
              <a:latin typeface="Calibri" pitchFamily="34" charset="0"/>
            </a:endParaRPr>
          </a:p>
          <a:p>
            <a:r>
              <a:rPr lang="en-US" dirty="0" smtClean="0">
                <a:solidFill>
                  <a:srgbClr val="8CADAE">
                    <a:lumMod val="50000"/>
                  </a:srgbClr>
                </a:solidFill>
                <a:latin typeface="Calibri" pitchFamily="34" charset="0"/>
              </a:rPr>
              <a:t>			Return Waivers/Exemption Receipts 					mailed to property owners with TPP 					value $25,000 or less</a:t>
            </a:r>
            <a:endParaRPr lang="en-US" sz="800" dirty="0" smtClean="0">
              <a:solidFill>
                <a:srgbClr val="8CADAE">
                  <a:lumMod val="50000"/>
                </a:srgbClr>
              </a:solidFill>
              <a:latin typeface="Calibri" pitchFamily="34" charset="0"/>
            </a:endParaRPr>
          </a:p>
          <a:p>
            <a:endParaRPr lang="en-US" sz="800" dirty="0">
              <a:solidFill>
                <a:srgbClr val="8CADAE">
                  <a:lumMod val="50000"/>
                </a:srgbClr>
              </a:solidFill>
              <a:latin typeface="Calibri" pitchFamily="34" charset="0"/>
            </a:endParaRPr>
          </a:p>
          <a:p>
            <a:r>
              <a:rPr lang="en-US" b="1" dirty="0" smtClean="0">
                <a:solidFill>
                  <a:srgbClr val="8CADAE">
                    <a:lumMod val="50000"/>
                  </a:srgbClr>
                </a:solidFill>
                <a:latin typeface="Calibri" pitchFamily="34" charset="0"/>
              </a:rPr>
              <a:t>April 1</a:t>
            </a:r>
            <a:r>
              <a:rPr lang="en-US" dirty="0" smtClean="0">
                <a:solidFill>
                  <a:srgbClr val="8CADAE">
                    <a:lumMod val="50000"/>
                  </a:srgbClr>
                </a:solidFill>
                <a:latin typeface="Calibri" pitchFamily="34" charset="0"/>
              </a:rPr>
              <a:t>			Deadline to file TPP Return</a:t>
            </a:r>
            <a:endParaRPr lang="en-US" sz="800" dirty="0">
              <a:solidFill>
                <a:srgbClr val="8CADAE">
                  <a:lumMod val="50000"/>
                </a:srgbClr>
              </a:solidFill>
              <a:latin typeface="Calibri" pitchFamily="34" charset="0"/>
            </a:endParaRPr>
          </a:p>
          <a:p>
            <a:endParaRPr lang="en-US" sz="800" dirty="0" smtClean="0">
              <a:solidFill>
                <a:srgbClr val="8CADAE">
                  <a:lumMod val="50000"/>
                </a:srgbClr>
              </a:solidFill>
              <a:latin typeface="Calibri" pitchFamily="34" charset="0"/>
            </a:endParaRPr>
          </a:p>
          <a:p>
            <a:r>
              <a:rPr lang="en-US" b="1" dirty="0" smtClean="0">
                <a:solidFill>
                  <a:srgbClr val="8CADAE">
                    <a:lumMod val="50000"/>
                  </a:srgbClr>
                </a:solidFill>
                <a:latin typeface="Calibri" pitchFamily="34" charset="0"/>
              </a:rPr>
              <a:t>Mid-August</a:t>
            </a:r>
            <a:r>
              <a:rPr lang="en-US" dirty="0" smtClean="0">
                <a:solidFill>
                  <a:srgbClr val="8CADAE">
                    <a:lumMod val="50000"/>
                  </a:srgbClr>
                </a:solidFill>
                <a:latin typeface="Calibri" pitchFamily="34" charset="0"/>
              </a:rPr>
              <a:t>		Notices of Proposed Property Taxes (TRIM notices) 			mailed</a:t>
            </a:r>
            <a:endParaRPr lang="en-US" sz="800" dirty="0" smtClean="0">
              <a:solidFill>
                <a:srgbClr val="8CADAE">
                  <a:lumMod val="50000"/>
                </a:srgbClr>
              </a:solidFill>
              <a:latin typeface="Calibri" pitchFamily="34" charset="0"/>
            </a:endParaRPr>
          </a:p>
          <a:p>
            <a:endParaRPr lang="en-US" sz="800" b="1" dirty="0" smtClean="0">
              <a:solidFill>
                <a:srgbClr val="8CADAE">
                  <a:lumMod val="50000"/>
                </a:srgbClr>
              </a:solidFill>
              <a:latin typeface="Calibri" pitchFamily="34" charset="0"/>
            </a:endParaRPr>
          </a:p>
          <a:p>
            <a:r>
              <a:rPr lang="en-US" b="1" dirty="0" smtClean="0">
                <a:solidFill>
                  <a:srgbClr val="8CADAE">
                    <a:lumMod val="50000"/>
                  </a:srgbClr>
                </a:solidFill>
                <a:latin typeface="Calibri" pitchFamily="34" charset="0"/>
              </a:rPr>
              <a:t>September</a:t>
            </a:r>
            <a:r>
              <a:rPr lang="en-US" dirty="0" smtClean="0">
                <a:solidFill>
                  <a:srgbClr val="8CADAE">
                    <a:lumMod val="50000"/>
                  </a:srgbClr>
                </a:solidFill>
                <a:latin typeface="Calibri" pitchFamily="34" charset="0"/>
              </a:rPr>
              <a:t>		Deadline to File Petition with Value </a:t>
            </a:r>
          </a:p>
          <a:p>
            <a:r>
              <a:rPr lang="en-US" dirty="0" smtClean="0">
                <a:solidFill>
                  <a:srgbClr val="8CADAE">
                    <a:lumMod val="50000"/>
                  </a:srgbClr>
                </a:solidFill>
                <a:latin typeface="Calibri" pitchFamily="34" charset="0"/>
              </a:rPr>
              <a:t>(date varies)		Adjustment Board (VAB)</a:t>
            </a:r>
            <a:endParaRPr lang="en-US" sz="800" dirty="0" smtClean="0">
              <a:solidFill>
                <a:srgbClr val="8CADAE">
                  <a:lumMod val="50000"/>
                </a:srgbClr>
              </a:solidFill>
              <a:latin typeface="Calibri" pitchFamily="34" charset="0"/>
            </a:endParaRPr>
          </a:p>
          <a:p>
            <a:endParaRPr lang="en-US" sz="800" dirty="0">
              <a:solidFill>
                <a:srgbClr val="8CADAE">
                  <a:lumMod val="50000"/>
                </a:srgbClr>
              </a:solidFill>
              <a:latin typeface="Calibri" pitchFamily="34" charset="0"/>
            </a:endParaRPr>
          </a:p>
          <a:p>
            <a:r>
              <a:rPr lang="en-US" b="1" dirty="0" smtClean="0">
                <a:solidFill>
                  <a:srgbClr val="8CADAE">
                    <a:lumMod val="50000"/>
                  </a:srgbClr>
                </a:solidFill>
                <a:latin typeface="Calibri" pitchFamily="34" charset="0"/>
              </a:rPr>
              <a:t>October</a:t>
            </a:r>
            <a:r>
              <a:rPr lang="en-US" dirty="0">
                <a:solidFill>
                  <a:srgbClr val="8CADAE">
                    <a:lumMod val="50000"/>
                  </a:srgbClr>
                </a:solidFill>
                <a:latin typeface="Calibri" pitchFamily="34" charset="0"/>
              </a:rPr>
              <a:t>		</a:t>
            </a:r>
            <a:r>
              <a:rPr lang="en-US" dirty="0" smtClean="0">
                <a:solidFill>
                  <a:srgbClr val="8CADAE">
                    <a:lumMod val="50000"/>
                  </a:srgbClr>
                </a:solidFill>
                <a:latin typeface="Calibri" pitchFamily="34" charset="0"/>
              </a:rPr>
              <a:t>	VAB Hearings Begin</a:t>
            </a:r>
            <a:endParaRPr lang="en-US" sz="800" dirty="0" smtClean="0">
              <a:solidFill>
                <a:srgbClr val="8CADAE">
                  <a:lumMod val="50000"/>
                </a:srgbClr>
              </a:solidFill>
              <a:latin typeface="Calibri" pitchFamily="34" charset="0"/>
            </a:endParaRPr>
          </a:p>
          <a:p>
            <a:endParaRPr lang="en-US" sz="800" dirty="0">
              <a:solidFill>
                <a:srgbClr val="8CADAE">
                  <a:lumMod val="50000"/>
                </a:srgbClr>
              </a:solidFill>
              <a:latin typeface="Calibri" pitchFamily="34" charset="0"/>
            </a:endParaRPr>
          </a:p>
          <a:p>
            <a:r>
              <a:rPr lang="en-US" dirty="0" smtClean="0">
                <a:solidFill>
                  <a:srgbClr val="8CADAE">
                    <a:lumMod val="50000"/>
                  </a:srgbClr>
                </a:solidFill>
                <a:latin typeface="Calibri" pitchFamily="34" charset="0"/>
              </a:rPr>
              <a:t>			Oct. 31 - Tax Bills Mailed</a:t>
            </a:r>
            <a:endParaRPr lang="en-US" dirty="0">
              <a:solidFill>
                <a:srgbClr val="8CADAE">
                  <a:lumMod val="50000"/>
                </a:srgbClr>
              </a:solidFill>
              <a:latin typeface="Calibri" pitchFamily="34" charset="0"/>
            </a:endParaRPr>
          </a:p>
          <a:p>
            <a:r>
              <a:rPr lang="en-US" dirty="0" smtClean="0">
                <a:solidFill>
                  <a:srgbClr val="C5D1D7">
                    <a:lumMod val="25000"/>
                  </a:srgbClr>
                </a:solidFill>
                <a:latin typeface="Calibri" pitchFamily="34" charset="0"/>
              </a:rPr>
              <a:t>	 </a:t>
            </a: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25</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762586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4182" y="457200"/>
            <a:ext cx="67818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Contact Us</a:t>
            </a:r>
            <a:endParaRPr lang="en-US" sz="4000" b="1" dirty="0">
              <a:solidFill>
                <a:srgbClr val="CC5F54"/>
              </a:solidFill>
              <a:latin typeface="Franklin Gothic Book" pitchFamily="34" charset="0"/>
            </a:endParaRPr>
          </a:p>
        </p:txBody>
      </p:sp>
      <p:sp>
        <p:nvSpPr>
          <p:cNvPr id="3" name="TextBox 2"/>
          <p:cNvSpPr txBox="1"/>
          <p:nvPr/>
        </p:nvSpPr>
        <p:spPr>
          <a:xfrm>
            <a:off x="726209" y="1524000"/>
            <a:ext cx="7772400" cy="4493538"/>
          </a:xfrm>
          <a:prstGeom prst="rect">
            <a:avLst/>
          </a:prstGeom>
          <a:noFill/>
        </p:spPr>
        <p:txBody>
          <a:bodyPr wrap="square" rtlCol="0">
            <a:spAutoFit/>
          </a:bodyPr>
          <a:lstStyle/>
          <a:p>
            <a:pPr algn="ctr"/>
            <a:r>
              <a:rPr lang="en-US" sz="2400" dirty="0" smtClean="0">
                <a:solidFill>
                  <a:srgbClr val="8CADAE">
                    <a:lumMod val="50000"/>
                  </a:srgbClr>
                </a:solidFill>
                <a:latin typeface="Calibri" pitchFamily="34" charset="0"/>
              </a:rPr>
              <a:t>For information, forms or to inquire about tangible personal property reporting, contact:</a:t>
            </a:r>
            <a:br>
              <a:rPr lang="en-US" sz="2400" dirty="0" smtClean="0">
                <a:solidFill>
                  <a:srgbClr val="8CADAE">
                    <a:lumMod val="50000"/>
                  </a:srgbClr>
                </a:solidFill>
                <a:latin typeface="Calibri" pitchFamily="34" charset="0"/>
              </a:rPr>
            </a:br>
            <a:endParaRPr lang="en-US" sz="2400" dirty="0" smtClean="0">
              <a:solidFill>
                <a:srgbClr val="8CADAE">
                  <a:lumMod val="50000"/>
                </a:srgbClr>
              </a:solidFill>
              <a:latin typeface="Calibri" pitchFamily="34" charset="0"/>
            </a:endParaRPr>
          </a:p>
          <a:p>
            <a:pPr algn="ctr"/>
            <a:r>
              <a:rPr lang="en-US" sz="2800" b="1" dirty="0" smtClean="0">
                <a:solidFill>
                  <a:srgbClr val="8CADAE">
                    <a:lumMod val="50000"/>
                  </a:srgbClr>
                </a:solidFill>
                <a:latin typeface="Calibri" pitchFamily="34" charset="0"/>
              </a:rPr>
              <a:t>Tangible Personal Property Division</a:t>
            </a:r>
          </a:p>
          <a:p>
            <a:pPr algn="ctr"/>
            <a:r>
              <a:rPr lang="en-US" sz="2800" b="1" dirty="0" smtClean="0">
                <a:solidFill>
                  <a:srgbClr val="8CADAE">
                    <a:lumMod val="50000"/>
                  </a:srgbClr>
                </a:solidFill>
                <a:latin typeface="Calibri" pitchFamily="34" charset="0"/>
              </a:rPr>
              <a:t>231 East Forsyth Street, Room 330</a:t>
            </a:r>
          </a:p>
          <a:p>
            <a:pPr algn="ctr"/>
            <a:r>
              <a:rPr lang="en-US" sz="2800" b="1" dirty="0" smtClean="0">
                <a:solidFill>
                  <a:srgbClr val="8CADAE">
                    <a:lumMod val="50000"/>
                  </a:srgbClr>
                </a:solidFill>
                <a:latin typeface="Calibri" pitchFamily="34" charset="0"/>
              </a:rPr>
              <a:t>(904) 630-1964</a:t>
            </a:r>
          </a:p>
          <a:p>
            <a:pPr algn="ctr"/>
            <a:r>
              <a:rPr lang="en-US" sz="2800" b="1" dirty="0" smtClean="0">
                <a:solidFill>
                  <a:srgbClr val="8CADAE">
                    <a:lumMod val="50000"/>
                  </a:srgbClr>
                </a:solidFill>
                <a:latin typeface="Calibri" pitchFamily="34" charset="0"/>
              </a:rPr>
              <a:t>(904) 630-5918 fax</a:t>
            </a:r>
            <a:endParaRPr lang="en-US" sz="2800" b="1" dirty="0">
              <a:solidFill>
                <a:srgbClr val="8CADAE">
                  <a:lumMod val="50000"/>
                </a:srgbClr>
              </a:solidFill>
              <a:latin typeface="Calibri" pitchFamily="34" charset="0"/>
            </a:endParaRPr>
          </a:p>
          <a:p>
            <a:pPr algn="ctr"/>
            <a:r>
              <a:rPr lang="en-US" b="1" dirty="0" smtClean="0">
                <a:solidFill>
                  <a:srgbClr val="8CADAE">
                    <a:lumMod val="50000"/>
                  </a:srgbClr>
                </a:solidFill>
                <a:latin typeface="Calibri" pitchFamily="34" charset="0"/>
              </a:rPr>
              <a:t>or</a:t>
            </a:r>
          </a:p>
          <a:p>
            <a:pPr algn="ctr"/>
            <a:r>
              <a:rPr lang="en-US" sz="2800" b="1" dirty="0" smtClean="0">
                <a:solidFill>
                  <a:srgbClr val="8CADAE">
                    <a:lumMod val="50000"/>
                  </a:srgbClr>
                </a:solidFill>
                <a:latin typeface="Calibri" pitchFamily="34" charset="0"/>
              </a:rPr>
              <a:t>Visit Us On the Web at</a:t>
            </a:r>
            <a:endParaRPr lang="en-US" sz="2800" b="1" dirty="0">
              <a:solidFill>
                <a:srgbClr val="8CADAE">
                  <a:lumMod val="50000"/>
                </a:srgbClr>
              </a:solidFill>
              <a:latin typeface="Calibri" pitchFamily="34" charset="0"/>
            </a:endParaRPr>
          </a:p>
          <a:p>
            <a:pPr algn="ctr"/>
            <a:r>
              <a:rPr lang="en-US" sz="2800" b="1" dirty="0" smtClean="0">
                <a:solidFill>
                  <a:srgbClr val="8CADAE">
                    <a:lumMod val="50000"/>
                  </a:srgbClr>
                </a:solidFill>
                <a:latin typeface="Calibri" pitchFamily="34" charset="0"/>
                <a:hlinkClick r:id="rId2"/>
              </a:rPr>
              <a:t>www.duvalpa.com</a:t>
            </a:r>
            <a:endParaRPr lang="en-US" sz="2800" b="1" dirty="0" smtClean="0">
              <a:solidFill>
                <a:srgbClr val="8CADAE">
                  <a:lumMod val="50000"/>
                </a:srgbClr>
              </a:solidFill>
              <a:latin typeface="Calibri" pitchFamily="34" charset="0"/>
            </a:endParaRPr>
          </a:p>
          <a:p>
            <a:pPr algn="ctr"/>
            <a:endParaRPr lang="en-US" dirty="0" smtClean="0">
              <a:solidFill>
                <a:srgbClr val="8CADAE">
                  <a:lumMod val="50000"/>
                </a:srgbClr>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92" b="100000" l="0" r="100000"/>
                    </a14:imgEffect>
                  </a14:imgLayer>
                </a14:imgProps>
              </a:ext>
              <a:ext uri="{28A0092B-C50C-407E-A947-70E740481C1C}">
                <a14:useLocalDpi xmlns:a14="http://schemas.microsoft.com/office/drawing/2010/main" val="0"/>
              </a:ext>
            </a:extLst>
          </a:blip>
          <a:stretch>
            <a:fillRect/>
          </a:stretch>
        </p:blipFill>
        <p:spPr>
          <a:xfrm>
            <a:off x="6705600" y="4038600"/>
            <a:ext cx="1956160" cy="2042232"/>
          </a:xfrm>
          <a:prstGeom prst="rect">
            <a:avLst/>
          </a:prstGeom>
        </p:spPr>
      </p:pic>
    </p:spTree>
    <p:extLst>
      <p:ext uri="{BB962C8B-B14F-4D97-AF65-F5344CB8AC3E}">
        <p14:creationId xmlns:p14="http://schemas.microsoft.com/office/powerpoint/2010/main" val="1307105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1E8EB"/>
        </a:solidFill>
        <a:effectLst/>
      </p:bgPr>
    </p:bg>
    <p:spTree>
      <p:nvGrpSpPr>
        <p:cNvPr id="1" name=""/>
        <p:cNvGrpSpPr/>
        <p:nvPr/>
      </p:nvGrpSpPr>
      <p:grpSpPr>
        <a:xfrm>
          <a:off x="0" y="0"/>
          <a:ext cx="0" cy="0"/>
          <a:chOff x="0" y="0"/>
          <a:chExt cx="0" cy="0"/>
        </a:xfrm>
      </p:grpSpPr>
      <p:sp>
        <p:nvSpPr>
          <p:cNvPr id="2" name="TextBox 1"/>
          <p:cNvSpPr txBox="1"/>
          <p:nvPr/>
        </p:nvSpPr>
        <p:spPr>
          <a:xfrm>
            <a:off x="381000" y="457200"/>
            <a:ext cx="67818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Tax Collector Contacts</a:t>
            </a:r>
            <a:endParaRPr lang="en-US" sz="4000" b="1" dirty="0">
              <a:solidFill>
                <a:srgbClr val="CC5F54"/>
              </a:solidFill>
              <a:latin typeface="Franklin Gothic Book" pitchFamily="34" charset="0"/>
            </a:endParaRPr>
          </a:p>
        </p:txBody>
      </p:sp>
      <p:sp>
        <p:nvSpPr>
          <p:cNvPr id="3" name="TextBox 2"/>
          <p:cNvSpPr txBox="1"/>
          <p:nvPr/>
        </p:nvSpPr>
        <p:spPr>
          <a:xfrm>
            <a:off x="761953" y="1060010"/>
            <a:ext cx="7772400" cy="5570756"/>
          </a:xfrm>
          <a:prstGeom prst="rect">
            <a:avLst/>
          </a:prstGeom>
          <a:noFill/>
        </p:spPr>
        <p:txBody>
          <a:bodyPr wrap="square" rtlCol="0">
            <a:spAutoFit/>
          </a:bodyPr>
          <a:lstStyle/>
          <a:p>
            <a:pPr algn="ctr"/>
            <a:endParaRPr lang="en-US" sz="2800" dirty="0" smtClean="0">
              <a:solidFill>
                <a:srgbClr val="8CADAE">
                  <a:lumMod val="50000"/>
                </a:srgbClr>
              </a:solidFill>
              <a:latin typeface="Calibri" pitchFamily="34" charset="0"/>
            </a:endParaRPr>
          </a:p>
          <a:p>
            <a:pPr algn="ctr"/>
            <a:r>
              <a:rPr lang="en-US" sz="2800" dirty="0" smtClean="0">
                <a:solidFill>
                  <a:srgbClr val="8CADAE">
                    <a:lumMod val="50000"/>
                  </a:srgbClr>
                </a:solidFill>
                <a:latin typeface="Calibri" pitchFamily="34" charset="0"/>
              </a:rPr>
              <a:t>For payment information regarding Tangible Personal Property Taxes, contact:</a:t>
            </a:r>
          </a:p>
          <a:p>
            <a:pPr algn="ctr"/>
            <a:endParaRPr lang="en-US" sz="2000" dirty="0">
              <a:solidFill>
                <a:srgbClr val="8CADAE">
                  <a:lumMod val="50000"/>
                </a:srgbClr>
              </a:solidFill>
              <a:latin typeface="Calibri" pitchFamily="34" charset="0"/>
            </a:endParaRPr>
          </a:p>
          <a:p>
            <a:pPr algn="ctr"/>
            <a:r>
              <a:rPr lang="en-US" sz="2000" dirty="0" smtClean="0">
                <a:solidFill>
                  <a:srgbClr val="8CADAE">
                    <a:lumMod val="50000"/>
                  </a:srgbClr>
                </a:solidFill>
                <a:latin typeface="Calibri" pitchFamily="34" charset="0"/>
              </a:rPr>
              <a:t>Tammy Hall, TammyH@coj.net</a:t>
            </a:r>
            <a:endParaRPr lang="en-US" sz="2000" dirty="0">
              <a:solidFill>
                <a:srgbClr val="8CADAE">
                  <a:lumMod val="50000"/>
                </a:srgbClr>
              </a:solidFill>
              <a:latin typeface="Calibri" pitchFamily="34" charset="0"/>
            </a:endParaRPr>
          </a:p>
          <a:p>
            <a:pPr algn="ctr"/>
            <a:r>
              <a:rPr lang="en-US" sz="2000" dirty="0" smtClean="0">
                <a:solidFill>
                  <a:srgbClr val="8CADAE">
                    <a:lumMod val="50000"/>
                  </a:srgbClr>
                </a:solidFill>
                <a:latin typeface="Calibri" pitchFamily="34" charset="0"/>
              </a:rPr>
              <a:t>Deputy Director of Tax Operations</a:t>
            </a:r>
            <a:endParaRPr lang="en-US" sz="2000" dirty="0" smtClean="0">
              <a:solidFill>
                <a:srgbClr val="8CADAE">
                  <a:lumMod val="50000"/>
                </a:srgbClr>
              </a:solidFill>
              <a:latin typeface="Calibri" pitchFamily="34" charset="0"/>
            </a:endParaRPr>
          </a:p>
          <a:p>
            <a:pPr marL="457200" indent="-457200" algn="ctr">
              <a:buFont typeface="Arial" panose="020B0604020202020204" pitchFamily="34" charset="0"/>
              <a:buChar char="•"/>
            </a:pPr>
            <a:endParaRPr lang="en-US" sz="2000" dirty="0">
              <a:solidFill>
                <a:srgbClr val="8CADAE">
                  <a:lumMod val="50000"/>
                </a:srgbClr>
              </a:solidFill>
              <a:latin typeface="Calibri" pitchFamily="34" charset="0"/>
            </a:endParaRPr>
          </a:p>
          <a:p>
            <a:pPr algn="ctr"/>
            <a:r>
              <a:rPr lang="en-US" sz="2000" dirty="0" smtClean="0">
                <a:solidFill>
                  <a:srgbClr val="8CADAE">
                    <a:lumMod val="50000"/>
                  </a:srgbClr>
                </a:solidFill>
                <a:latin typeface="Calibri" pitchFamily="34" charset="0"/>
              </a:rPr>
              <a:t>Cindy Raley, </a:t>
            </a:r>
            <a:r>
              <a:rPr lang="en-US" sz="2000" dirty="0" smtClean="0">
                <a:solidFill>
                  <a:srgbClr val="8CADAE">
                    <a:lumMod val="50000"/>
                  </a:srgbClr>
                </a:solidFill>
                <a:latin typeface="Calibri" pitchFamily="34" charset="0"/>
                <a:hlinkClick r:id="rId2"/>
              </a:rPr>
              <a:t>craley@coj.net</a:t>
            </a:r>
            <a:endParaRPr lang="en-US" sz="2000" dirty="0" smtClean="0">
              <a:solidFill>
                <a:srgbClr val="8CADAE">
                  <a:lumMod val="50000"/>
                </a:srgbClr>
              </a:solidFill>
              <a:latin typeface="Calibri" pitchFamily="34" charset="0"/>
            </a:endParaRPr>
          </a:p>
          <a:p>
            <a:pPr algn="ctr"/>
            <a:r>
              <a:rPr lang="en-US" sz="2000" dirty="0" smtClean="0">
                <a:solidFill>
                  <a:srgbClr val="8CADAE">
                    <a:lumMod val="50000"/>
                  </a:srgbClr>
                </a:solidFill>
                <a:latin typeface="Calibri" pitchFamily="34" charset="0"/>
              </a:rPr>
              <a:t>Director of </a:t>
            </a:r>
            <a:r>
              <a:rPr lang="en-US" sz="2000" smtClean="0">
                <a:solidFill>
                  <a:srgbClr val="8CADAE">
                    <a:lumMod val="50000"/>
                  </a:srgbClr>
                </a:solidFill>
                <a:latin typeface="Calibri" pitchFamily="34" charset="0"/>
              </a:rPr>
              <a:t>Tax Operations</a:t>
            </a:r>
            <a:endParaRPr lang="en-US" sz="2000" dirty="0" smtClean="0">
              <a:solidFill>
                <a:srgbClr val="8CADAE">
                  <a:lumMod val="50000"/>
                </a:srgbClr>
              </a:solidFill>
              <a:latin typeface="Calibri" pitchFamily="34" charset="0"/>
            </a:endParaRPr>
          </a:p>
          <a:p>
            <a:pPr algn="ctr"/>
            <a:endParaRPr lang="en-US" sz="2000" dirty="0" smtClean="0">
              <a:solidFill>
                <a:srgbClr val="8CADAE">
                  <a:lumMod val="50000"/>
                </a:srgbClr>
              </a:solidFill>
              <a:latin typeface="Calibri" pitchFamily="34" charset="0"/>
            </a:endParaRPr>
          </a:p>
          <a:p>
            <a:pPr algn="ctr"/>
            <a:endParaRPr lang="en-US" sz="2000" dirty="0">
              <a:solidFill>
                <a:srgbClr val="8CADAE">
                  <a:lumMod val="50000"/>
                </a:srgbClr>
              </a:solidFill>
              <a:latin typeface="Calibri" pitchFamily="34" charset="0"/>
            </a:endParaRPr>
          </a:p>
          <a:p>
            <a:pPr algn="ctr"/>
            <a:r>
              <a:rPr lang="en-US" sz="2000" dirty="0" smtClean="0">
                <a:solidFill>
                  <a:srgbClr val="8CADAE">
                    <a:lumMod val="50000"/>
                  </a:srgbClr>
                </a:solidFill>
                <a:latin typeface="Calibri" pitchFamily="34" charset="0"/>
              </a:rPr>
              <a:t>(904) 630-1916, option 4</a:t>
            </a:r>
          </a:p>
          <a:p>
            <a:endParaRPr lang="en-US" sz="4000" dirty="0" smtClean="0">
              <a:solidFill>
                <a:srgbClr val="8CADAE">
                  <a:lumMod val="50000"/>
                </a:srgbClr>
              </a:solidFill>
              <a:latin typeface="Calibri" pitchFamily="34" charset="0"/>
            </a:endParaRPr>
          </a:p>
          <a:p>
            <a:endParaRPr lang="en-US" sz="2600" dirty="0">
              <a:solidFill>
                <a:srgbClr val="8CADAE">
                  <a:lumMod val="50000"/>
                </a:srgbClr>
              </a:solidFill>
              <a:latin typeface="Calibri" pitchFamily="34" charset="0"/>
            </a:endParaRPr>
          </a:p>
          <a:p>
            <a:endParaRPr lang="en-US" sz="2600" dirty="0" smtClean="0">
              <a:solidFill>
                <a:srgbClr val="C5D1D7">
                  <a:lumMod val="25000"/>
                </a:srgbClr>
              </a:solidFill>
              <a:latin typeface="Calibri" pitchFamily="34"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553200" y="4114800"/>
            <a:ext cx="2264125" cy="206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101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5134" y="1600200"/>
            <a:ext cx="8474066" cy="4431983"/>
          </a:xfrm>
          <a:prstGeom prst="rect">
            <a:avLst/>
          </a:prstGeom>
          <a:noFill/>
        </p:spPr>
        <p:txBody>
          <a:bodyPr wrap="square" rtlCol="0">
            <a:spAutoFit/>
          </a:bodyPr>
          <a:lstStyle/>
          <a:p>
            <a:endParaRPr lang="en-US" dirty="0" smtClean="0">
              <a:solidFill>
                <a:prstClr val="black"/>
              </a:solidFill>
            </a:endParaRPr>
          </a:p>
          <a:p>
            <a:pPr marL="457200" indent="-457200">
              <a:buFont typeface="Wingdings" pitchFamily="2" charset="2"/>
              <a:buChar char="§"/>
            </a:pPr>
            <a:r>
              <a:rPr lang="en-US" sz="2400" dirty="0" smtClean="0">
                <a:solidFill>
                  <a:srgbClr val="8CADAE">
                    <a:lumMod val="50000"/>
                  </a:srgbClr>
                </a:solidFill>
                <a:latin typeface="Calibri" pitchFamily="34" charset="0"/>
              </a:rPr>
              <a:t>Anyone </a:t>
            </a:r>
            <a:r>
              <a:rPr lang="en-US" sz="2400" u="sng" dirty="0" smtClean="0">
                <a:solidFill>
                  <a:srgbClr val="8CADAE">
                    <a:lumMod val="50000"/>
                  </a:srgbClr>
                </a:solidFill>
                <a:latin typeface="Calibri" pitchFamily="34" charset="0"/>
              </a:rPr>
              <a:t>who owns TPP </a:t>
            </a:r>
            <a:r>
              <a:rPr lang="en-US" sz="2400" b="1" u="sng" dirty="0" smtClean="0">
                <a:solidFill>
                  <a:srgbClr val="8CADAE">
                    <a:lumMod val="50000"/>
                  </a:srgbClr>
                </a:solidFill>
                <a:latin typeface="Calibri" pitchFamily="34" charset="0"/>
              </a:rPr>
              <a:t>on January 1</a:t>
            </a:r>
            <a:r>
              <a:rPr lang="en-US" sz="2400" dirty="0" smtClean="0">
                <a:solidFill>
                  <a:srgbClr val="8CADAE">
                    <a:lumMod val="50000"/>
                  </a:srgbClr>
                </a:solidFill>
                <a:latin typeface="Calibri" pitchFamily="34" charset="0"/>
              </a:rPr>
              <a:t> and who has a proprietorship, partnership, corporation, or is a self-employed agent or a </a:t>
            </a:r>
            <a:r>
              <a:rPr lang="en-US" sz="2400" smtClean="0">
                <a:solidFill>
                  <a:srgbClr val="8CADAE">
                    <a:lumMod val="50000"/>
                  </a:srgbClr>
                </a:solidFill>
                <a:latin typeface="Calibri" pitchFamily="34" charset="0"/>
              </a:rPr>
              <a:t>contractor…</a:t>
            </a:r>
          </a:p>
          <a:p>
            <a:endParaRPr lang="en-US" sz="2000" i="1" dirty="0" smtClean="0">
              <a:solidFill>
                <a:srgbClr val="8CADAE">
                  <a:lumMod val="50000"/>
                </a:srgbClr>
              </a:solidFill>
              <a:latin typeface="Calibri" pitchFamily="34" charset="0"/>
            </a:endParaRPr>
          </a:p>
          <a:p>
            <a:pPr marL="457200" indent="-457200">
              <a:buFont typeface="Wingdings" pitchFamily="2" charset="2"/>
              <a:buChar char="§"/>
            </a:pPr>
            <a:r>
              <a:rPr lang="en-US" sz="2400" dirty="0">
                <a:solidFill>
                  <a:srgbClr val="8CADAE">
                    <a:lumMod val="50000"/>
                  </a:srgbClr>
                </a:solidFill>
                <a:latin typeface="Calibri" pitchFamily="34" charset="0"/>
              </a:rPr>
              <a:t>Property owners who lease, lend or rent </a:t>
            </a:r>
            <a:r>
              <a:rPr lang="en-US" sz="2400" dirty="0" smtClean="0">
                <a:solidFill>
                  <a:srgbClr val="8CADAE">
                    <a:lumMod val="50000"/>
                  </a:srgbClr>
                </a:solidFill>
                <a:latin typeface="Calibri" pitchFamily="34" charset="0"/>
              </a:rPr>
              <a:t>property</a:t>
            </a:r>
          </a:p>
          <a:p>
            <a:endParaRPr lang="en-US" sz="2000" dirty="0">
              <a:solidFill>
                <a:srgbClr val="8CADAE">
                  <a:lumMod val="50000"/>
                </a:srgbClr>
              </a:solidFill>
              <a:latin typeface="Calibri" pitchFamily="34" charset="0"/>
            </a:endParaRPr>
          </a:p>
          <a:p>
            <a:pPr marL="457200" indent="-457200">
              <a:buFont typeface="Wingdings" pitchFamily="2" charset="2"/>
              <a:buChar char="§"/>
            </a:pPr>
            <a:r>
              <a:rPr lang="en-US" sz="2400" b="1" u="sng" dirty="0" smtClean="0">
                <a:solidFill>
                  <a:srgbClr val="8CADAE">
                    <a:lumMod val="50000"/>
                  </a:srgbClr>
                </a:solidFill>
                <a:latin typeface="Calibri" pitchFamily="34" charset="0"/>
              </a:rPr>
              <a:t>Deadline to file is April 1</a:t>
            </a:r>
            <a:r>
              <a:rPr lang="en-US" sz="2400" dirty="0" smtClean="0">
                <a:solidFill>
                  <a:srgbClr val="8CADAE">
                    <a:lumMod val="50000"/>
                  </a:srgbClr>
                </a:solidFill>
                <a:latin typeface="Calibri" pitchFamily="34" charset="0"/>
              </a:rPr>
              <a:t> </a:t>
            </a:r>
            <a:r>
              <a:rPr lang="en-US" sz="2000" i="1" dirty="0" smtClean="0">
                <a:solidFill>
                  <a:srgbClr val="8CADAE">
                    <a:lumMod val="50000"/>
                  </a:srgbClr>
                </a:solidFill>
                <a:latin typeface="Calibri" pitchFamily="34" charset="0"/>
              </a:rPr>
              <a:t>(Return must be </a:t>
            </a:r>
            <a:r>
              <a:rPr lang="en-US" sz="2000" i="1" u="sng" dirty="0" smtClean="0">
                <a:solidFill>
                  <a:srgbClr val="8CADAE">
                    <a:lumMod val="50000"/>
                  </a:srgbClr>
                </a:solidFill>
                <a:latin typeface="Calibri" pitchFamily="34" charset="0"/>
              </a:rPr>
              <a:t>postmarked</a:t>
            </a:r>
            <a:r>
              <a:rPr lang="en-US" sz="2000" i="1" dirty="0" smtClean="0">
                <a:solidFill>
                  <a:srgbClr val="8CADAE">
                    <a:lumMod val="50000"/>
                  </a:srgbClr>
                </a:solidFill>
                <a:latin typeface="Calibri" pitchFamily="34" charset="0"/>
              </a:rPr>
              <a:t> by 4/1)</a:t>
            </a:r>
            <a:br>
              <a:rPr lang="en-US" sz="2000" i="1" dirty="0" smtClean="0">
                <a:solidFill>
                  <a:srgbClr val="8CADAE">
                    <a:lumMod val="50000"/>
                  </a:srgbClr>
                </a:solidFill>
                <a:latin typeface="Calibri" pitchFamily="34" charset="0"/>
              </a:rPr>
            </a:br>
            <a:endParaRPr lang="en-US" sz="2000" i="1" dirty="0" smtClean="0">
              <a:solidFill>
                <a:srgbClr val="8CADAE">
                  <a:lumMod val="50000"/>
                </a:srgbClr>
              </a:solidFill>
              <a:latin typeface="Calibri" pitchFamily="34" charset="0"/>
            </a:endParaRPr>
          </a:p>
          <a:p>
            <a:pPr marL="914400" lvl="1" indent="-457200">
              <a:buFont typeface="Courier New" pitchFamily="49" charset="0"/>
              <a:buChar char="o"/>
            </a:pPr>
            <a:r>
              <a:rPr lang="en-US" sz="2400" dirty="0" smtClean="0">
                <a:solidFill>
                  <a:srgbClr val="8CADAE">
                    <a:lumMod val="50000"/>
                  </a:srgbClr>
                </a:solidFill>
                <a:latin typeface="Calibri" pitchFamily="34" charset="0"/>
              </a:rPr>
              <a:t>Others preparing returns (ex. accountants</a:t>
            </a:r>
            <a:r>
              <a:rPr lang="en-US" sz="2400" dirty="0">
                <a:solidFill>
                  <a:srgbClr val="8CADAE">
                    <a:lumMod val="50000"/>
                  </a:srgbClr>
                </a:solidFill>
                <a:latin typeface="Calibri" pitchFamily="34" charset="0"/>
              </a:rPr>
              <a:t>)</a:t>
            </a:r>
            <a:r>
              <a:rPr lang="en-US" sz="2400" dirty="0" smtClean="0">
                <a:solidFill>
                  <a:srgbClr val="8CADAE">
                    <a:lumMod val="50000"/>
                  </a:srgbClr>
                </a:solidFill>
                <a:latin typeface="Calibri" pitchFamily="34" charset="0"/>
              </a:rPr>
              <a:t> should make sure clients are aware of deadline</a:t>
            </a:r>
          </a:p>
          <a:p>
            <a:r>
              <a:rPr lang="en-US" sz="2400" dirty="0" smtClean="0">
                <a:solidFill>
                  <a:srgbClr val="8CADAE">
                    <a:lumMod val="50000"/>
                  </a:srgbClr>
                </a:solidFill>
                <a:latin typeface="Calibri" pitchFamily="34" charset="0"/>
              </a:rPr>
              <a:t>	</a:t>
            </a:r>
            <a:endParaRPr lang="en-US" sz="2400" dirty="0">
              <a:solidFill>
                <a:srgbClr val="8CADAE">
                  <a:lumMod val="50000"/>
                </a:srgbClr>
              </a:solidFill>
              <a:latin typeface="Calibri" pitchFamily="34" charset="0"/>
            </a:endParaRPr>
          </a:p>
          <a:p>
            <a:endParaRPr lang="en-US" sz="1200" dirty="0">
              <a:solidFill>
                <a:srgbClr val="C5D1D7">
                  <a:lumMod val="25000"/>
                </a:srgbClr>
              </a:solidFill>
              <a:latin typeface="Calibri" pitchFamily="34" charset="0"/>
            </a:endParaRPr>
          </a:p>
        </p:txBody>
      </p:sp>
      <p:sp>
        <p:nvSpPr>
          <p:cNvPr id="3" name="TextBox 2"/>
          <p:cNvSpPr txBox="1"/>
          <p:nvPr/>
        </p:nvSpPr>
        <p:spPr>
          <a:xfrm>
            <a:off x="494146" y="533400"/>
            <a:ext cx="4267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Who Files?</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810877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7" name="TextBox 6"/>
          <p:cNvSpPr txBox="1"/>
          <p:nvPr/>
        </p:nvSpPr>
        <p:spPr>
          <a:xfrm>
            <a:off x="1078345" y="3429000"/>
            <a:ext cx="7010400" cy="1938992"/>
          </a:xfrm>
          <a:prstGeom prst="rect">
            <a:avLst/>
          </a:prstGeom>
          <a:noFill/>
        </p:spPr>
        <p:txBody>
          <a:bodyPr wrap="square" rtlCol="0">
            <a:spAutoFit/>
          </a:bodyPr>
          <a:lstStyle/>
          <a:p>
            <a:pPr marL="457200" indent="-457200">
              <a:buFont typeface="Wingdings" pitchFamily="2" charset="2"/>
              <a:buChar char="§"/>
            </a:pPr>
            <a:endParaRPr lang="en-US" sz="2800" dirty="0">
              <a:solidFill>
                <a:srgbClr val="C5D1D7">
                  <a:lumMod val="25000"/>
                </a:srgbClr>
              </a:solidFill>
              <a:latin typeface="Calibri" pitchFamily="34" charset="0"/>
            </a:endParaRPr>
          </a:p>
          <a:p>
            <a:pPr marL="457200" indent="-457200">
              <a:buFont typeface="Wingdings" pitchFamily="2" charset="2"/>
              <a:buChar char="§"/>
            </a:pPr>
            <a:endParaRPr lang="en-US" sz="2800" dirty="0" smtClean="0">
              <a:solidFill>
                <a:srgbClr val="C5D1D7">
                  <a:lumMod val="25000"/>
                </a:srgbClr>
              </a:solidFill>
              <a:latin typeface="Calibri" pitchFamily="34" charset="0"/>
            </a:endParaRPr>
          </a:p>
          <a:p>
            <a:pPr marL="457200" indent="-457200">
              <a:buFont typeface="Wingdings" pitchFamily="2" charset="2"/>
              <a:buChar char="§"/>
            </a:pPr>
            <a:endParaRPr lang="en-US" sz="2800" dirty="0">
              <a:solidFill>
                <a:srgbClr val="C5D1D7">
                  <a:lumMod val="25000"/>
                </a:srgbClr>
              </a:solidFill>
              <a:latin typeface="Calibri" pitchFamily="34" charset="0"/>
            </a:endParaRPr>
          </a:p>
          <a:p>
            <a:pPr marL="457200" indent="-457200">
              <a:buFont typeface="Wingdings" pitchFamily="2" charset="2"/>
              <a:buChar char="§"/>
            </a:pPr>
            <a:endParaRPr lang="en-US" sz="2800" dirty="0" smtClean="0">
              <a:solidFill>
                <a:srgbClr val="C5D1D7">
                  <a:lumMod val="25000"/>
                </a:srgbClr>
              </a:solidFill>
              <a:latin typeface="Calibri" pitchFamily="34" charset="0"/>
            </a:endParaRPr>
          </a:p>
          <a:p>
            <a:pPr marL="457200" indent="-457200">
              <a:buFont typeface="Wingdings" pitchFamily="2" charset="2"/>
              <a:buChar char="§"/>
            </a:pPr>
            <a:endParaRPr lang="en-US" sz="800" dirty="0">
              <a:solidFill>
                <a:srgbClr val="C5D1D7">
                  <a:lumMod val="25000"/>
                </a:srgbClr>
              </a:solidFill>
              <a:latin typeface="Calibri" pitchFamily="34" charset="0"/>
            </a:endParaRPr>
          </a:p>
        </p:txBody>
      </p:sp>
      <p:sp>
        <p:nvSpPr>
          <p:cNvPr id="2" name="Rectangle 1"/>
          <p:cNvSpPr/>
          <p:nvPr/>
        </p:nvSpPr>
        <p:spPr>
          <a:xfrm>
            <a:off x="522498" y="2209800"/>
            <a:ext cx="7573037" cy="3785652"/>
          </a:xfrm>
          <a:prstGeom prst="rect">
            <a:avLst/>
          </a:prstGeom>
        </p:spPr>
        <p:txBody>
          <a:bodyPr wrap="square">
            <a:spAutoFit/>
          </a:bodyPr>
          <a:lstStyle/>
          <a:p>
            <a:pPr marL="342900" indent="-342900">
              <a:buFont typeface="Wingdings" pitchFamily="2" charset="2"/>
              <a:buChar char="§"/>
            </a:pPr>
            <a:r>
              <a:rPr lang="en-US" sz="2400" b="1" u="sng" dirty="0" smtClean="0">
                <a:solidFill>
                  <a:srgbClr val="8CADAE">
                    <a:lumMod val="50000"/>
                  </a:srgbClr>
                </a:solidFill>
                <a:latin typeface="Calibri" pitchFamily="34" charset="0"/>
              </a:rPr>
              <a:t>Business Assets</a:t>
            </a:r>
          </a:p>
          <a:p>
            <a:pPr marL="1257300" lvl="2" indent="-342900">
              <a:buFont typeface="Courier New" pitchFamily="49" charset="0"/>
              <a:buChar char="o"/>
            </a:pPr>
            <a:r>
              <a:rPr lang="en-US" sz="2400" dirty="0" smtClean="0">
                <a:solidFill>
                  <a:srgbClr val="8CADAE">
                    <a:lumMod val="50000"/>
                  </a:srgbClr>
                </a:solidFill>
                <a:latin typeface="Calibri" pitchFamily="34" charset="0"/>
              </a:rPr>
              <a:t>Furniture, computers, manufacturing </a:t>
            </a:r>
          </a:p>
          <a:p>
            <a:pPr lvl="2"/>
            <a:r>
              <a:rPr lang="en-US" sz="2400" dirty="0" smtClean="0">
                <a:solidFill>
                  <a:srgbClr val="8CADAE">
                    <a:lumMod val="50000"/>
                  </a:srgbClr>
                </a:solidFill>
                <a:latin typeface="Calibri" pitchFamily="34" charset="0"/>
              </a:rPr>
              <a:t>     equipment, signs, office items</a:t>
            </a:r>
          </a:p>
          <a:p>
            <a:pPr lvl="2"/>
            <a:endParaRPr lang="en-US" sz="1200" dirty="0">
              <a:solidFill>
                <a:srgbClr val="8CADAE">
                  <a:lumMod val="50000"/>
                </a:srgbClr>
              </a:solidFill>
              <a:latin typeface="Calibri" pitchFamily="34" charset="0"/>
            </a:endParaRPr>
          </a:p>
          <a:p>
            <a:pPr marL="342900" indent="-342900">
              <a:buFont typeface="Wingdings" pitchFamily="2" charset="2"/>
              <a:buChar char="§"/>
            </a:pPr>
            <a:r>
              <a:rPr lang="en-US" sz="2400" b="1" u="sng" dirty="0" smtClean="0">
                <a:solidFill>
                  <a:srgbClr val="8CADAE">
                    <a:lumMod val="50000"/>
                  </a:srgbClr>
                </a:solidFill>
                <a:latin typeface="Calibri" pitchFamily="34" charset="0"/>
              </a:rPr>
              <a:t>Supplies</a:t>
            </a:r>
            <a:endParaRPr lang="en-US" sz="1600" b="1" u="sng" dirty="0">
              <a:solidFill>
                <a:srgbClr val="8CADAE">
                  <a:lumMod val="50000"/>
                </a:srgbClr>
              </a:solidFill>
              <a:latin typeface="Calibri" pitchFamily="34" charset="0"/>
            </a:endParaRPr>
          </a:p>
          <a:p>
            <a:pPr marL="1257300" lvl="2" indent="-342900">
              <a:buFont typeface="Courier New" pitchFamily="49" charset="0"/>
              <a:buChar char="o"/>
            </a:pPr>
            <a:r>
              <a:rPr lang="en-US" sz="2400" dirty="0">
                <a:solidFill>
                  <a:srgbClr val="8CADAE">
                    <a:lumMod val="50000"/>
                  </a:srgbClr>
                </a:solidFill>
                <a:latin typeface="Calibri" pitchFamily="34" charset="0"/>
              </a:rPr>
              <a:t>Give average cost of supplies on </a:t>
            </a:r>
            <a:r>
              <a:rPr lang="en-US" sz="2400" dirty="0" smtClean="0">
                <a:solidFill>
                  <a:srgbClr val="8CADAE">
                    <a:lumMod val="50000"/>
                  </a:srgbClr>
                </a:solidFill>
                <a:latin typeface="Calibri" pitchFamily="34" charset="0"/>
              </a:rPr>
              <a:t>hand</a:t>
            </a:r>
            <a:br>
              <a:rPr lang="en-US" sz="2400" dirty="0" smtClean="0">
                <a:solidFill>
                  <a:srgbClr val="8CADAE">
                    <a:lumMod val="50000"/>
                  </a:srgbClr>
                </a:solidFill>
                <a:latin typeface="Calibri" pitchFamily="34" charset="0"/>
              </a:rPr>
            </a:br>
            <a:endParaRPr lang="en-US" sz="1200" dirty="0">
              <a:solidFill>
                <a:srgbClr val="8CADAE">
                  <a:lumMod val="50000"/>
                </a:srgbClr>
              </a:solidFill>
              <a:latin typeface="Calibri" pitchFamily="34" charset="0"/>
            </a:endParaRPr>
          </a:p>
          <a:p>
            <a:pPr marL="1257300" lvl="2" indent="-342900">
              <a:buFont typeface="Courier New" pitchFamily="49" charset="0"/>
              <a:buChar char="o"/>
            </a:pPr>
            <a:r>
              <a:rPr lang="en-US" sz="2400" dirty="0" smtClean="0">
                <a:solidFill>
                  <a:srgbClr val="8CADAE">
                    <a:lumMod val="50000"/>
                  </a:srgbClr>
                </a:solidFill>
                <a:latin typeface="Calibri" pitchFamily="34" charset="0"/>
              </a:rPr>
              <a:t>Include supplies</a:t>
            </a:r>
            <a:r>
              <a:rPr lang="en-US" sz="2400" dirty="0">
                <a:solidFill>
                  <a:srgbClr val="8CADAE">
                    <a:lumMod val="50000"/>
                  </a:srgbClr>
                </a:solidFill>
                <a:latin typeface="Calibri" pitchFamily="34" charset="0"/>
              </a:rPr>
              <a:t>, such as stationery and janitorial </a:t>
            </a:r>
            <a:r>
              <a:rPr lang="en-US" sz="2400" dirty="0" smtClean="0">
                <a:solidFill>
                  <a:srgbClr val="8CADAE">
                    <a:lumMod val="50000"/>
                  </a:srgbClr>
                </a:solidFill>
                <a:latin typeface="Calibri" pitchFamily="34" charset="0"/>
              </a:rPr>
              <a:t>supplies and linens</a:t>
            </a:r>
            <a:br>
              <a:rPr lang="en-US" sz="2400" dirty="0" smtClean="0">
                <a:solidFill>
                  <a:srgbClr val="8CADAE">
                    <a:lumMod val="50000"/>
                  </a:srgbClr>
                </a:solidFill>
                <a:latin typeface="Calibri" pitchFamily="34" charset="0"/>
              </a:rPr>
            </a:br>
            <a:endParaRPr lang="en-US" sz="2400" b="1" u="sng" dirty="0" smtClean="0">
              <a:solidFill>
                <a:prstClr val="black"/>
              </a:solidFill>
              <a:latin typeface="Calibri" pitchFamily="34" charset="0"/>
            </a:endParaRPr>
          </a:p>
          <a:p>
            <a:pPr marL="342900" indent="-342900">
              <a:buFont typeface="Wingdings" pitchFamily="2" charset="2"/>
              <a:buChar char="§"/>
            </a:pPr>
            <a:endParaRPr lang="en-US" sz="2400" dirty="0">
              <a:solidFill>
                <a:prstClr val="black"/>
              </a:solidFill>
              <a:latin typeface="Calibri" pitchFamily="34" charset="0"/>
            </a:endParaRPr>
          </a:p>
        </p:txBody>
      </p:sp>
      <p:sp>
        <p:nvSpPr>
          <p:cNvPr id="5" name="TextBox 4"/>
          <p:cNvSpPr txBox="1"/>
          <p:nvPr/>
        </p:nvSpPr>
        <p:spPr>
          <a:xfrm>
            <a:off x="609600" y="533400"/>
            <a:ext cx="7315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What to Report</a:t>
            </a:r>
            <a:endParaRPr lang="en-US" sz="4000" b="1" dirty="0">
              <a:solidFill>
                <a:srgbClr val="CC5F54"/>
              </a:solidFill>
              <a:latin typeface="Franklin Gothic Boo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87343"/>
            <a:ext cx="2802962" cy="160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3</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947477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7" name="TextBox 6"/>
          <p:cNvSpPr txBox="1"/>
          <p:nvPr/>
        </p:nvSpPr>
        <p:spPr>
          <a:xfrm>
            <a:off x="609600" y="2133600"/>
            <a:ext cx="7242462" cy="4154984"/>
          </a:xfrm>
          <a:prstGeom prst="rect">
            <a:avLst/>
          </a:prstGeom>
          <a:noFill/>
        </p:spPr>
        <p:txBody>
          <a:bodyPr wrap="square" rtlCol="0">
            <a:spAutoFit/>
          </a:bodyPr>
          <a:lstStyle/>
          <a:p>
            <a:pPr marL="342900" indent="-342900">
              <a:buFont typeface="Wingdings" pitchFamily="2" charset="2"/>
              <a:buChar char="§"/>
            </a:pPr>
            <a:r>
              <a:rPr lang="en-US" sz="2400" b="1" u="sng" dirty="0">
                <a:solidFill>
                  <a:srgbClr val="8CADAE">
                    <a:lumMod val="50000"/>
                  </a:srgbClr>
                </a:solidFill>
                <a:latin typeface="Calibri" pitchFamily="34" charset="0"/>
              </a:rPr>
              <a:t>Household Goods</a:t>
            </a:r>
            <a:r>
              <a:rPr lang="en-US" sz="2400" b="1" dirty="0">
                <a:solidFill>
                  <a:srgbClr val="8CADAE">
                    <a:lumMod val="50000"/>
                  </a:srgbClr>
                </a:solidFill>
                <a:latin typeface="Calibri" pitchFamily="34" charset="0"/>
              </a:rPr>
              <a:t> (in Hotels, Motels, </a:t>
            </a:r>
            <a:r>
              <a:rPr lang="en-US" sz="2400" b="1" dirty="0" smtClean="0">
                <a:solidFill>
                  <a:srgbClr val="8CADAE">
                    <a:lumMod val="50000"/>
                  </a:srgbClr>
                </a:solidFill>
                <a:latin typeface="Calibri" pitchFamily="34" charset="0"/>
              </a:rPr>
              <a:t>Apts./</a:t>
            </a:r>
            <a:r>
              <a:rPr lang="en-US" sz="2400" b="1" dirty="0">
                <a:solidFill>
                  <a:srgbClr val="8CADAE">
                    <a:lumMod val="50000"/>
                  </a:srgbClr>
                </a:solidFill>
                <a:latin typeface="Calibri" pitchFamily="34" charset="0"/>
              </a:rPr>
              <a:t>Rental Units):</a:t>
            </a:r>
          </a:p>
          <a:p>
            <a:pPr marL="1200150" lvl="2" indent="-285750">
              <a:buFont typeface="Courier New" pitchFamily="49" charset="0"/>
              <a:buChar char="o"/>
            </a:pPr>
            <a:r>
              <a:rPr lang="en-US" sz="2000" dirty="0">
                <a:solidFill>
                  <a:srgbClr val="8CADAE">
                    <a:lumMod val="50000"/>
                  </a:srgbClr>
                </a:solidFill>
                <a:latin typeface="Calibri" pitchFamily="34" charset="0"/>
              </a:rPr>
              <a:t>Furniture</a:t>
            </a:r>
          </a:p>
          <a:p>
            <a:pPr marL="1200150" lvl="2" indent="-285750">
              <a:buFont typeface="Courier New" pitchFamily="49" charset="0"/>
              <a:buChar char="o"/>
            </a:pPr>
            <a:r>
              <a:rPr lang="en-US" sz="2000" dirty="0">
                <a:solidFill>
                  <a:srgbClr val="8CADAE">
                    <a:lumMod val="50000"/>
                  </a:srgbClr>
                </a:solidFill>
                <a:latin typeface="Calibri" pitchFamily="34" charset="0"/>
              </a:rPr>
              <a:t>Appliances</a:t>
            </a:r>
          </a:p>
          <a:p>
            <a:pPr marL="1200150" lvl="2" indent="-285750">
              <a:buFont typeface="Courier New" pitchFamily="49" charset="0"/>
              <a:buChar char="o"/>
            </a:pPr>
            <a:r>
              <a:rPr lang="en-US" sz="2000" dirty="0">
                <a:solidFill>
                  <a:srgbClr val="8CADAE">
                    <a:lumMod val="50000"/>
                  </a:srgbClr>
                </a:solidFill>
                <a:latin typeface="Calibri" pitchFamily="34" charset="0"/>
              </a:rPr>
              <a:t>Other </a:t>
            </a:r>
            <a:r>
              <a:rPr lang="en-US" sz="2000" dirty="0" smtClean="0">
                <a:solidFill>
                  <a:srgbClr val="8CADAE">
                    <a:lumMod val="50000"/>
                  </a:srgbClr>
                </a:solidFill>
                <a:latin typeface="Calibri" pitchFamily="34" charset="0"/>
              </a:rPr>
              <a:t>assets such as mini-blinds, fans, artwork</a:t>
            </a:r>
            <a:endParaRPr lang="en-US" sz="2000" dirty="0">
              <a:solidFill>
                <a:srgbClr val="8CADAE">
                  <a:lumMod val="50000"/>
                </a:srgbClr>
              </a:solidFill>
              <a:latin typeface="Calibri" pitchFamily="34" charset="0"/>
            </a:endParaRPr>
          </a:p>
          <a:p>
            <a:pPr marL="1257300" lvl="2" indent="-342900">
              <a:buFont typeface="Wingdings" pitchFamily="2" charset="2"/>
              <a:buChar char="§"/>
            </a:pPr>
            <a:endParaRPr lang="en-US" sz="2000" b="1" dirty="0">
              <a:solidFill>
                <a:srgbClr val="8CADAE">
                  <a:lumMod val="50000"/>
                </a:srgbClr>
              </a:solidFill>
              <a:latin typeface="Calibri" pitchFamily="34" charset="0"/>
            </a:endParaRPr>
          </a:p>
          <a:p>
            <a:pPr marL="342900" indent="-342900">
              <a:buFont typeface="Wingdings" pitchFamily="2" charset="2"/>
              <a:buChar char="§"/>
            </a:pPr>
            <a:r>
              <a:rPr lang="en-US" sz="2400" b="1" u="sng" dirty="0" smtClean="0">
                <a:solidFill>
                  <a:srgbClr val="8CADAE">
                    <a:lumMod val="50000"/>
                  </a:srgbClr>
                </a:solidFill>
                <a:latin typeface="Calibri" pitchFamily="34" charset="0"/>
              </a:rPr>
              <a:t>Property </a:t>
            </a:r>
            <a:r>
              <a:rPr lang="en-US" sz="2400" b="1" u="sng" dirty="0">
                <a:solidFill>
                  <a:srgbClr val="8CADAE">
                    <a:lumMod val="50000"/>
                  </a:srgbClr>
                </a:solidFill>
                <a:latin typeface="Calibri" pitchFamily="34" charset="0"/>
              </a:rPr>
              <a:t>Owned but Rented</a:t>
            </a:r>
            <a:r>
              <a:rPr lang="en-US" sz="2400" b="1" dirty="0">
                <a:solidFill>
                  <a:srgbClr val="8CADAE">
                    <a:lumMod val="50000"/>
                  </a:srgbClr>
                </a:solidFill>
                <a:latin typeface="Calibri" pitchFamily="34" charset="0"/>
              </a:rPr>
              <a:t> to Another</a:t>
            </a:r>
            <a:r>
              <a:rPr lang="en-US" sz="2000" b="1" dirty="0">
                <a:solidFill>
                  <a:srgbClr val="8CADAE">
                    <a:lumMod val="50000"/>
                  </a:srgbClr>
                </a:solidFill>
                <a:latin typeface="Calibri" pitchFamily="34" charset="0"/>
              </a:rPr>
              <a:t>:</a:t>
            </a:r>
          </a:p>
          <a:p>
            <a:pPr marL="1200150" lvl="2" indent="-285750">
              <a:buFont typeface="Courier New" pitchFamily="49" charset="0"/>
              <a:buChar char="o"/>
            </a:pPr>
            <a:r>
              <a:rPr lang="en-US" sz="2000" dirty="0">
                <a:solidFill>
                  <a:srgbClr val="8CADAE">
                    <a:lumMod val="50000"/>
                  </a:srgbClr>
                </a:solidFill>
                <a:latin typeface="Calibri" pitchFamily="34" charset="0"/>
              </a:rPr>
              <a:t>Any equipment the property owner owns that is on a loan, rental, or lease basis to </a:t>
            </a:r>
            <a:r>
              <a:rPr lang="en-US" sz="2000" dirty="0" smtClean="0">
                <a:solidFill>
                  <a:srgbClr val="8CADAE">
                    <a:lumMod val="50000"/>
                  </a:srgbClr>
                </a:solidFill>
                <a:latin typeface="Calibri" pitchFamily="34" charset="0"/>
              </a:rPr>
              <a:t>others</a:t>
            </a:r>
          </a:p>
          <a:p>
            <a:pPr marL="398463" lvl="2"/>
            <a:endParaRPr lang="en-US" sz="2000" b="1" dirty="0" smtClean="0">
              <a:solidFill>
                <a:srgbClr val="8CADAE">
                  <a:lumMod val="50000"/>
                </a:srgbClr>
              </a:solidFill>
              <a:latin typeface="Calibri" pitchFamily="34" charset="0"/>
            </a:endParaRPr>
          </a:p>
          <a:p>
            <a:pPr marL="398463" lvl="2"/>
            <a:r>
              <a:rPr lang="en-US" sz="2400" b="1" dirty="0" smtClean="0">
                <a:solidFill>
                  <a:srgbClr val="8CADAE">
                    <a:lumMod val="50000"/>
                  </a:srgbClr>
                </a:solidFill>
                <a:latin typeface="Calibri" pitchFamily="34" charset="0"/>
              </a:rPr>
              <a:t>And other items…</a:t>
            </a:r>
            <a:endParaRPr lang="en-US" sz="2400" b="1" dirty="0">
              <a:solidFill>
                <a:srgbClr val="8CADAE">
                  <a:lumMod val="50000"/>
                </a:srgbClr>
              </a:solidFill>
              <a:latin typeface="Calibri" pitchFamily="34" charset="0"/>
            </a:endParaRPr>
          </a:p>
          <a:p>
            <a:endParaRPr lang="en-US" sz="1000" b="1" dirty="0">
              <a:solidFill>
                <a:prstClr val="black"/>
              </a:solidFill>
              <a:latin typeface="Calibri" pitchFamily="34" charset="0"/>
            </a:endParaRPr>
          </a:p>
          <a:p>
            <a:pPr lvl="1"/>
            <a:endParaRPr lang="en-US" dirty="0">
              <a:solidFill>
                <a:prstClr val="black"/>
              </a:solidFill>
              <a:latin typeface="Calibri" pitchFamily="34" charset="0"/>
            </a:endParaRPr>
          </a:p>
        </p:txBody>
      </p:sp>
      <p:sp>
        <p:nvSpPr>
          <p:cNvPr id="5" name="TextBox 4"/>
          <p:cNvSpPr txBox="1"/>
          <p:nvPr/>
        </p:nvSpPr>
        <p:spPr>
          <a:xfrm>
            <a:off x="683492" y="533400"/>
            <a:ext cx="7315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What to Report</a:t>
            </a:r>
            <a:endParaRPr lang="en-US" sz="4000" b="1" dirty="0">
              <a:solidFill>
                <a:srgbClr val="CC5F54"/>
              </a:solidFill>
              <a:latin typeface="Franklin Gothic Book" pitchFamily="34" charset="0"/>
            </a:endParaRPr>
          </a:p>
        </p:txBody>
      </p:sp>
      <p:pic>
        <p:nvPicPr>
          <p:cNvPr id="6" name="Picture 4" descr="C:\Users\ipease\AppData\Local\Microsoft\Windows\Temporary Internet Files\Content.IE5\72HI24YF\MC9003324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438400"/>
            <a:ext cx="1600200" cy="15376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4</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799144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7" name="TextBox 6"/>
          <p:cNvSpPr txBox="1"/>
          <p:nvPr/>
        </p:nvSpPr>
        <p:spPr>
          <a:xfrm>
            <a:off x="533400" y="1371600"/>
            <a:ext cx="8234218" cy="5201424"/>
          </a:xfrm>
          <a:prstGeom prst="rect">
            <a:avLst/>
          </a:prstGeom>
          <a:noFill/>
        </p:spPr>
        <p:txBody>
          <a:bodyPr wrap="square" rtlCol="0">
            <a:spAutoFit/>
          </a:bodyPr>
          <a:lstStyle/>
          <a:p>
            <a:pPr marL="1257300" lvl="2" indent="-342900">
              <a:buFont typeface="Wingdings" pitchFamily="2" charset="2"/>
              <a:buChar char="§"/>
            </a:pPr>
            <a:endParaRPr lang="en-US" sz="2000" b="1" dirty="0">
              <a:solidFill>
                <a:srgbClr val="8CADAE">
                  <a:lumMod val="50000"/>
                </a:srgbClr>
              </a:solidFill>
              <a:latin typeface="Calibri" pitchFamily="34" charset="0"/>
            </a:endParaRPr>
          </a:p>
          <a:p>
            <a:pPr marL="339725" lvl="1" indent="-339725">
              <a:buFont typeface="Wingdings" pitchFamily="2" charset="2"/>
              <a:buChar char="§"/>
            </a:pPr>
            <a:r>
              <a:rPr lang="en-US" sz="2400" b="1" u="sng" dirty="0" smtClean="0">
                <a:solidFill>
                  <a:srgbClr val="8CADAE">
                    <a:lumMod val="50000"/>
                  </a:srgbClr>
                </a:solidFill>
                <a:latin typeface="Calibri" pitchFamily="34" charset="0"/>
              </a:rPr>
              <a:t>Attached </a:t>
            </a:r>
            <a:r>
              <a:rPr lang="en-US" sz="2400" b="1" u="sng" dirty="0">
                <a:solidFill>
                  <a:srgbClr val="8CADAE">
                    <a:lumMod val="50000"/>
                  </a:srgbClr>
                </a:solidFill>
                <a:latin typeface="Calibri" pitchFamily="34" charset="0"/>
              </a:rPr>
              <a:t>Vehicle </a:t>
            </a:r>
            <a:r>
              <a:rPr lang="en-US" sz="2400" b="1" u="sng" dirty="0" smtClean="0">
                <a:solidFill>
                  <a:srgbClr val="8CADAE">
                    <a:lumMod val="50000"/>
                  </a:srgbClr>
                </a:solidFill>
                <a:latin typeface="Calibri" pitchFamily="34" charset="0"/>
              </a:rPr>
              <a:t>Equipment</a:t>
            </a:r>
          </a:p>
          <a:p>
            <a:pPr marL="0" lvl="1"/>
            <a:endParaRPr lang="en-US" sz="1200" dirty="0" smtClean="0">
              <a:solidFill>
                <a:srgbClr val="8CADAE">
                  <a:lumMod val="50000"/>
                </a:srgbClr>
              </a:solidFill>
              <a:latin typeface="Calibri" pitchFamily="34" charset="0"/>
            </a:endParaRPr>
          </a:p>
          <a:p>
            <a:pPr marL="800100" lvl="1" indent="-342900">
              <a:buFont typeface="Courier New" pitchFamily="49" charset="0"/>
              <a:buChar char="o"/>
            </a:pPr>
            <a:r>
              <a:rPr lang="en-US" sz="2400" dirty="0" smtClean="0">
                <a:solidFill>
                  <a:srgbClr val="8CADAE">
                    <a:lumMod val="50000"/>
                  </a:srgbClr>
                </a:solidFill>
                <a:latin typeface="Calibri" pitchFamily="34" charset="0"/>
              </a:rPr>
              <a:t>Tagged </a:t>
            </a:r>
            <a:r>
              <a:rPr lang="en-US" sz="2400" dirty="0">
                <a:solidFill>
                  <a:srgbClr val="8CADAE">
                    <a:lumMod val="50000"/>
                  </a:srgbClr>
                </a:solidFill>
                <a:latin typeface="Calibri" pitchFamily="34" charset="0"/>
              </a:rPr>
              <a:t>vehicles are </a:t>
            </a:r>
            <a:r>
              <a:rPr lang="en-US" sz="2400" b="1" u="sng" dirty="0">
                <a:solidFill>
                  <a:srgbClr val="8CADAE">
                    <a:lumMod val="50000"/>
                  </a:srgbClr>
                </a:solidFill>
                <a:latin typeface="Calibri" pitchFamily="34" charset="0"/>
              </a:rPr>
              <a:t>not</a:t>
            </a:r>
            <a:r>
              <a:rPr lang="en-US" sz="2400" dirty="0">
                <a:solidFill>
                  <a:srgbClr val="8CADAE">
                    <a:lumMod val="50000"/>
                  </a:srgbClr>
                </a:solidFill>
                <a:latin typeface="Calibri" pitchFamily="34" charset="0"/>
              </a:rPr>
              <a:t> considered </a:t>
            </a:r>
            <a:r>
              <a:rPr lang="en-US" sz="2400" dirty="0" smtClean="0">
                <a:solidFill>
                  <a:srgbClr val="8CADAE">
                    <a:lumMod val="50000"/>
                  </a:srgbClr>
                </a:solidFill>
                <a:latin typeface="Calibri" pitchFamily="34" charset="0"/>
              </a:rPr>
              <a:t>TPP</a:t>
            </a:r>
          </a:p>
          <a:p>
            <a:pPr lvl="1"/>
            <a:endParaRPr lang="en-US" sz="800" dirty="0" smtClean="0">
              <a:solidFill>
                <a:srgbClr val="8CADAE">
                  <a:lumMod val="50000"/>
                </a:srgbClr>
              </a:solidFill>
              <a:latin typeface="Calibri" pitchFamily="34" charset="0"/>
            </a:endParaRPr>
          </a:p>
          <a:p>
            <a:pPr marL="800100" lvl="1" indent="-342900">
              <a:buFont typeface="Courier New" pitchFamily="49" charset="0"/>
              <a:buChar char="o"/>
            </a:pPr>
            <a:r>
              <a:rPr lang="en-US" sz="2400" dirty="0">
                <a:solidFill>
                  <a:srgbClr val="8CADAE">
                    <a:lumMod val="50000"/>
                  </a:srgbClr>
                </a:solidFill>
                <a:latin typeface="Calibri" pitchFamily="34" charset="0"/>
              </a:rPr>
              <a:t>H</a:t>
            </a:r>
            <a:r>
              <a:rPr lang="en-US" sz="2400" dirty="0" smtClean="0">
                <a:solidFill>
                  <a:srgbClr val="8CADAE">
                    <a:lumMod val="50000"/>
                  </a:srgbClr>
                </a:solidFill>
                <a:latin typeface="Calibri" pitchFamily="34" charset="0"/>
              </a:rPr>
              <a:t>owever</a:t>
            </a:r>
            <a:r>
              <a:rPr lang="en-US" sz="2400" dirty="0">
                <a:solidFill>
                  <a:srgbClr val="8CADAE">
                    <a:lumMod val="50000"/>
                  </a:srgbClr>
                </a:solidFill>
                <a:latin typeface="Calibri" pitchFamily="34" charset="0"/>
              </a:rPr>
              <a:t>, </a:t>
            </a:r>
            <a:r>
              <a:rPr lang="en-US" sz="2400" b="1" u="sng" dirty="0">
                <a:solidFill>
                  <a:srgbClr val="8CADAE">
                    <a:lumMod val="50000"/>
                  </a:srgbClr>
                </a:solidFill>
                <a:latin typeface="Calibri" pitchFamily="34" charset="0"/>
              </a:rPr>
              <a:t>equipment attached to the vehicle</a:t>
            </a:r>
            <a:r>
              <a:rPr lang="en-US" sz="2400" dirty="0">
                <a:solidFill>
                  <a:srgbClr val="8CADAE">
                    <a:lumMod val="50000"/>
                  </a:srgbClr>
                </a:solidFill>
                <a:latin typeface="Calibri" pitchFamily="34" charset="0"/>
              </a:rPr>
              <a:t> to perform a service </a:t>
            </a:r>
            <a:r>
              <a:rPr lang="en-US" sz="2400" b="1" u="sng" dirty="0">
                <a:solidFill>
                  <a:srgbClr val="8CADAE">
                    <a:lumMod val="50000"/>
                  </a:srgbClr>
                </a:solidFill>
                <a:latin typeface="Calibri" pitchFamily="34" charset="0"/>
              </a:rPr>
              <a:t>is considered Tangible Personal </a:t>
            </a:r>
            <a:r>
              <a:rPr lang="en-US" sz="2400" b="1" u="sng" dirty="0" smtClean="0">
                <a:solidFill>
                  <a:srgbClr val="8CADAE">
                    <a:lumMod val="50000"/>
                  </a:srgbClr>
                </a:solidFill>
                <a:latin typeface="Calibri" pitchFamily="34" charset="0"/>
              </a:rPr>
              <a:t>Property</a:t>
            </a:r>
            <a:br>
              <a:rPr lang="en-US" sz="2400" b="1" u="sng" dirty="0" smtClean="0">
                <a:solidFill>
                  <a:srgbClr val="8CADAE">
                    <a:lumMod val="50000"/>
                  </a:srgbClr>
                </a:solidFill>
                <a:latin typeface="Calibri" pitchFamily="34" charset="0"/>
              </a:rPr>
            </a:br>
            <a:endParaRPr lang="en-US" sz="800" dirty="0">
              <a:solidFill>
                <a:srgbClr val="8CADAE">
                  <a:lumMod val="50000"/>
                </a:srgbClr>
              </a:solidFill>
              <a:latin typeface="Calibri" pitchFamily="34" charset="0"/>
            </a:endParaRPr>
          </a:p>
          <a:p>
            <a:pPr marL="800100" lvl="1" indent="-342900">
              <a:buFont typeface="Courier New" pitchFamily="49" charset="0"/>
              <a:buChar char="o"/>
            </a:pPr>
            <a:r>
              <a:rPr lang="en-US" sz="2400" dirty="0" smtClean="0">
                <a:solidFill>
                  <a:srgbClr val="8CADAE">
                    <a:lumMod val="50000"/>
                  </a:srgbClr>
                </a:solidFill>
                <a:latin typeface="Calibri" pitchFamily="34" charset="0"/>
              </a:rPr>
              <a:t>Examples </a:t>
            </a:r>
            <a:r>
              <a:rPr lang="en-US" sz="2400" dirty="0">
                <a:solidFill>
                  <a:srgbClr val="8CADAE">
                    <a:lumMod val="50000"/>
                  </a:srgbClr>
                </a:solidFill>
                <a:latin typeface="Calibri" pitchFamily="34" charset="0"/>
              </a:rPr>
              <a:t>include: generators, water tanks, tool boxes, ladder racks, GPS trackers, additional gas tanks, storage </a:t>
            </a:r>
            <a:r>
              <a:rPr lang="en-US" sz="2400" dirty="0" smtClean="0">
                <a:solidFill>
                  <a:srgbClr val="8CADAE">
                    <a:lumMod val="50000"/>
                  </a:srgbClr>
                </a:solidFill>
                <a:latin typeface="Calibri" pitchFamily="34" charset="0"/>
              </a:rPr>
              <a:t>tanks</a:t>
            </a:r>
            <a:br>
              <a:rPr lang="en-US" sz="2400" dirty="0" smtClean="0">
                <a:solidFill>
                  <a:srgbClr val="8CADAE">
                    <a:lumMod val="50000"/>
                  </a:srgbClr>
                </a:solidFill>
                <a:latin typeface="Calibri" pitchFamily="34" charset="0"/>
              </a:rPr>
            </a:br>
            <a:endParaRPr lang="en-US" sz="800" dirty="0" smtClean="0">
              <a:solidFill>
                <a:srgbClr val="8CADAE">
                  <a:lumMod val="50000"/>
                </a:srgbClr>
              </a:solidFill>
              <a:latin typeface="Calibri" pitchFamily="34" charset="0"/>
            </a:endParaRPr>
          </a:p>
          <a:p>
            <a:pPr marL="800100" lvl="1" indent="-342900">
              <a:buFont typeface="Courier New" pitchFamily="49" charset="0"/>
              <a:buChar char="o"/>
            </a:pPr>
            <a:r>
              <a:rPr lang="en-US" sz="2400" dirty="0" smtClean="0">
                <a:solidFill>
                  <a:srgbClr val="8CADAE">
                    <a:lumMod val="50000"/>
                  </a:srgbClr>
                </a:solidFill>
                <a:latin typeface="Calibri" pitchFamily="34" charset="0"/>
              </a:rPr>
              <a:t>Motor vehicles and vessels employed primarily as a “work platform” for equipment are </a:t>
            </a:r>
            <a:r>
              <a:rPr lang="en-US" sz="2400" u="sng" dirty="0" smtClean="0">
                <a:solidFill>
                  <a:srgbClr val="8CADAE">
                    <a:lumMod val="50000"/>
                  </a:srgbClr>
                </a:solidFill>
                <a:latin typeface="Calibri" pitchFamily="34" charset="0"/>
              </a:rPr>
              <a:t>not</a:t>
            </a:r>
            <a:r>
              <a:rPr lang="en-US" sz="2400" dirty="0" smtClean="0">
                <a:solidFill>
                  <a:srgbClr val="8CADAE">
                    <a:lumMod val="50000"/>
                  </a:srgbClr>
                </a:solidFill>
                <a:latin typeface="Calibri" pitchFamily="34" charset="0"/>
              </a:rPr>
              <a:t> exempt </a:t>
            </a:r>
          </a:p>
          <a:p>
            <a:pPr lvl="1"/>
            <a:r>
              <a:rPr lang="en-US" sz="2400" dirty="0" smtClean="0">
                <a:solidFill>
                  <a:srgbClr val="8CADAE">
                    <a:lumMod val="50000"/>
                  </a:srgbClr>
                </a:solidFill>
                <a:latin typeface="Calibri" pitchFamily="34" charset="0"/>
              </a:rPr>
              <a:t>      Example: </a:t>
            </a:r>
            <a:r>
              <a:rPr lang="en-US" sz="2400" dirty="0">
                <a:solidFill>
                  <a:srgbClr val="8CADAE">
                    <a:lumMod val="50000"/>
                  </a:srgbClr>
                </a:solidFill>
                <a:latin typeface="Calibri" pitchFamily="34" charset="0"/>
              </a:rPr>
              <a:t>b</a:t>
            </a:r>
            <a:r>
              <a:rPr lang="en-US" sz="2400" dirty="0" smtClean="0">
                <a:solidFill>
                  <a:srgbClr val="8CADAE">
                    <a:lumMod val="50000"/>
                  </a:srgbClr>
                </a:solidFill>
                <a:latin typeface="Calibri" pitchFamily="34" charset="0"/>
              </a:rPr>
              <a:t>arges (without motor)</a:t>
            </a:r>
            <a:endParaRPr lang="en-US" sz="2400" dirty="0">
              <a:solidFill>
                <a:srgbClr val="8CADAE">
                  <a:lumMod val="50000"/>
                </a:srgbClr>
              </a:solidFill>
              <a:latin typeface="Calibri" pitchFamily="34" charset="0"/>
            </a:endParaRPr>
          </a:p>
          <a:p>
            <a:pPr marL="339725" lvl="1" indent="-339725">
              <a:buFont typeface="Wingdings" pitchFamily="2" charset="2"/>
              <a:buChar char="§"/>
            </a:pPr>
            <a:endParaRPr lang="en-US" b="1" u="sng" dirty="0">
              <a:solidFill>
                <a:prstClr val="black"/>
              </a:solidFill>
              <a:latin typeface="Calibri" pitchFamily="34" charset="0"/>
            </a:endParaRPr>
          </a:p>
          <a:p>
            <a:pPr lvl="1"/>
            <a:endParaRPr lang="en-US" dirty="0">
              <a:solidFill>
                <a:prstClr val="black"/>
              </a:solidFill>
              <a:latin typeface="Calibri" pitchFamily="34" charset="0"/>
            </a:endParaRPr>
          </a:p>
        </p:txBody>
      </p:sp>
      <p:sp>
        <p:nvSpPr>
          <p:cNvPr id="5" name="TextBox 4"/>
          <p:cNvSpPr txBox="1"/>
          <p:nvPr/>
        </p:nvSpPr>
        <p:spPr>
          <a:xfrm>
            <a:off x="683492" y="533400"/>
            <a:ext cx="7315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What to Report</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5</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313998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13030" y="2209800"/>
            <a:ext cx="8686799" cy="4431983"/>
          </a:xfrm>
          <a:prstGeom prst="rect">
            <a:avLst/>
          </a:prstGeom>
          <a:noFill/>
        </p:spPr>
        <p:txBody>
          <a:bodyPr wrap="square" rtlCol="0">
            <a:spAutoFit/>
          </a:bodyPr>
          <a:lstStyle/>
          <a:p>
            <a:r>
              <a:rPr lang="en-US" sz="3200" b="1" u="sng" dirty="0" smtClean="0">
                <a:solidFill>
                  <a:srgbClr val="8CADAE">
                    <a:lumMod val="50000"/>
                  </a:srgbClr>
                </a:solidFill>
                <a:latin typeface="Calibri" pitchFamily="34" charset="0"/>
              </a:rPr>
              <a:t>LESSOR</a:t>
            </a:r>
            <a:r>
              <a:rPr lang="en-US" sz="3200" b="1" dirty="0" smtClean="0">
                <a:solidFill>
                  <a:srgbClr val="8CADAE">
                    <a:lumMod val="50000"/>
                  </a:srgbClr>
                </a:solidFill>
                <a:latin typeface="Calibri" pitchFamily="34" charset="0"/>
              </a:rPr>
              <a:t>:</a:t>
            </a:r>
          </a:p>
          <a:p>
            <a:pPr marL="457200" indent="-457200">
              <a:buFont typeface="Wingdings" pitchFamily="2" charset="2"/>
              <a:buChar char="§"/>
            </a:pPr>
            <a:r>
              <a:rPr lang="en-US" sz="2400" dirty="0" smtClean="0">
                <a:solidFill>
                  <a:srgbClr val="8CADAE">
                    <a:lumMod val="50000"/>
                  </a:srgbClr>
                </a:solidFill>
                <a:latin typeface="Calibri" pitchFamily="34" charset="0"/>
              </a:rPr>
              <a:t>Rule of thumb:  Property owner with title reports tangible personal property and pays taxes on it.</a:t>
            </a:r>
          </a:p>
          <a:p>
            <a:r>
              <a:rPr lang="en-US" sz="1400" dirty="0" smtClean="0">
                <a:solidFill>
                  <a:srgbClr val="8CADAE">
                    <a:lumMod val="50000"/>
                  </a:srgbClr>
                </a:solidFill>
                <a:latin typeface="Calibri" pitchFamily="34" charset="0"/>
              </a:rPr>
              <a:t/>
            </a:r>
            <a:br>
              <a:rPr lang="en-US" sz="1400" dirty="0" smtClean="0">
                <a:solidFill>
                  <a:srgbClr val="8CADAE">
                    <a:lumMod val="50000"/>
                  </a:srgbClr>
                </a:solidFill>
                <a:latin typeface="Calibri" pitchFamily="34" charset="0"/>
              </a:rPr>
            </a:br>
            <a:r>
              <a:rPr lang="en-US" sz="3200" b="1" u="sng" dirty="0">
                <a:solidFill>
                  <a:srgbClr val="8CADAE">
                    <a:lumMod val="50000"/>
                  </a:srgbClr>
                </a:solidFill>
                <a:latin typeface="Calibri" pitchFamily="34" charset="0"/>
              </a:rPr>
              <a:t>LESSEE</a:t>
            </a:r>
            <a:r>
              <a:rPr lang="en-US" sz="3200" b="1" dirty="0">
                <a:solidFill>
                  <a:srgbClr val="8CADAE">
                    <a:lumMod val="50000"/>
                  </a:srgbClr>
                </a:solidFill>
              </a:rPr>
              <a:t>:</a:t>
            </a:r>
          </a:p>
          <a:p>
            <a:pPr marL="457200" indent="-457200">
              <a:buFont typeface="Wingdings" pitchFamily="2" charset="2"/>
              <a:buChar char="§"/>
            </a:pPr>
            <a:r>
              <a:rPr lang="en-US" sz="2400" dirty="0">
                <a:solidFill>
                  <a:srgbClr val="8CADAE">
                    <a:lumMod val="50000"/>
                  </a:srgbClr>
                </a:solidFill>
                <a:latin typeface="Calibri" pitchFamily="34" charset="0"/>
              </a:rPr>
              <a:t>Should report leased equipment on the return under “Leased Loaned or Rented </a:t>
            </a:r>
            <a:r>
              <a:rPr lang="en-US" sz="2400" dirty="0" smtClean="0">
                <a:solidFill>
                  <a:srgbClr val="8CADAE">
                    <a:lumMod val="50000"/>
                  </a:srgbClr>
                </a:solidFill>
                <a:latin typeface="Calibri" pitchFamily="34" charset="0"/>
              </a:rPr>
              <a:t>Equipment,” </a:t>
            </a:r>
            <a:r>
              <a:rPr lang="en-US" sz="2400" dirty="0">
                <a:solidFill>
                  <a:srgbClr val="8CADAE">
                    <a:lumMod val="50000"/>
                  </a:srgbClr>
                </a:solidFill>
                <a:latin typeface="Calibri" pitchFamily="34" charset="0"/>
              </a:rPr>
              <a:t>but typically does not pay the taxes on them</a:t>
            </a:r>
            <a:r>
              <a:rPr lang="en-US" sz="2400" dirty="0" smtClean="0">
                <a:solidFill>
                  <a:srgbClr val="8CADAE">
                    <a:lumMod val="50000"/>
                  </a:srgbClr>
                </a:solidFill>
                <a:latin typeface="Calibri" pitchFamily="34" charset="0"/>
              </a:rPr>
              <a:t>.</a:t>
            </a:r>
            <a:r>
              <a:rPr lang="en-US" sz="800" dirty="0" smtClean="0">
                <a:solidFill>
                  <a:srgbClr val="8CADAE">
                    <a:lumMod val="50000"/>
                  </a:srgbClr>
                </a:solidFill>
                <a:latin typeface="Calibri" pitchFamily="34" charset="0"/>
              </a:rPr>
              <a:t/>
            </a:r>
            <a:br>
              <a:rPr lang="en-US" sz="800" dirty="0" smtClean="0">
                <a:solidFill>
                  <a:srgbClr val="8CADAE">
                    <a:lumMod val="50000"/>
                  </a:srgbClr>
                </a:solidFill>
                <a:latin typeface="Calibri" pitchFamily="34" charset="0"/>
              </a:rPr>
            </a:br>
            <a:endParaRPr lang="en-US" sz="8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May be exceptions depending on conditions of the lease. </a:t>
            </a:r>
          </a:p>
          <a:p>
            <a:endParaRPr lang="en-US" sz="2400" dirty="0" smtClean="0">
              <a:solidFill>
                <a:srgbClr val="8CADAE">
                  <a:lumMod val="50000"/>
                </a:srgbClr>
              </a:solidFill>
              <a:latin typeface="Calibri" pitchFamily="34" charset="0"/>
            </a:endParaRPr>
          </a:p>
          <a:p>
            <a:endParaRPr lang="en-US" sz="2800" dirty="0">
              <a:solidFill>
                <a:srgbClr val="FF0000"/>
              </a:solidFill>
              <a:latin typeface="Calibri" pitchFamily="34" charset="0"/>
            </a:endParaRPr>
          </a:p>
        </p:txBody>
      </p:sp>
      <p:sp>
        <p:nvSpPr>
          <p:cNvPr id="3" name="TextBox 2"/>
          <p:cNvSpPr txBox="1"/>
          <p:nvPr/>
        </p:nvSpPr>
        <p:spPr>
          <a:xfrm>
            <a:off x="533400" y="3810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6</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876436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0411" y="2057400"/>
            <a:ext cx="7474390" cy="3038781"/>
          </a:xfrm>
          <a:prstGeom prst="rect">
            <a:avLst/>
          </a:prstGeom>
          <a:noFill/>
        </p:spPr>
        <p:txBody>
          <a:bodyPr wrap="square" rtlCol="0">
            <a:spAutoFit/>
          </a:bodyPr>
          <a:lstStyle/>
          <a:p>
            <a:pPr>
              <a:lnSpc>
                <a:spcPct val="115000"/>
              </a:lnSpc>
              <a:spcAft>
                <a:spcPts val="1000"/>
              </a:spcAft>
            </a:pPr>
            <a:r>
              <a:rPr lang="en-US" sz="3200" b="1" u="sng" dirty="0">
                <a:solidFill>
                  <a:srgbClr val="8CADAE">
                    <a:lumMod val="50000"/>
                  </a:srgbClr>
                </a:solidFill>
                <a:latin typeface="Calibri"/>
                <a:ea typeface="Calibri"/>
                <a:cs typeface="Times New Roman"/>
              </a:rPr>
              <a:t>True </a:t>
            </a:r>
            <a:r>
              <a:rPr lang="en-US" sz="3200" b="1" u="sng" dirty="0" smtClean="0">
                <a:solidFill>
                  <a:srgbClr val="8CADAE">
                    <a:lumMod val="50000"/>
                  </a:srgbClr>
                </a:solidFill>
                <a:latin typeface="Calibri"/>
                <a:ea typeface="Calibri"/>
                <a:cs typeface="Times New Roman"/>
              </a:rPr>
              <a:t>Lease:  </a:t>
            </a:r>
          </a:p>
          <a:p>
            <a:pPr marL="342900" indent="-342900">
              <a:lnSpc>
                <a:spcPct val="115000"/>
              </a:lnSpc>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An </a:t>
            </a:r>
            <a:r>
              <a:rPr lang="en-US" sz="2400" dirty="0">
                <a:solidFill>
                  <a:srgbClr val="8CADAE">
                    <a:lumMod val="50000"/>
                  </a:srgbClr>
                </a:solidFill>
                <a:latin typeface="Calibri"/>
                <a:ea typeface="Calibri"/>
                <a:cs typeface="Times New Roman"/>
              </a:rPr>
              <a:t>agreement between parties where the </a:t>
            </a:r>
            <a:r>
              <a:rPr lang="en-US" sz="2400" b="1" u="sng" dirty="0">
                <a:solidFill>
                  <a:srgbClr val="8CADAE">
                    <a:lumMod val="50000"/>
                  </a:srgbClr>
                </a:solidFill>
                <a:latin typeface="Calibri"/>
                <a:ea typeface="Calibri"/>
                <a:cs typeface="Times New Roman"/>
              </a:rPr>
              <a:t>lessee is only “renting” the equipment</a:t>
            </a:r>
            <a:r>
              <a:rPr lang="en-US" sz="2400" dirty="0">
                <a:solidFill>
                  <a:srgbClr val="8CADAE">
                    <a:lumMod val="50000"/>
                  </a:srgbClr>
                </a:solidFill>
                <a:latin typeface="Calibri"/>
                <a:ea typeface="Calibri"/>
                <a:cs typeface="Times New Roman"/>
              </a:rPr>
              <a:t> for a predetermined amount of time.  </a:t>
            </a:r>
            <a:endParaRPr lang="en-US" sz="2400" dirty="0" smtClean="0">
              <a:solidFill>
                <a:srgbClr val="8CADAE">
                  <a:lumMod val="50000"/>
                </a:srgbClr>
              </a:solidFill>
              <a:latin typeface="Calibri"/>
              <a:ea typeface="Calibri"/>
              <a:cs typeface="Times New Roman"/>
            </a:endParaRPr>
          </a:p>
          <a:p>
            <a:pPr marL="342900" indent="-342900">
              <a:lnSpc>
                <a:spcPct val="115000"/>
              </a:lnSpc>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Ownership </a:t>
            </a:r>
            <a:r>
              <a:rPr lang="en-US" sz="2400" dirty="0">
                <a:solidFill>
                  <a:srgbClr val="8CADAE">
                    <a:lumMod val="50000"/>
                  </a:srgbClr>
                </a:solidFill>
                <a:latin typeface="Calibri"/>
                <a:ea typeface="Calibri"/>
                <a:cs typeface="Times New Roman"/>
              </a:rPr>
              <a:t>is not being transferred at the end of the lease, instead the equipment is returned to the lessor</a:t>
            </a:r>
            <a:r>
              <a:rPr lang="en-US" sz="2400" dirty="0" smtClean="0">
                <a:solidFill>
                  <a:srgbClr val="8CADAE">
                    <a:lumMod val="50000"/>
                  </a:srgbClr>
                </a:solidFill>
                <a:latin typeface="Calibri"/>
                <a:ea typeface="Calibri"/>
                <a:cs typeface="Times New Roman"/>
              </a:rPr>
              <a:t>.</a:t>
            </a:r>
            <a:endParaRPr lang="en-US" sz="2400" dirty="0">
              <a:solidFill>
                <a:srgbClr val="8CADAE">
                  <a:lumMod val="50000"/>
                </a:srgbClr>
              </a:solidFill>
              <a:latin typeface="Calibri"/>
              <a:ea typeface="Calibri"/>
              <a:cs typeface="Times New Roman"/>
            </a:endParaRPr>
          </a:p>
        </p:txBody>
      </p:sp>
      <p:sp>
        <p:nvSpPr>
          <p:cNvPr id="3" name="TextBox 2"/>
          <p:cNvSpPr txBox="1"/>
          <p:nvPr/>
        </p:nvSpPr>
        <p:spPr>
          <a:xfrm>
            <a:off x="533400" y="3810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7</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609213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416459" y="1371600"/>
            <a:ext cx="8160189" cy="4423775"/>
          </a:xfrm>
          <a:prstGeom prst="rect">
            <a:avLst/>
          </a:prstGeom>
          <a:noFill/>
        </p:spPr>
        <p:txBody>
          <a:bodyPr wrap="square" rtlCol="0">
            <a:spAutoFit/>
          </a:bodyPr>
          <a:lstStyle/>
          <a:p>
            <a:pPr>
              <a:lnSpc>
                <a:spcPct val="115000"/>
              </a:lnSpc>
              <a:spcAft>
                <a:spcPts val="1000"/>
              </a:spcAft>
            </a:pPr>
            <a:r>
              <a:rPr lang="en-US" sz="3200" b="1" u="sng" dirty="0" smtClean="0">
                <a:solidFill>
                  <a:srgbClr val="8CADAE">
                    <a:lumMod val="50000"/>
                  </a:srgbClr>
                </a:solidFill>
                <a:latin typeface="Calibri"/>
                <a:ea typeface="Calibri"/>
                <a:cs typeface="Times New Roman"/>
              </a:rPr>
              <a:t>Conditional </a:t>
            </a:r>
            <a:r>
              <a:rPr lang="en-US" sz="3200" b="1" u="sng" dirty="0">
                <a:solidFill>
                  <a:srgbClr val="8CADAE">
                    <a:lumMod val="50000"/>
                  </a:srgbClr>
                </a:solidFill>
                <a:latin typeface="Calibri"/>
                <a:ea typeface="Calibri"/>
                <a:cs typeface="Times New Roman"/>
              </a:rPr>
              <a:t>Sales Agreement</a:t>
            </a:r>
            <a:r>
              <a:rPr lang="en-US" sz="3200" u="sng" dirty="0">
                <a:solidFill>
                  <a:srgbClr val="8CADAE">
                    <a:lumMod val="50000"/>
                  </a:srgbClr>
                </a:solidFill>
                <a:latin typeface="Calibri"/>
                <a:ea typeface="Calibri"/>
                <a:cs typeface="Times New Roman"/>
              </a:rPr>
              <a:t>: </a:t>
            </a:r>
            <a:endParaRPr lang="en-US" sz="3200" u="sng" dirty="0" smtClean="0">
              <a:solidFill>
                <a:srgbClr val="8CADAE">
                  <a:lumMod val="50000"/>
                </a:srgbClr>
              </a:solidFill>
              <a:latin typeface="Calibri"/>
              <a:ea typeface="Calibri"/>
              <a:cs typeface="Times New Roman"/>
            </a:endParaRPr>
          </a:p>
          <a:p>
            <a:pPr marL="342900" indent="-342900">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An </a:t>
            </a:r>
            <a:r>
              <a:rPr lang="en-US" sz="2400" dirty="0">
                <a:solidFill>
                  <a:srgbClr val="8CADAE">
                    <a:lumMod val="50000"/>
                  </a:srgbClr>
                </a:solidFill>
                <a:latin typeface="Calibri"/>
                <a:ea typeface="Calibri"/>
                <a:cs typeface="Times New Roman"/>
              </a:rPr>
              <a:t>agreement between two parties where the </a:t>
            </a:r>
            <a:r>
              <a:rPr lang="en-US" sz="2400" b="1" u="sng" dirty="0">
                <a:solidFill>
                  <a:srgbClr val="8CADAE">
                    <a:lumMod val="50000"/>
                  </a:srgbClr>
                </a:solidFill>
                <a:latin typeface="Calibri"/>
                <a:ea typeface="Calibri"/>
                <a:cs typeface="Times New Roman"/>
              </a:rPr>
              <a:t>lessee may or may not purchase the equipment after the lease is over</a:t>
            </a:r>
            <a:r>
              <a:rPr lang="en-US" sz="2400" dirty="0">
                <a:solidFill>
                  <a:srgbClr val="8CADAE">
                    <a:lumMod val="50000"/>
                  </a:srgbClr>
                </a:solidFill>
                <a:latin typeface="Calibri"/>
                <a:ea typeface="Calibri"/>
                <a:cs typeface="Times New Roman"/>
              </a:rPr>
              <a:t>. </a:t>
            </a:r>
            <a:r>
              <a:rPr lang="en-US" sz="2400" dirty="0" smtClean="0">
                <a:solidFill>
                  <a:srgbClr val="8CADAE">
                    <a:lumMod val="50000"/>
                  </a:srgbClr>
                </a:solidFill>
                <a:latin typeface="Calibri"/>
                <a:ea typeface="Calibri"/>
                <a:cs typeface="Times New Roman"/>
              </a:rPr>
              <a:t>The </a:t>
            </a:r>
            <a:r>
              <a:rPr lang="en-US" sz="2400" u="sng" dirty="0">
                <a:solidFill>
                  <a:srgbClr val="8CADAE">
                    <a:lumMod val="50000"/>
                  </a:srgbClr>
                </a:solidFill>
                <a:latin typeface="Calibri"/>
                <a:ea typeface="Calibri"/>
                <a:cs typeface="Times New Roman"/>
              </a:rPr>
              <a:t>buyout price</a:t>
            </a:r>
            <a:r>
              <a:rPr lang="en-US" sz="2400" dirty="0">
                <a:solidFill>
                  <a:srgbClr val="8CADAE">
                    <a:lumMod val="50000"/>
                  </a:srgbClr>
                </a:solidFill>
                <a:latin typeface="Calibri"/>
                <a:ea typeface="Calibri"/>
                <a:cs typeface="Times New Roman"/>
              </a:rPr>
              <a:t> could be a percentage of the cost, a dollar, or a </a:t>
            </a:r>
            <a:r>
              <a:rPr lang="en-US" sz="2400" dirty="0" smtClean="0">
                <a:solidFill>
                  <a:srgbClr val="8CADAE">
                    <a:lumMod val="50000"/>
                  </a:srgbClr>
                </a:solidFill>
                <a:latin typeface="Calibri"/>
                <a:ea typeface="Calibri"/>
                <a:cs typeface="Times New Roman"/>
              </a:rPr>
              <a:t>set </a:t>
            </a:r>
            <a:r>
              <a:rPr lang="en-US" sz="2400" dirty="0">
                <a:solidFill>
                  <a:srgbClr val="8CADAE">
                    <a:lumMod val="50000"/>
                  </a:srgbClr>
                </a:solidFill>
                <a:latin typeface="Calibri"/>
                <a:ea typeface="Calibri"/>
                <a:cs typeface="Times New Roman"/>
              </a:rPr>
              <a:t>price determined by the lease agreement</a:t>
            </a:r>
            <a:r>
              <a:rPr lang="en-US" sz="2400" dirty="0" smtClean="0">
                <a:solidFill>
                  <a:srgbClr val="8CADAE">
                    <a:lumMod val="50000"/>
                  </a:srgbClr>
                </a:solidFill>
                <a:latin typeface="Calibri"/>
                <a:ea typeface="Calibri"/>
                <a:cs typeface="Times New Roman"/>
              </a:rPr>
              <a:t>. </a:t>
            </a:r>
            <a:br>
              <a:rPr lang="en-US" sz="2400" dirty="0" smtClean="0">
                <a:solidFill>
                  <a:srgbClr val="8CADAE">
                    <a:lumMod val="50000"/>
                  </a:srgbClr>
                </a:solidFill>
                <a:latin typeface="Calibri"/>
                <a:ea typeface="Calibri"/>
                <a:cs typeface="Times New Roman"/>
              </a:rPr>
            </a:br>
            <a:endParaRPr lang="en-US" sz="1200" dirty="0" smtClean="0">
              <a:solidFill>
                <a:srgbClr val="8CADAE">
                  <a:lumMod val="50000"/>
                </a:srgbClr>
              </a:solidFill>
              <a:latin typeface="Calibri"/>
              <a:ea typeface="Calibri"/>
              <a:cs typeface="Times New Roman"/>
            </a:endParaRPr>
          </a:p>
          <a:p>
            <a:pPr marL="342900" indent="-342900">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The </a:t>
            </a:r>
            <a:r>
              <a:rPr lang="en-US" sz="2400" b="1" u="sng" dirty="0">
                <a:solidFill>
                  <a:srgbClr val="8CADAE">
                    <a:lumMod val="50000"/>
                  </a:srgbClr>
                </a:solidFill>
                <a:latin typeface="Calibri"/>
                <a:ea typeface="Calibri"/>
                <a:cs typeface="Times New Roman"/>
              </a:rPr>
              <a:t>lessee is under no obligation</a:t>
            </a:r>
            <a:r>
              <a:rPr lang="en-US" sz="2400" b="1" dirty="0">
                <a:solidFill>
                  <a:srgbClr val="8CADAE">
                    <a:lumMod val="50000"/>
                  </a:srgbClr>
                </a:solidFill>
                <a:latin typeface="Calibri"/>
                <a:ea typeface="Calibri"/>
                <a:cs typeface="Times New Roman"/>
              </a:rPr>
              <a:t> </a:t>
            </a:r>
            <a:r>
              <a:rPr lang="en-US" sz="2400" dirty="0">
                <a:solidFill>
                  <a:srgbClr val="8CADAE">
                    <a:lumMod val="50000"/>
                  </a:srgbClr>
                </a:solidFill>
                <a:latin typeface="Calibri"/>
                <a:ea typeface="Calibri"/>
                <a:cs typeface="Times New Roman"/>
              </a:rPr>
              <a:t>to purchase the asset at the end of the lease, therefore title typically remains with the lessor and they should be filing on the equipment.  However, </a:t>
            </a:r>
            <a:r>
              <a:rPr lang="en-US" sz="2400" u="sng" dirty="0">
                <a:solidFill>
                  <a:srgbClr val="8CADAE">
                    <a:lumMod val="50000"/>
                  </a:srgbClr>
                </a:solidFill>
                <a:latin typeface="Calibri"/>
                <a:ea typeface="Calibri"/>
                <a:cs typeface="Times New Roman"/>
              </a:rPr>
              <a:t>checking  the lease agreement to see who should file on the asset is recommended</a:t>
            </a:r>
            <a:r>
              <a:rPr lang="en-US" sz="2400" dirty="0">
                <a:solidFill>
                  <a:srgbClr val="8CADAE">
                    <a:lumMod val="50000"/>
                  </a:srgbClr>
                </a:solidFill>
                <a:latin typeface="Calibri"/>
                <a:ea typeface="Calibri"/>
                <a:cs typeface="Times New Roman"/>
              </a:rPr>
              <a:t>. </a:t>
            </a:r>
          </a:p>
        </p:txBody>
      </p:sp>
      <p:sp>
        <p:nvSpPr>
          <p:cNvPr id="3" name="TextBox 2"/>
          <p:cNvSpPr txBox="1"/>
          <p:nvPr/>
        </p:nvSpPr>
        <p:spPr>
          <a:xfrm>
            <a:off x="416459" y="3048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8</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7052240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4289</TotalTime>
  <Words>1139</Words>
  <Application>Microsoft Office PowerPoint</Application>
  <PresentationFormat>On-screen Show (4:3)</PresentationFormat>
  <Paragraphs>240</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1_Civic</vt:lpstr>
      <vt:lpstr>2_Civic</vt:lpstr>
      <vt:lpstr>3_Civic</vt:lpstr>
      <vt:lpstr>     Tangible Personal Property Filing, Assessment and Taxes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Jacksonville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itd1</dc:creator>
  <cp:lastModifiedBy>Administrator</cp:lastModifiedBy>
  <cp:revision>169</cp:revision>
  <cp:lastPrinted>2014-02-20T13:48:42Z</cp:lastPrinted>
  <dcterms:created xsi:type="dcterms:W3CDTF">2013-09-24T15:34:10Z</dcterms:created>
  <dcterms:modified xsi:type="dcterms:W3CDTF">2017-10-06T12:47:06Z</dcterms:modified>
</cp:coreProperties>
</file>