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77" r:id="rId3"/>
    <p:sldId id="274" r:id="rId4"/>
    <p:sldId id="273" r:id="rId5"/>
    <p:sldId id="275" r:id="rId6"/>
    <p:sldId id="278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2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21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1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0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5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3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0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0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6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22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40E847-855A-41F5-9B78-A07D363AA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US" sz="5400" dirty="0"/>
              <a:t>Commission Updates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11D8F28-FC96-4B50-B681-3F9AA343A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492" y="3529159"/>
            <a:ext cx="5810211" cy="16126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Safety and Crime Reduction commission meeting</a:t>
            </a:r>
          </a:p>
          <a:p>
            <a:pPr algn="ctr"/>
            <a:r>
              <a:rPr lang="en-US" dirty="0"/>
              <a:t>September 23, 2022</a:t>
            </a:r>
          </a:p>
          <a:p>
            <a:pPr algn="ctr"/>
            <a:r>
              <a:rPr lang="en-US" dirty="0"/>
              <a:t>Dr. Nicoa garrett</a:t>
            </a:r>
          </a:p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56BB8D-8DA7-4AFE-980E-9E32B928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364147"/>
            <a:ext cx="3362141" cy="3370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92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AAD7-0DCC-547D-0A08-2EFF9A1A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We Began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4B4D-5652-45A8-2E66-E63F4D81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Former City Council President, Sam Newby and Councilman Reggie Gaffney hosted a forum at Oceanway Church to pledge $330,000 to help fund small nonprofits to reduce community violence</a:t>
            </a:r>
          </a:p>
          <a:p>
            <a:r>
              <a:rPr lang="en-US" dirty="0"/>
              <a:t>Funding was approved by City Council for SCRC to work on a competitive application process for small nonprofits</a:t>
            </a:r>
          </a:p>
          <a:p>
            <a:r>
              <a:rPr lang="en-US" dirty="0"/>
              <a:t>Over several months, Dr. Garrett worked closely with Kids Hope Alliance, Public Service Grants Council, SCRC, and Office of General Council to ensure an integrous process</a:t>
            </a:r>
          </a:p>
        </p:txBody>
      </p:sp>
    </p:spTree>
    <p:extLst>
      <p:ext uri="{BB962C8B-B14F-4D97-AF65-F5344CB8AC3E}">
        <p14:creationId xmlns:p14="http://schemas.microsoft.com/office/powerpoint/2010/main" val="197891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05ED-FD11-B930-8DE4-38AD8642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42" y="241811"/>
            <a:ext cx="9520158" cy="1049235"/>
          </a:xfrm>
        </p:spPr>
        <p:txBody>
          <a:bodyPr/>
          <a:lstStyle/>
          <a:p>
            <a:pPr algn="ctr"/>
            <a:r>
              <a:rPr lang="en-US" dirty="0"/>
              <a:t>How It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2A6FC-93E2-9F04-497F-AF207C11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meetings, calls, and email correspondence were held between SCRC Administrator, KHA, PSG Council, and OGC</a:t>
            </a:r>
          </a:p>
          <a:p>
            <a:r>
              <a:rPr lang="en-US" dirty="0"/>
              <a:t>Applications were created by KHA</a:t>
            </a:r>
          </a:p>
          <a:p>
            <a:r>
              <a:rPr lang="en-US" dirty="0"/>
              <a:t>Online live trainings were available to ensure all evaluators had a complete understanding of expectations</a:t>
            </a:r>
          </a:p>
          <a:p>
            <a:r>
              <a:rPr lang="en-US" dirty="0"/>
              <a:t>New email was created specifically to keep track of applicant questions and process</a:t>
            </a:r>
          </a:p>
          <a:p>
            <a:r>
              <a:rPr lang="en-US" dirty="0"/>
              <a:t>All folders, links, scoresheets etc. were tested for security of information prior to being sent to evaluators</a:t>
            </a:r>
          </a:p>
          <a:p>
            <a:r>
              <a:rPr lang="en-US" dirty="0"/>
              <a:t>Evaluators were not aware of how each scored applications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5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6B89-3EA6-4299-BA99-E1B4E356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18" y="-351947"/>
            <a:ext cx="9520158" cy="104923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br>
              <a:rPr lang="en-US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200" b="0" i="0" kern="1200" cap="all" dirty="0">
                <a:effectLst/>
                <a:latin typeface="+mj-lt"/>
                <a:ea typeface="+mj-ea"/>
                <a:cs typeface="+mj-cs"/>
              </a:rPr>
              <a:t>Safety and crime Reduction </a:t>
            </a:r>
            <a:r>
              <a:rPr lang="en-US" sz="2200" cap="all" dirty="0"/>
              <a:t>funding recommendation</a:t>
            </a:r>
            <a:br>
              <a:rPr lang="en-US" sz="2200" cap="all" dirty="0"/>
            </a:br>
            <a:r>
              <a:rPr lang="en-US" sz="2200" cap="all" dirty="0"/>
              <a:t>(voted 8-26-22)</a:t>
            </a:r>
            <a:br>
              <a:rPr lang="en-US" sz="2700" b="0" i="0" kern="1200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700" b="0" i="0" kern="1200" cap="all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CC16-E55F-49BA-94BA-ACC0C90D71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57732" y="2141171"/>
            <a:ext cx="9520237" cy="3449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/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DE09C84-DBE9-6775-34DF-42F73B1A4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441456"/>
              </p:ext>
            </p:extLst>
          </p:nvPr>
        </p:nvGraphicFramePr>
        <p:xfrm>
          <a:off x="2281291" y="697288"/>
          <a:ext cx="7873498" cy="544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563430" imgH="9391753" progId="Excel.Sheet.12">
                  <p:embed/>
                </p:oleObj>
              </mc:Choice>
              <mc:Fallback>
                <p:oleObj name="Worksheet" r:id="rId2" imgW="11563430" imgH="93917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1291" y="697288"/>
                        <a:ext cx="7873498" cy="5440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08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21C0-9E55-5BC3-287D-A5C0380F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we are</a:t>
            </a:r>
            <a:br>
              <a:rPr lang="en-US" dirty="0"/>
            </a:br>
            <a:r>
              <a:rPr lang="en-US" dirty="0"/>
              <a:t>Bill 2022 - 690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C1FFD-BC35-5910-7977-439AD409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SCRC voted upon funding recommendations Friday, August 26, 2022. Approved funding recommendations were forwarded to OGC and Auditors, Monday, August 29, 2022.</a:t>
            </a:r>
          </a:p>
          <a:p>
            <a:r>
              <a:rPr lang="en-US" dirty="0"/>
              <a:t>Currently in 2</a:t>
            </a:r>
            <a:r>
              <a:rPr lang="en-US" baseline="30000" dirty="0"/>
              <a:t>nd</a:t>
            </a:r>
            <a:r>
              <a:rPr lang="en-US" dirty="0"/>
              <a:t> reading</a:t>
            </a:r>
          </a:p>
          <a:p>
            <a:pPr marL="0" indent="0">
              <a:buNone/>
            </a:pPr>
            <a:r>
              <a:rPr lang="en-US" dirty="0"/>
              <a:t>Pending no delays:</a:t>
            </a:r>
          </a:p>
          <a:p>
            <a:r>
              <a:rPr lang="en-US" dirty="0"/>
              <a:t>NCSPHS – Monday October 3, 2022</a:t>
            </a:r>
          </a:p>
          <a:p>
            <a:r>
              <a:rPr lang="en-US" dirty="0"/>
              <a:t>Rules – Monday, October 3, 2022</a:t>
            </a:r>
          </a:p>
          <a:p>
            <a:r>
              <a:rPr lang="en-US" dirty="0"/>
              <a:t>Finance – Tuesday, October 4, 2022</a:t>
            </a:r>
          </a:p>
          <a:p>
            <a:r>
              <a:rPr lang="en-US" dirty="0"/>
              <a:t>Final Action – Tuesday, October 11, 2022</a:t>
            </a:r>
          </a:p>
          <a:p>
            <a:endParaRPr lang="en-US" dirty="0"/>
          </a:p>
          <a:p>
            <a:r>
              <a:rPr lang="en-US" dirty="0"/>
              <a:t>Dr. Garrett is currently working closely with council auditors in reference our process</a:t>
            </a:r>
          </a:p>
          <a:p>
            <a:r>
              <a:rPr lang="en-US" dirty="0"/>
              <a:t>Mid-Implementation Report and Final Report for proposed recipients have been created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703C-F245-C6E0-15E5-F1A93D1E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SCRC Jacksonville Rise Up </a:t>
            </a:r>
            <a:br>
              <a:rPr lang="en-US" dirty="0"/>
            </a:br>
            <a:r>
              <a:rPr lang="en-US" dirty="0"/>
              <a:t>Mid-Implementation Report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F9A903-FC40-1FD6-DA4B-1604F66ACBA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014946"/>
              </p:ext>
            </p:extLst>
          </p:nvPr>
        </p:nvGraphicFramePr>
        <p:xfrm>
          <a:off x="5048587" y="2663948"/>
          <a:ext cx="2492375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480" progId="AcroExch.Document.DC">
                  <p:embed/>
                </p:oleObj>
              </mc:Choice>
              <mc:Fallback>
                <p:oleObj name="Acrobat Document" showAsIcon="1" r:id="rId2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8587" y="2663948"/>
                        <a:ext cx="2492375" cy="210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53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E1C18D3A-7630-4B23-ABA6-76350380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056" y="761623"/>
            <a:ext cx="9603275" cy="104923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Jacksonville Homicide Stats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2022 as compared to the same time in 2021.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Homicide – Killing of a person by another; lacks criminal intent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 – Homicide committed with criminal intent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of </a:t>
            </a:r>
            <a: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2022, there have been 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1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Homicides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Jacksonville, FL as compared to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Homicides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Below are comparisons broken down by month.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AE06ED-DBCA-495F-9454-33D612DFF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209975"/>
              </p:ext>
            </p:extLst>
          </p:nvPr>
        </p:nvGraphicFramePr>
        <p:xfrm>
          <a:off x="1843359" y="1543046"/>
          <a:ext cx="7804587" cy="455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063">
                  <a:extLst>
                    <a:ext uri="{9D8B030D-6E8A-4147-A177-3AD203B41FA5}">
                      <a16:colId xmlns:a16="http://schemas.microsoft.com/office/drawing/2014/main" val="4197383415"/>
                    </a:ext>
                  </a:extLst>
                </a:gridCol>
                <a:gridCol w="2197531">
                  <a:extLst>
                    <a:ext uri="{9D8B030D-6E8A-4147-A177-3AD203B41FA5}">
                      <a16:colId xmlns:a16="http://schemas.microsoft.com/office/drawing/2014/main" val="3088923442"/>
                    </a:ext>
                  </a:extLst>
                </a:gridCol>
                <a:gridCol w="3226993">
                  <a:extLst>
                    <a:ext uri="{9D8B030D-6E8A-4147-A177-3AD203B41FA5}">
                      <a16:colId xmlns:a16="http://schemas.microsoft.com/office/drawing/2014/main" val="2136143690"/>
                    </a:ext>
                  </a:extLst>
                </a:gridCol>
              </a:tblGrid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44802497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38474971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Month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9210174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January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2507218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February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784458368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March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0395850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April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3627777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92211916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4323173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July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35547834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August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1453594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September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4155529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October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26226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November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15933180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December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986041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5951957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89415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204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23396</TotalTime>
  <Words>413</Words>
  <Application>Microsoft Office PowerPoint</Application>
  <PresentationFormat>Widescreen</PresentationFormat>
  <Paragraphs>72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Palatino Linotype</vt:lpstr>
      <vt:lpstr>Times New Roman</vt:lpstr>
      <vt:lpstr>Gallery</vt:lpstr>
      <vt:lpstr>Worksheet</vt:lpstr>
      <vt:lpstr>Acrobat Document</vt:lpstr>
      <vt:lpstr>Commission Updates</vt:lpstr>
      <vt:lpstr>How We Began</vt:lpstr>
      <vt:lpstr>How It Happen</vt:lpstr>
      <vt:lpstr> Safety and crime Reduction funding recommendation (voted 8-26-22) </vt:lpstr>
      <vt:lpstr>Where we are Bill 2022 - 690</vt:lpstr>
      <vt:lpstr>SCRC Jacksonville Rise Up  Mid-Implementation Report</vt:lpstr>
      <vt:lpstr>Jacksonville Homicide Stats for 2022 as compared to the same time in 2021. Homicide – Killing of a person by another; lacks criminal intent Murder – Homicide committed with criminal intent  As of August 2022, there have been 9 Homicides in Jacksonville, FL as compared to 11 Homicides in 2021. Below are comparisons broken down by month.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Garrett, Nicoa</dc:creator>
  <cp:lastModifiedBy>Garrett, Nicoa</cp:lastModifiedBy>
  <cp:revision>67</cp:revision>
  <dcterms:created xsi:type="dcterms:W3CDTF">2022-01-20T13:57:51Z</dcterms:created>
  <dcterms:modified xsi:type="dcterms:W3CDTF">2022-09-22T20:20:55Z</dcterms:modified>
</cp:coreProperties>
</file>