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6" r:id="rId2"/>
    <p:sldId id="299" r:id="rId3"/>
    <p:sldId id="276" r:id="rId4"/>
    <p:sldId id="266" r:id="rId5"/>
    <p:sldId id="285" r:id="rId6"/>
    <p:sldId id="306" r:id="rId7"/>
    <p:sldId id="307" r:id="rId8"/>
    <p:sldId id="316" r:id="rId9"/>
    <p:sldId id="312" r:id="rId10"/>
    <p:sldId id="309" r:id="rId11"/>
    <p:sldId id="310" r:id="rId12"/>
    <p:sldId id="333" r:id="rId13"/>
    <p:sldId id="332" r:id="rId14"/>
    <p:sldId id="334" r:id="rId15"/>
    <p:sldId id="330" r:id="rId16"/>
    <p:sldId id="324" r:id="rId17"/>
    <p:sldId id="319" r:id="rId18"/>
    <p:sldId id="318" r:id="rId19"/>
    <p:sldId id="304" r:id="rId20"/>
    <p:sldId id="320" r:id="rId21"/>
    <p:sldId id="329" r:id="rId22"/>
    <p:sldId id="327" r:id="rId23"/>
    <p:sldId id="280" r:id="rId24"/>
    <p:sldId id="311" r:id="rId25"/>
    <p:sldId id="302"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CC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03" autoAdjust="0"/>
    <p:restoredTop sz="84167" autoAdjust="0"/>
  </p:normalViewPr>
  <p:slideViewPr>
    <p:cSldViewPr snapToGrid="0" snapToObjects="1" showGuides="1">
      <p:cViewPr varScale="1">
        <p:scale>
          <a:sx n="66" d="100"/>
          <a:sy n="66" d="100"/>
        </p:scale>
        <p:origin x="-1170" y="-96"/>
      </p:cViewPr>
      <p:guideLst>
        <p:guide orient="horz" pos="3379"/>
        <p:guide pos="3504"/>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73C7FB-BA79-4564-A84D-9A4139674A4C}" type="datetimeFigureOut">
              <a:rPr lang="en-US" smtClean="0"/>
              <a:pPr/>
              <a:t>8/8/2012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670E39-AE57-4052-AB52-FCAAEB2E148A}"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phillywatersheds.org/what_were_doing/green_infrastructure/tool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phillywatersheds.org/what_were_doing/green_infrastructure/tool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epa.gov/oaintrnt/glossary.htm"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en.wikipedia.org/wiki/Roof"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en.wikipedia.org/wiki/Building_insulation" TargetMode="External"/><Relationship Id="rId5" Type="http://schemas.openxmlformats.org/officeDocument/2006/relationships/hyperlink" Target="http://en.wikipedia.org/wiki/Rainwater" TargetMode="External"/><Relationship Id="rId4" Type="http://schemas.openxmlformats.org/officeDocument/2006/relationships/hyperlink" Target="http://en.wikipedia.org/wiki/Waterproofing"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email.ju.edu/owa/redir.aspx?C=9f3e7fcd4a5c438e835e888632a73b5e&amp;URL=http://www.cnt.org/news/2011/01/21/new-guide-helps-municipalities-monetize-the-value-of-green-infrastructure-2/" TargetMode="External"/><Relationship Id="rId3" Type="http://schemas.openxmlformats.org/officeDocument/2006/relationships/hyperlink" Target="http://www.epa.gov/owow/NPS/lid/" TargetMode="External"/><Relationship Id="rId7" Type="http://schemas.openxmlformats.org/officeDocument/2006/relationships/hyperlink" Target="https://email.ju.edu/owa/redir.aspx?C=9f3e7fcd4a5c438e835e888632a73b5e&amp;URL=http://www.flowstobay.org/ms_sustainable_streets.php" TargetMode="External"/><Relationship Id="rId12" Type="http://schemas.openxmlformats.org/officeDocument/2006/relationships/hyperlink" Target="https://email.ju.edu/owa/redir.aspx?C=9f3e7fcd4a5c438e835e888632a73b5e&amp;URL=http://www.urban-nature.org/publications/documents/WatershedsWalkabilityandStormwater.pdf"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email.ju.edu/owa/redir.aspx?C=9f3e7fcd4a5c438e835e888632a73b5e&amp;URL=http://www.americanrivers.org/library/reports-publications/going-green-to-save-green.html" TargetMode="External"/><Relationship Id="rId11" Type="http://schemas.openxmlformats.org/officeDocument/2006/relationships/hyperlink" Target="https://email.ju.edu/owa/redir.aspx?C=9f3e7fcd4a5c438e835e888632a73b5e&amp;URL=http://switchboard.nrdc.org/blogs/kbenfield/how_green_infrastructure_for_w.html" TargetMode="External"/><Relationship Id="rId5" Type="http://schemas.openxmlformats.org/officeDocument/2006/relationships/hyperlink" Target="https://email.ju.edu/owa/redir.aspx?C=810496f8103e44e980bc29c7eeff2868&amp;URL=http://www.phillywatersheds.org/what_were_doing/documents_and_data/cso_long_term_control_plan" TargetMode="External"/><Relationship Id="rId10" Type="http://schemas.openxmlformats.org/officeDocument/2006/relationships/hyperlink" Target="https://email.ju.edu/owa/redir.aspx?C=9f3e7fcd4a5c438e835e888632a73b5e&amp;URL=http://switchboard.nrdc.org/blogs/ngarrison/nrdcs_report_shows_that_green.html" TargetMode="External"/><Relationship Id="rId4" Type="http://schemas.openxmlformats.org/officeDocument/2006/relationships/hyperlink" Target="https://email.ju.edu/owa/redir.aspx?C=810496f8103e44e980bc29c7eeff2868&amp;URL=http://www.bna.com/epa-philadelphia-sign-n12884908869/" TargetMode="External"/><Relationship Id="rId9" Type="http://schemas.openxmlformats.org/officeDocument/2006/relationships/hyperlink" Target="https://email.ju.edu/owa/redir.aspx?C=9f3e7fcd4a5c438e835e888632a73b5e&amp;URL=http://lafoundation.org/news-events/blog/2011/08/15/lp-value-of-green-infrastructure/"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4670E39-AE57-4052-AB52-FCAAEB2E148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One example of a Green Infrastructure or Low Impact Development strategy is the use of a </a:t>
            </a:r>
            <a:r>
              <a:rPr lang="en-US" baseline="0" dirty="0" err="1" smtClean="0"/>
              <a:t>bioswale</a:t>
            </a:r>
            <a:r>
              <a:rPr lang="en-US" baseline="0" dirty="0" smtClean="0"/>
              <a:t>. </a:t>
            </a:r>
          </a:p>
          <a:p>
            <a:endParaRPr lang="en-US" baseline="0" dirty="0" smtClean="0"/>
          </a:p>
          <a:p>
            <a:r>
              <a:rPr lang="en-US" baseline="0" dirty="0" smtClean="0"/>
              <a:t>In December of last year, </a:t>
            </a:r>
            <a:r>
              <a:rPr lang="en-US" dirty="0" smtClean="0"/>
              <a:t>St. Johns </a:t>
            </a:r>
            <a:r>
              <a:rPr lang="en-US" dirty="0" err="1" smtClean="0"/>
              <a:t>Riverkeeper</a:t>
            </a:r>
            <a:r>
              <a:rPr lang="en-US" dirty="0" smtClean="0"/>
              <a:t> and numerous partners collaborated to install the City of Jacksonville’s first </a:t>
            </a:r>
            <a:r>
              <a:rPr lang="en-US" dirty="0" err="1" smtClean="0"/>
              <a:t>bioswale</a:t>
            </a:r>
            <a:r>
              <a:rPr lang="en-US" dirty="0" smtClean="0"/>
              <a:t> along </a:t>
            </a:r>
            <a:r>
              <a:rPr lang="en-US" dirty="0" err="1" smtClean="0"/>
              <a:t>Lasalle</a:t>
            </a:r>
            <a:r>
              <a:rPr lang="en-US" dirty="0" smtClean="0"/>
              <a:t> Street in front of the San Marco Library.  </a:t>
            </a:r>
          </a:p>
          <a:p>
            <a:endParaRPr lang="en-US" dirty="0"/>
          </a:p>
        </p:txBody>
      </p:sp>
      <p:sp>
        <p:nvSpPr>
          <p:cNvPr id="4" name="Slide Number Placeholder 3"/>
          <p:cNvSpPr>
            <a:spLocks noGrp="1"/>
          </p:cNvSpPr>
          <p:nvPr>
            <p:ph type="sldNum" sz="quarter" idx="10"/>
          </p:nvPr>
        </p:nvSpPr>
        <p:spPr/>
        <p:txBody>
          <a:bodyPr/>
          <a:lstStyle/>
          <a:p>
            <a:fld id="{F4670E39-AE57-4052-AB52-FCAAEB2E148A}"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A </a:t>
            </a:r>
            <a:r>
              <a:rPr lang="en-US" dirty="0" err="1" smtClean="0"/>
              <a:t>bioswale</a:t>
            </a:r>
            <a:r>
              <a:rPr lang="en-US" dirty="0" smtClean="0"/>
              <a:t> collects </a:t>
            </a:r>
            <a:r>
              <a:rPr lang="en-US" dirty="0" err="1" smtClean="0"/>
              <a:t>stormwater</a:t>
            </a:r>
            <a:r>
              <a:rPr lang="en-US" dirty="0" smtClean="0"/>
              <a:t> runoff from roads, rooftops, and parking lots and uses soil and plants to remove pollution before the water reaches the St. Johns River.</a:t>
            </a:r>
          </a:p>
          <a:p>
            <a:endParaRPr lang="en-US" dirty="0" smtClean="0"/>
          </a:p>
          <a:p>
            <a:r>
              <a:rPr lang="en-US" dirty="0" smtClean="0"/>
              <a:t>Funded by a grant from Coca-Cola, the </a:t>
            </a:r>
            <a:r>
              <a:rPr lang="en-US" dirty="0" err="1" smtClean="0"/>
              <a:t>bioswale</a:t>
            </a:r>
            <a:r>
              <a:rPr lang="en-US" dirty="0" smtClean="0"/>
              <a:t> was installed to demonstrate how Low Impact Development (LID) or Green Infrastructure strategies can be effectively utilized to manage and treat </a:t>
            </a:r>
            <a:r>
              <a:rPr lang="en-US" dirty="0" err="1" smtClean="0"/>
              <a:t>stormwater</a:t>
            </a:r>
            <a:r>
              <a:rPr lang="en-US" dirty="0" smtClean="0"/>
              <a:t>. </a:t>
            </a:r>
          </a:p>
          <a:p>
            <a:endParaRPr lang="en-US" dirty="0" smtClean="0"/>
          </a:p>
          <a:p>
            <a:r>
              <a:rPr lang="en-US" dirty="0" smtClean="0"/>
              <a:t>LID and</a:t>
            </a:r>
            <a:r>
              <a:rPr lang="en-US" baseline="0" dirty="0" smtClean="0"/>
              <a:t> Green Infrastructure strategies </a:t>
            </a:r>
            <a:r>
              <a:rPr lang="en-US" dirty="0" smtClean="0"/>
              <a:t>attempt to work with nature to manage </a:t>
            </a:r>
            <a:r>
              <a:rPr lang="en-US" dirty="0" err="1" smtClean="0"/>
              <a:t>stormwater</a:t>
            </a:r>
            <a:r>
              <a:rPr lang="en-US" dirty="0" smtClean="0"/>
              <a:t> as close to its source as possible.</a:t>
            </a:r>
            <a:r>
              <a:rPr lang="en-US" baseline="0" dirty="0" smtClean="0"/>
              <a:t>  They often involve the utilization of plants, trees, soil, and permeable pavement materials.   Some examples of LID/GI practices include rain gardens, green roofs, constructed wetlands, tree plantings and tree boxes, and rainwater harvesting techniques.  </a:t>
            </a:r>
          </a:p>
          <a:p>
            <a:endParaRPr lang="en-US" baseline="0" dirty="0" smtClean="0"/>
          </a:p>
          <a:p>
            <a:r>
              <a:rPr lang="en-US" dirty="0" smtClean="0"/>
              <a:t>A portion of the runoff from </a:t>
            </a:r>
            <a:r>
              <a:rPr lang="en-US" dirty="0" err="1" smtClean="0"/>
              <a:t>Lasalle</a:t>
            </a:r>
            <a:r>
              <a:rPr lang="en-US" dirty="0" smtClean="0"/>
              <a:t> Street and the surrounding area will now be diverted into the </a:t>
            </a:r>
            <a:r>
              <a:rPr lang="en-US" dirty="0" err="1" smtClean="0"/>
              <a:t>bioswale</a:t>
            </a:r>
            <a:r>
              <a:rPr lang="en-US" dirty="0" smtClean="0"/>
              <a:t>, helping to clean the </a:t>
            </a:r>
            <a:r>
              <a:rPr lang="en-US" dirty="0" err="1" smtClean="0"/>
              <a:t>stormwater</a:t>
            </a:r>
            <a:r>
              <a:rPr lang="en-US" dirty="0" smtClean="0"/>
              <a:t> before it enters our river.</a:t>
            </a:r>
          </a:p>
          <a:p>
            <a:endParaRPr lang="en-US" dirty="0" smtClean="0"/>
          </a:p>
          <a:p>
            <a:r>
              <a:rPr lang="en-US" dirty="0" smtClean="0"/>
              <a:t>Previously, this water was diverted into storm drains and went straight to the river untreated, carrying with it fertilizers, chemicals, and other pollutants.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4670E39-AE57-4052-AB52-FCAAEB2E148A}"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pervious</a:t>
            </a:r>
            <a:r>
              <a:rPr lang="en-US" baseline="0" dirty="0" smtClean="0"/>
              <a:t> concrete walkway that was donated by Florida Roads to the </a:t>
            </a:r>
            <a:r>
              <a:rPr lang="en-US" baseline="0" dirty="0" err="1" smtClean="0"/>
              <a:t>bioswale</a:t>
            </a:r>
            <a:r>
              <a:rPr lang="en-US" baseline="0" dirty="0" smtClean="0"/>
              <a:t> project.   Pervious concrete and pavement materials allow water to pass through and percolate down through the soil instead of running off into nearby </a:t>
            </a:r>
            <a:r>
              <a:rPr lang="en-US" baseline="0" dirty="0" err="1" smtClean="0"/>
              <a:t>stormdrains</a:t>
            </a:r>
            <a:r>
              <a:rPr lang="en-US" baseline="0" dirty="0" smtClean="0"/>
              <a:t> and waterways.  </a:t>
            </a:r>
            <a:endParaRPr lang="en-US" dirty="0"/>
          </a:p>
        </p:txBody>
      </p:sp>
      <p:sp>
        <p:nvSpPr>
          <p:cNvPr id="4" name="Slide Number Placeholder 3"/>
          <p:cNvSpPr>
            <a:spLocks noGrp="1"/>
          </p:cNvSpPr>
          <p:nvPr>
            <p:ph type="sldNum" sz="quarter" idx="10"/>
          </p:nvPr>
        </p:nvSpPr>
        <p:spPr/>
        <p:txBody>
          <a:bodyPr/>
          <a:lstStyle/>
          <a:p>
            <a:fld id="{F4670E39-AE57-4052-AB52-FCAAEB2E148A}" type="slidenum">
              <a:rPr lang="en-US" smtClean="0"/>
              <a:pPr/>
              <a:t>13</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Rain</a:t>
            </a:r>
            <a:r>
              <a:rPr lang="en-US" baseline="0" dirty="0" smtClean="0"/>
              <a:t> garden at UF SW Athletic Center</a:t>
            </a:r>
            <a:endParaRPr lang="en-US" dirty="0"/>
          </a:p>
        </p:txBody>
      </p:sp>
      <p:sp>
        <p:nvSpPr>
          <p:cNvPr id="4" name="Slide Number Placeholder 3"/>
          <p:cNvSpPr>
            <a:spLocks noGrp="1"/>
          </p:cNvSpPr>
          <p:nvPr>
            <p:ph type="sldNum" sz="quarter" idx="10"/>
          </p:nvPr>
        </p:nvSpPr>
        <p:spPr/>
        <p:txBody>
          <a:bodyPr/>
          <a:lstStyle/>
          <a:p>
            <a:fld id="{F4670E39-AE57-4052-AB52-FCAAEB2E148A}" type="slidenum">
              <a:rPr lang="en-US" smtClean="0"/>
              <a:pPr/>
              <a:t>15</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buSzPct val="150000"/>
              <a:buFont typeface="Arial" pitchFamily="34" charset="0"/>
              <a:buNone/>
            </a:pPr>
            <a:r>
              <a:rPr lang="en-US" dirty="0" smtClean="0"/>
              <a:t>Urban watershed forestry is an integration of the fields of </a:t>
            </a:r>
            <a:r>
              <a:rPr lang="en-US" b="1" i="1" dirty="0" smtClean="0"/>
              <a:t>urban and community forestry</a:t>
            </a:r>
            <a:r>
              <a:rPr lang="en-US" dirty="0" smtClean="0"/>
              <a:t> and </a:t>
            </a:r>
            <a:r>
              <a:rPr lang="en-US" b="1" i="1" dirty="0" smtClean="0"/>
              <a:t>watershed planning</a:t>
            </a:r>
            <a:r>
              <a:rPr lang="en-US" dirty="0" smtClean="0"/>
              <a:t>. Urban and community forestry is the management of the urban forest for environmental, community, and economic benefits, while watershed planning promotes sound land use and resource management to improve water resources within a watershed. This integration of urban forestry techniques into urban watershed planning acknowledges the importance of trees and forests in protecting water resources.</a:t>
            </a:r>
            <a:br>
              <a:rPr lang="en-US" dirty="0" smtClean="0"/>
            </a:br>
            <a:r>
              <a:rPr lang="en-US" dirty="0" smtClean="0"/>
              <a:t/>
            </a:r>
            <a:br>
              <a:rPr lang="en-US" dirty="0" smtClean="0"/>
            </a:br>
            <a:r>
              <a:rPr lang="en-US" dirty="0" smtClean="0">
                <a:solidFill>
                  <a:schemeClr val="accent1">
                    <a:lumMod val="75000"/>
                  </a:schemeClr>
                </a:solidFill>
              </a:rPr>
              <a:t>Trees intercept rainfall in their canopy,</a:t>
            </a:r>
            <a:r>
              <a:rPr lang="en-US" baseline="0" dirty="0" smtClean="0">
                <a:solidFill>
                  <a:schemeClr val="accent1">
                    <a:lumMod val="75000"/>
                  </a:schemeClr>
                </a:solidFill>
              </a:rPr>
              <a:t> r</a:t>
            </a:r>
            <a:r>
              <a:rPr lang="en-US" dirty="0" smtClean="0">
                <a:solidFill>
                  <a:schemeClr val="accent1">
                    <a:lumMod val="75000"/>
                  </a:schemeClr>
                </a:solidFill>
              </a:rPr>
              <a:t>educing the amount of sot. A portion of this captured rainwater evaporates from tree surfaces. </a:t>
            </a:r>
          </a:p>
          <a:p>
            <a:pPr>
              <a:buSzPct val="150000"/>
              <a:buFont typeface="Arial" pitchFamily="34" charset="0"/>
              <a:buNone/>
            </a:pPr>
            <a:endParaRPr lang="en-US" dirty="0" smtClean="0">
              <a:solidFill>
                <a:schemeClr val="accent1">
                  <a:lumMod val="75000"/>
                </a:schemeClr>
              </a:solidFill>
            </a:endParaRPr>
          </a:p>
          <a:p>
            <a:r>
              <a:rPr lang="en-US" dirty="0" smtClean="0">
                <a:solidFill>
                  <a:schemeClr val="accent1">
                    <a:lumMod val="75000"/>
                  </a:schemeClr>
                </a:solidFill>
              </a:rPr>
              <a:t>Trees take up water from the soil through their roots. which increases soil water storage potential and lengthens the amount of time before rainfall becomes runoff.</a:t>
            </a:r>
          </a:p>
          <a:p>
            <a:endParaRPr lang="en-US" dirty="0" smtClean="0">
              <a:solidFill>
                <a:schemeClr val="accent1">
                  <a:lumMod val="75000"/>
                </a:schemeClr>
              </a:solidFill>
            </a:endParaRPr>
          </a:p>
          <a:p>
            <a:pPr>
              <a:buSzPct val="150000"/>
              <a:buFont typeface="Arial" pitchFamily="34" charset="0"/>
              <a:buNone/>
            </a:pPr>
            <a:r>
              <a:rPr lang="en-US" dirty="0" smtClean="0">
                <a:solidFill>
                  <a:schemeClr val="accent1">
                    <a:lumMod val="75000"/>
                  </a:schemeClr>
                </a:solidFill>
              </a:rPr>
              <a:t>Trees promote infiltration by slowing down runoff and by increasing soil drainage in the root zone. The addition of organic matter (e.g. leaves) also increases storage of water in the soil, further reducing runoff. </a:t>
            </a:r>
          </a:p>
          <a:p>
            <a:pPr>
              <a:buSzPct val="150000"/>
              <a:buFont typeface="Arial" pitchFamily="34" charset="0"/>
              <a:buChar char="•"/>
            </a:pPr>
            <a:endParaRPr lang="en-US" dirty="0" smtClean="0">
              <a:solidFill>
                <a:schemeClr val="accent1">
                  <a:lumMod val="75000"/>
                </a:schemeClr>
              </a:solidFill>
            </a:endParaRPr>
          </a:p>
          <a:p>
            <a:pPr>
              <a:buSzPct val="150000"/>
              <a:buFont typeface="Arial" pitchFamily="34" charset="0"/>
              <a:buNone/>
            </a:pPr>
            <a:r>
              <a:rPr lang="en-US" dirty="0" smtClean="0">
                <a:solidFill>
                  <a:schemeClr val="accent1">
                    <a:lumMod val="75000"/>
                  </a:schemeClr>
                </a:solidFill>
              </a:rPr>
              <a:t>Forested land produces very little runoff, which can reduce downstream flood flows that erode stream channels, damage property and destroy habitat.</a:t>
            </a:r>
          </a:p>
          <a:p>
            <a:endParaRPr lang="en-US" dirty="0" smtClean="0">
              <a:solidFill>
                <a:schemeClr val="accent1">
                  <a:lumMod val="75000"/>
                </a:schemeClr>
              </a:solidFill>
            </a:endParaRPr>
          </a:p>
          <a:p>
            <a:r>
              <a:rPr lang="en-US" dirty="0" smtClean="0"/>
              <a:t>Trees growing along a stream bank prevent erosion by stabilizing the soil with root systems and the addition of organic matter.</a:t>
            </a:r>
          </a:p>
          <a:p>
            <a:endParaRPr lang="en-US" dirty="0" smtClean="0"/>
          </a:p>
          <a:p>
            <a:r>
              <a:rPr lang="en-US" dirty="0" smtClean="0"/>
              <a:t>Trees prevent erosion of sediment by stabilizing the soil, and by substantially dispersing raindrop energy.</a:t>
            </a:r>
          </a:p>
          <a:p>
            <a:endParaRPr lang="en-US" dirty="0" smtClean="0"/>
          </a:p>
          <a:p>
            <a:r>
              <a:rPr lang="en-US" dirty="0" smtClean="0"/>
              <a:t>Trees take up </a:t>
            </a:r>
            <a:r>
              <a:rPr lang="en-US" dirty="0" err="1" smtClean="0"/>
              <a:t>stormwater</a:t>
            </a:r>
            <a:r>
              <a:rPr lang="en-US" dirty="0" smtClean="0"/>
              <a:t> pollutants such as nitrogen from soil and groundwater.</a:t>
            </a:r>
          </a:p>
          <a:p>
            <a:endParaRPr lang="en-US" dirty="0" smtClean="0"/>
          </a:p>
          <a:p>
            <a:r>
              <a:rPr lang="en-US" dirty="0" smtClean="0"/>
              <a:t>Forested areas can filter sediment and associated pollutants from runoff.</a:t>
            </a:r>
            <a:r>
              <a:rPr lang="en-US" baseline="0" dirty="0" smtClean="0"/>
              <a:t> </a:t>
            </a:r>
          </a:p>
          <a:p>
            <a:endParaRPr lang="en-US" dirty="0" smtClean="0"/>
          </a:p>
          <a:p>
            <a:r>
              <a:rPr lang="en-US" dirty="0" smtClean="0"/>
              <a:t>Certain tree species break down pollutants commonly found in urban soils, groundwater, and runoff.</a:t>
            </a:r>
          </a:p>
          <a:p>
            <a:endParaRPr lang="en-US" dirty="0" smtClean="0"/>
          </a:p>
          <a:p>
            <a:r>
              <a:rPr lang="en-US" dirty="0" smtClean="0"/>
              <a:t>Streamside forests provide habitat in the form of leaf litter and large woody debris, for fish and other aquatic species.</a:t>
            </a:r>
          </a:p>
          <a:p>
            <a:endParaRPr lang="en-US" dirty="0" smtClean="0"/>
          </a:p>
          <a:p>
            <a:r>
              <a:rPr lang="en-US" dirty="0" smtClean="0"/>
              <a:t>Forest litter such as branches, leaves, fruits, and flowers, form the basis of the food web for stream organisms.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chemeClr val="accent1">
                  <a:lumMod val="7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accent1">
                    <a:lumMod val="75000"/>
                  </a:schemeClr>
                </a:solidFill>
              </a:rPr>
              <a:t>Source:  Watershed</a:t>
            </a:r>
            <a:r>
              <a:rPr lang="en-US" baseline="0" dirty="0" smtClean="0">
                <a:solidFill>
                  <a:schemeClr val="accent1">
                    <a:lumMod val="75000"/>
                  </a:schemeClr>
                </a:solidFill>
              </a:rPr>
              <a:t> Forestry Resource Guide, a partnership of the Center for Watershed Protection and the US Forestry Service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accent1">
                    <a:lumMod val="75000"/>
                  </a:schemeClr>
                </a:solidFill>
              </a:rPr>
              <a:t>http://www.forestsforwatersheds.org/urban-watershed-forestry/</a:t>
            </a:r>
          </a:p>
          <a:p>
            <a:endParaRPr lang="en-US" dirty="0"/>
          </a:p>
        </p:txBody>
      </p:sp>
      <p:sp>
        <p:nvSpPr>
          <p:cNvPr id="4" name="Slide Number Placeholder 3"/>
          <p:cNvSpPr>
            <a:spLocks noGrp="1"/>
          </p:cNvSpPr>
          <p:nvPr>
            <p:ph type="sldNum" sz="quarter" idx="10"/>
          </p:nvPr>
        </p:nvSpPr>
        <p:spPr/>
        <p:txBody>
          <a:bodyPr/>
          <a:lstStyle/>
          <a:p>
            <a:fld id="{F4670E39-AE57-4052-AB52-FCAAEB2E148A}" type="slidenum">
              <a:rPr lang="en-US" smtClean="0"/>
              <a:pPr/>
              <a:t>16</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Tree Planter Photo</a:t>
            </a:r>
            <a:r>
              <a:rPr lang="en-US" sz="1200" kern="1200" baseline="0" dirty="0" smtClean="0">
                <a:solidFill>
                  <a:schemeClr val="tx1"/>
                </a:solidFill>
                <a:latin typeface="+mn-lt"/>
                <a:ea typeface="+mn-ea"/>
                <a:cs typeface="+mn-cs"/>
              </a:rPr>
              <a:t> Credit:  </a:t>
            </a:r>
            <a:r>
              <a:rPr lang="en-US" sz="1200" kern="1200" dirty="0" smtClean="0">
                <a:solidFill>
                  <a:schemeClr val="tx1"/>
                </a:solidFill>
                <a:latin typeface="+mn-lt"/>
                <a:ea typeface="+mn-ea"/>
                <a:cs typeface="+mn-cs"/>
                <a:hlinkClick r:id="rId3"/>
              </a:rPr>
              <a:t>http://www.phillywatersheds.org/what_were_doing/green_infrastructure/tools</a:t>
            </a: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Silva</a:t>
            </a:r>
            <a:r>
              <a:rPr lang="en-US" sz="1200" kern="1200" baseline="0" dirty="0" smtClean="0">
                <a:solidFill>
                  <a:schemeClr val="tx1"/>
                </a:solidFill>
                <a:latin typeface="+mn-lt"/>
                <a:ea typeface="+mn-ea"/>
                <a:cs typeface="+mn-cs"/>
              </a:rPr>
              <a:t> Cells </a:t>
            </a:r>
            <a:r>
              <a:rPr lang="en-US" sz="1200" kern="1200" dirty="0" smtClean="0">
                <a:solidFill>
                  <a:schemeClr val="tx1"/>
                </a:solidFill>
                <a:latin typeface="+mn-lt"/>
                <a:ea typeface="+mn-ea"/>
                <a:cs typeface="+mn-cs"/>
              </a:rPr>
              <a:t>Image</a:t>
            </a:r>
            <a:r>
              <a:rPr lang="en-US" sz="1200" kern="1200" baseline="0" dirty="0" smtClean="0">
                <a:solidFill>
                  <a:schemeClr val="tx1"/>
                </a:solidFill>
                <a:latin typeface="+mn-lt"/>
                <a:ea typeface="+mn-ea"/>
                <a:cs typeface="+mn-cs"/>
              </a:rPr>
              <a:t> Credit:  </a:t>
            </a:r>
            <a:r>
              <a:rPr lang="en-US" sz="1200" kern="1200" baseline="0" dirty="0" err="1" smtClean="0">
                <a:solidFill>
                  <a:schemeClr val="tx1"/>
                </a:solidFill>
                <a:latin typeface="+mn-lt"/>
                <a:ea typeface="+mn-ea"/>
                <a:cs typeface="+mn-cs"/>
              </a:rPr>
              <a:t>DeepRoot</a:t>
            </a:r>
            <a:r>
              <a:rPr lang="en-US" sz="1200" kern="1200" baseline="0" dirty="0" smtClean="0">
                <a:solidFill>
                  <a:schemeClr val="tx1"/>
                </a:solidFill>
                <a:latin typeface="+mn-lt"/>
                <a:ea typeface="+mn-ea"/>
                <a:cs typeface="+mn-cs"/>
              </a:rPr>
              <a:t> Green Infrastructure, Inc.</a:t>
            </a:r>
            <a:endParaRPr lang="en-US" sz="1200" kern="1200" dirty="0" smtClean="0">
              <a:solidFill>
                <a:schemeClr val="tx1"/>
              </a:solidFill>
              <a:latin typeface="+mn-lt"/>
              <a:ea typeface="+mn-ea"/>
              <a:cs typeface="+mn-cs"/>
            </a:endParaRPr>
          </a:p>
          <a:p>
            <a:endParaRPr lang="en-US" dirty="0" smtClean="0"/>
          </a:p>
          <a:p>
            <a:r>
              <a:rPr lang="en-US" dirty="0" smtClean="0"/>
              <a:t>Tree </a:t>
            </a:r>
            <a:r>
              <a:rPr lang="en-US" dirty="0" err="1" smtClean="0"/>
              <a:t>bioretention</a:t>
            </a:r>
            <a:r>
              <a:rPr lang="en-US" dirty="0" smtClean="0"/>
              <a:t> systems can provide </a:t>
            </a:r>
            <a:r>
              <a:rPr lang="en-US" dirty="0" err="1" smtClean="0"/>
              <a:t>stormwater</a:t>
            </a:r>
            <a:r>
              <a:rPr lang="en-US" dirty="0" smtClean="0"/>
              <a:t> quantity and rate-control benefits through three processes: 1) soil water storage, 2) tree interception, and 3) tree </a:t>
            </a:r>
            <a:r>
              <a:rPr lang="en-US" dirty="0" err="1" smtClean="0"/>
              <a:t>evapotranspiration</a:t>
            </a:r>
            <a:r>
              <a:rPr lang="en-US" dirty="0" smtClean="0"/>
              <a:t>.</a:t>
            </a:r>
          </a:p>
          <a:p>
            <a:endParaRPr lang="en-US" dirty="0" smtClean="0"/>
          </a:p>
          <a:p>
            <a:r>
              <a:rPr lang="en-US" dirty="0" smtClean="0"/>
              <a:t>Soil stores rainwater during and after a storm, making it available for plant growth. </a:t>
            </a:r>
            <a:r>
              <a:rPr lang="en-US" dirty="0" err="1" smtClean="0"/>
              <a:t>Stormwater</a:t>
            </a:r>
            <a:r>
              <a:rPr lang="en-US" dirty="0" smtClean="0"/>
              <a:t> runoff from nearby impervious surfaces can be directed into soil under suspended pavement using a number of different techniques – for example, pervious pavement installed over the cells or via a perforated pipe off a trench drain or manhole.</a:t>
            </a:r>
          </a:p>
          <a:p>
            <a:endParaRPr lang="en-US" dirty="0" smtClean="0"/>
          </a:p>
          <a:p>
            <a:r>
              <a:rPr lang="en-US" dirty="0" err="1" smtClean="0"/>
              <a:t>Stormwater</a:t>
            </a:r>
            <a:r>
              <a:rPr lang="en-US" dirty="0" smtClean="0"/>
              <a:t> calculations for </a:t>
            </a:r>
            <a:r>
              <a:rPr lang="en-US" dirty="0" err="1" smtClean="0"/>
              <a:t>bioretention</a:t>
            </a:r>
            <a:r>
              <a:rPr lang="en-US" dirty="0" smtClean="0"/>
              <a:t> with trees typically account only for soil water storage. However, as trees grow, they also provide greatly increasing </a:t>
            </a:r>
            <a:r>
              <a:rPr lang="en-US" dirty="0" err="1" smtClean="0"/>
              <a:t>stormwater</a:t>
            </a:r>
            <a:r>
              <a:rPr lang="en-US" dirty="0" smtClean="0"/>
              <a:t> treatment through interception and </a:t>
            </a:r>
            <a:r>
              <a:rPr lang="en-US" dirty="0" err="1" smtClean="0"/>
              <a:t>evapotranspiration</a:t>
            </a:r>
            <a:r>
              <a:rPr lang="en-US" dirty="0" smtClean="0"/>
              <a:t>. Interception is the amount of rainfall temporarily held on tree leaves and stem surfaces. This rain then drips from leaf surfaces and flows down the stem surface to the ground or evaporates. The volume of rain intercepted depends on the duration and rate of the rainfall event, tree architecture (leaf and stem surface area, roughness, visual density of the crown, tree size, and foliation period), and other meteorological factors.</a:t>
            </a:r>
          </a:p>
          <a:p>
            <a:endParaRPr lang="en-US" dirty="0" smtClean="0"/>
          </a:p>
          <a:p>
            <a:r>
              <a:rPr lang="en-US" dirty="0" err="1" smtClean="0"/>
              <a:t>Evapotranspiration</a:t>
            </a:r>
            <a:r>
              <a:rPr lang="en-US" dirty="0" smtClean="0"/>
              <a:t> is the sum of water evaporated from soil and plant surfaces and the water lost as a result of transpiration, a process in which trees absorb water through their roots and transfer it up to the leaves, where it evaporates into the environment through leaf pore transpiration. </a:t>
            </a:r>
            <a:r>
              <a:rPr lang="en-US" dirty="0" err="1" smtClean="0"/>
              <a:t>Evapotranspiration</a:t>
            </a:r>
            <a:r>
              <a:rPr lang="en-US" dirty="0" smtClean="0"/>
              <a:t> continues to reduce </a:t>
            </a:r>
            <a:r>
              <a:rPr lang="en-US" dirty="0" err="1" smtClean="0"/>
              <a:t>stormwater</a:t>
            </a:r>
            <a:r>
              <a:rPr lang="en-US" dirty="0" smtClean="0"/>
              <a:t> volume stored in the soil long after a rainfall event ends. Transpiration rate is influenced by factors such as tree species, size, soil moisture, increasing sunlight (duration and intensity), air temperature, wind speed, and decreasing relative humidity.</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soil and its microbes, together with the trees in a tree </a:t>
            </a:r>
            <a:r>
              <a:rPr lang="en-US" dirty="0" err="1" smtClean="0"/>
              <a:t>bioretention</a:t>
            </a:r>
            <a:r>
              <a:rPr lang="en-US" dirty="0" smtClean="0"/>
              <a:t> system, also work together to improve water quality of </a:t>
            </a:r>
            <a:r>
              <a:rPr lang="en-US" dirty="0" err="1" smtClean="0"/>
              <a:t>stormwater</a:t>
            </a:r>
            <a:r>
              <a:rPr lang="en-US" dirty="0" smtClean="0"/>
              <a:t> that is filtered through the </a:t>
            </a:r>
            <a:r>
              <a:rPr lang="en-US" dirty="0" err="1" smtClean="0"/>
              <a:t>bioretention</a:t>
            </a:r>
            <a:r>
              <a:rPr lang="en-US" dirty="0" smtClean="0"/>
              <a:t> soil. Some pollutants are held or filtered by soil, others are taken up or transformed by plants or microbes, and still others are first held by soil and then taken up by vegetation or degraded by bacteria, "recharging" the soil's sorption capacity in between rain events.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Silva Cell protects the soil from compaction and the modular design enables flexibility to size the rooting/</a:t>
            </a:r>
            <a:r>
              <a:rPr lang="en-US" dirty="0" err="1" smtClean="0"/>
              <a:t>bioretention</a:t>
            </a:r>
            <a:r>
              <a:rPr lang="en-US" dirty="0" smtClean="0"/>
              <a:t> volume as needed for each site.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http://www.cenews.com/print-magazinearticle-stormwater_benefits_of_large_t-8464.html</a:t>
            </a: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4670E39-AE57-4052-AB52-FCAAEB2E148A}" type="slidenum">
              <a:rPr lang="en-US" smtClean="0"/>
              <a:pPr/>
              <a:t>17</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Photo/Image</a:t>
            </a:r>
            <a:r>
              <a:rPr lang="en-US" sz="1200" kern="1200" baseline="0" dirty="0" smtClean="0">
                <a:solidFill>
                  <a:schemeClr val="tx1"/>
                </a:solidFill>
                <a:latin typeface="+mn-lt"/>
                <a:ea typeface="+mn-ea"/>
                <a:cs typeface="+mn-cs"/>
              </a:rPr>
              <a:t> Credit:  </a:t>
            </a:r>
            <a:r>
              <a:rPr lang="en-US" sz="1200" kern="1200" dirty="0" smtClean="0">
                <a:solidFill>
                  <a:schemeClr val="tx1"/>
                </a:solidFill>
                <a:latin typeface="+mn-lt"/>
                <a:ea typeface="+mn-ea"/>
                <a:cs typeface="+mn-cs"/>
                <a:hlinkClick r:id="rId3"/>
              </a:rPr>
              <a:t>http://www.phillywatersheds.org/what_were_doing/green_infrastructure/tools</a:t>
            </a:r>
            <a:endParaRPr lang="en-US" sz="1200" kern="1200" dirty="0" smtClean="0">
              <a:solidFill>
                <a:schemeClr val="tx1"/>
              </a:solidFill>
              <a:latin typeface="+mn-lt"/>
              <a:ea typeface="+mn-ea"/>
              <a:cs typeface="+mn-cs"/>
            </a:endParaRPr>
          </a:p>
          <a:p>
            <a:pPr rtl="0"/>
            <a:endParaRPr lang="en-US" sz="1200" kern="1200" dirty="0" smtClean="0">
              <a:solidFill>
                <a:schemeClr val="tx1"/>
              </a:solidFill>
              <a:latin typeface="+mn-lt"/>
              <a:ea typeface="+mn-ea"/>
              <a:cs typeface="+mn-cs"/>
            </a:endParaRPr>
          </a:p>
          <a:p>
            <a:pPr rtl="0"/>
            <a:r>
              <a:rPr lang="en-US" sz="1200" kern="1200" dirty="0" smtClean="0">
                <a:solidFill>
                  <a:schemeClr val="tx1"/>
                </a:solidFill>
                <a:latin typeface="+mn-lt"/>
                <a:ea typeface="+mn-ea"/>
                <a:cs typeface="+mn-cs"/>
              </a:rPr>
              <a:t>A </a:t>
            </a:r>
            <a:r>
              <a:rPr lang="en-US" sz="1200" kern="1200" dirty="0" err="1" smtClean="0">
                <a:solidFill>
                  <a:schemeClr val="tx1"/>
                </a:solidFill>
                <a:latin typeface="+mn-lt"/>
                <a:ea typeface="+mn-ea"/>
                <a:cs typeface="+mn-cs"/>
              </a:rPr>
              <a:t>stormwater</a:t>
            </a:r>
            <a:r>
              <a:rPr lang="en-US" sz="1200" kern="1200" dirty="0" smtClean="0">
                <a:solidFill>
                  <a:schemeClr val="tx1"/>
                </a:solidFill>
                <a:latin typeface="+mn-lt"/>
                <a:ea typeface="+mn-ea"/>
                <a:cs typeface="+mn-cs"/>
              </a:rPr>
              <a:t> tree trench is a system of trees that are connected by an underground infiltration structure. On the surface, a </a:t>
            </a:r>
            <a:r>
              <a:rPr lang="en-US" sz="1200" kern="1200" dirty="0" err="1" smtClean="0">
                <a:solidFill>
                  <a:schemeClr val="tx1"/>
                </a:solidFill>
                <a:latin typeface="+mn-lt"/>
                <a:ea typeface="+mn-ea"/>
                <a:cs typeface="+mn-cs"/>
              </a:rPr>
              <a:t>stormwater</a:t>
            </a:r>
            <a:r>
              <a:rPr lang="en-US" sz="1200" kern="1200" dirty="0" smtClean="0">
                <a:solidFill>
                  <a:schemeClr val="tx1"/>
                </a:solidFill>
                <a:latin typeface="+mn-lt"/>
                <a:ea typeface="+mn-ea"/>
                <a:cs typeface="+mn-cs"/>
              </a:rPr>
              <a:t> tree trench looks just like a series of street tree pits. However, under the sidewalk, there is an engineered system to manage the incoming runoff. This system is composed of a trench dug along the sidewalk, lined with a permeable </a:t>
            </a:r>
            <a:r>
              <a:rPr lang="en-US" sz="1200" kern="1200" dirty="0" err="1" smtClean="0">
                <a:solidFill>
                  <a:schemeClr val="tx1"/>
                </a:solidFill>
                <a:latin typeface="+mn-lt"/>
                <a:ea typeface="+mn-ea"/>
                <a:cs typeface="+mn-cs"/>
              </a:rPr>
              <a:t>geotextile</a:t>
            </a:r>
            <a:r>
              <a:rPr lang="en-US" sz="1200" kern="1200" dirty="0" smtClean="0">
                <a:solidFill>
                  <a:schemeClr val="tx1"/>
                </a:solidFill>
                <a:latin typeface="+mn-lt"/>
                <a:ea typeface="+mn-ea"/>
                <a:cs typeface="+mn-cs"/>
              </a:rPr>
              <a:t> fabric, filled with stone or gravel, and topped off with soil and trees. </a:t>
            </a:r>
            <a:r>
              <a:rPr lang="en-US" sz="1200" kern="1200" dirty="0" err="1" smtClean="0">
                <a:solidFill>
                  <a:schemeClr val="tx1"/>
                </a:solidFill>
                <a:latin typeface="+mn-lt"/>
                <a:ea typeface="+mn-ea"/>
                <a:cs typeface="+mn-cs"/>
              </a:rPr>
              <a:t>Stormwater</a:t>
            </a:r>
            <a:r>
              <a:rPr lang="en-US" sz="1200" kern="1200" dirty="0" smtClean="0">
                <a:solidFill>
                  <a:schemeClr val="tx1"/>
                </a:solidFill>
                <a:latin typeface="+mn-lt"/>
                <a:ea typeface="+mn-ea"/>
                <a:cs typeface="+mn-cs"/>
              </a:rPr>
              <a:t> runoff flows through a special inlet (storm drain) leading to the </a:t>
            </a:r>
            <a:r>
              <a:rPr lang="en-US" sz="1200" kern="1200" dirty="0" err="1" smtClean="0">
                <a:solidFill>
                  <a:schemeClr val="tx1"/>
                </a:solidFill>
                <a:latin typeface="+mn-lt"/>
                <a:ea typeface="+mn-ea"/>
                <a:cs typeface="+mn-cs"/>
              </a:rPr>
              <a:t>stormwater</a:t>
            </a:r>
            <a:r>
              <a:rPr lang="en-US" sz="1200" kern="1200" dirty="0" smtClean="0">
                <a:solidFill>
                  <a:schemeClr val="tx1"/>
                </a:solidFill>
                <a:latin typeface="+mn-lt"/>
                <a:ea typeface="+mn-ea"/>
                <a:cs typeface="+mn-cs"/>
              </a:rPr>
              <a:t> tree trench. The runoff is stored in the empty spaces between the stones, watering the trees and slowly infiltrating through the bottom. If the capacity of this system is exceeded, </a:t>
            </a:r>
            <a:r>
              <a:rPr lang="en-US" sz="1200" kern="1200" dirty="0" err="1" smtClean="0">
                <a:solidFill>
                  <a:schemeClr val="tx1"/>
                </a:solidFill>
                <a:latin typeface="+mn-lt"/>
                <a:ea typeface="+mn-ea"/>
                <a:cs typeface="+mn-cs"/>
              </a:rPr>
              <a:t>stormwater</a:t>
            </a:r>
            <a:r>
              <a:rPr lang="en-US" sz="1200" kern="1200" dirty="0" smtClean="0">
                <a:solidFill>
                  <a:schemeClr val="tx1"/>
                </a:solidFill>
                <a:latin typeface="+mn-lt"/>
                <a:ea typeface="+mn-ea"/>
                <a:cs typeface="+mn-cs"/>
              </a:rPr>
              <a:t> runoff can bypass it entirely and flow into an existing street inlet. </a:t>
            </a:r>
          </a:p>
          <a:p>
            <a:pPr rtl="0"/>
            <a:r>
              <a:rPr lang="en-US" sz="1200" kern="1200" dirty="0" smtClean="0">
                <a:solidFill>
                  <a:schemeClr val="tx1"/>
                </a:solidFill>
                <a:latin typeface="+mn-lt"/>
                <a:ea typeface="+mn-ea"/>
                <a:cs typeface="+mn-cs"/>
                <a:hlinkClick r:id="rId3"/>
              </a:rPr>
              <a:t>http://www.phillywatersheds.org/what_were_doing/green_infrastructure/tools</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4670E39-AE57-4052-AB52-FCAAEB2E148A}" type="slidenum">
              <a:rPr lang="en-US" smtClean="0"/>
              <a:pPr/>
              <a:t>18</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Other</a:t>
            </a:r>
            <a:r>
              <a:rPr lang="en-US" baseline="0" dirty="0" smtClean="0"/>
              <a:t> strategies involve using pervious materials.  </a:t>
            </a:r>
            <a:r>
              <a:rPr lang="en-US" dirty="0" smtClean="0"/>
              <a:t>Here are some examples of pervious</a:t>
            </a:r>
            <a:r>
              <a:rPr lang="en-US" baseline="0" dirty="0" smtClean="0"/>
              <a:t> driveways and walkways that help to reduce </a:t>
            </a:r>
            <a:r>
              <a:rPr lang="en-US" baseline="0" dirty="0" err="1" smtClean="0"/>
              <a:t>stormwater</a:t>
            </a:r>
            <a:r>
              <a:rPr lang="en-US" baseline="0" dirty="0" smtClean="0"/>
              <a:t> runoff.  In these pictures, we see pervious pavers, pervious concrete, and a gravel driveway.</a:t>
            </a:r>
          </a:p>
          <a:p>
            <a:endParaRPr lang="en-US" b="1" dirty="0" smtClean="0"/>
          </a:p>
          <a:p>
            <a:r>
              <a:rPr lang="en-US" b="1" dirty="0" smtClean="0"/>
              <a:t>Permeable pavement</a:t>
            </a:r>
            <a:r>
              <a:rPr lang="en-US" dirty="0" smtClean="0"/>
              <a:t/>
            </a:r>
            <a:br>
              <a:rPr lang="en-US" dirty="0" smtClean="0"/>
            </a:br>
            <a:r>
              <a:rPr lang="en-US" dirty="0" smtClean="0"/>
              <a:t>Permeable pavement is an alternative to asphalt or concrete surfaces that allows </a:t>
            </a:r>
            <a:r>
              <a:rPr lang="en-US" dirty="0" err="1" smtClean="0"/>
              <a:t>stormwater</a:t>
            </a:r>
            <a:r>
              <a:rPr lang="en-US" dirty="0" smtClean="0"/>
              <a:t> to drain through the porous surface The appearance of the alternative surface is often similar to asphalt or concrete, but it is manufactured without fine materials and instead incorporates void spaces that allow for storage and </a:t>
            </a:r>
            <a:r>
              <a:rPr lang="en-US" dirty="0" smtClean="0">
                <a:hlinkClick r:id="rId3" action="ppaction://hlinkfile"/>
              </a:rPr>
              <a:t>infiltration</a:t>
            </a:r>
            <a:r>
              <a:rPr lang="en-US" dirty="0" smtClean="0"/>
              <a:t>.  </a:t>
            </a:r>
          </a:p>
          <a:p>
            <a:r>
              <a:rPr lang="en-US" dirty="0" smtClean="0"/>
              <a:t/>
            </a:r>
            <a:br>
              <a:rPr lang="en-US" dirty="0" smtClean="0"/>
            </a:br>
            <a:r>
              <a:rPr lang="en-US" b="1" dirty="0" smtClean="0"/>
              <a:t>Permeable pavers</a:t>
            </a:r>
            <a:r>
              <a:rPr lang="en-US" dirty="0" smtClean="0"/>
              <a:t/>
            </a:r>
            <a:br>
              <a:rPr lang="en-US" dirty="0" smtClean="0"/>
            </a:br>
            <a:r>
              <a:rPr lang="en-US" dirty="0" smtClean="0"/>
              <a:t>Permeable pavers promote groundwater recharge</a:t>
            </a:r>
            <a:r>
              <a:rPr lang="en-US" baseline="0" dirty="0" smtClean="0"/>
              <a:t> by </a:t>
            </a:r>
            <a:r>
              <a:rPr lang="en-US" dirty="0" smtClean="0"/>
              <a:t>creating voids between blocks.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a:r>
            <a:br>
              <a:rPr lang="en-US" dirty="0" smtClean="0"/>
            </a:br>
            <a:r>
              <a:rPr lang="en-US" b="1" dirty="0" smtClean="0"/>
              <a:t>EPA </a:t>
            </a:r>
            <a:r>
              <a:rPr lang="en-US" b="1" dirty="0" err="1" smtClean="0"/>
              <a:t>Stormwater</a:t>
            </a:r>
            <a:r>
              <a:rPr lang="en-US" b="1" dirty="0" smtClean="0"/>
              <a:t> BMPs</a:t>
            </a:r>
            <a:r>
              <a:rPr lang="en-US" dirty="0" smtClean="0"/>
              <a:t>: http://www.epa.gov/oaintrnt/stormwater/best_practices.htm</a:t>
            </a:r>
          </a:p>
          <a:p>
            <a:endParaRPr lang="en-US" baseline="0" dirty="0" smtClean="0"/>
          </a:p>
          <a:p>
            <a:r>
              <a:rPr lang="en-US" baseline="0" dirty="0" smtClean="0"/>
              <a:t>Photos: </a:t>
            </a:r>
          </a:p>
          <a:p>
            <a:r>
              <a:rPr lang="en-US" baseline="0" dirty="0" smtClean="0"/>
              <a:t>Top left – Pervious pavers at Madera in Gainesville</a:t>
            </a:r>
          </a:p>
          <a:p>
            <a:r>
              <a:rPr lang="en-US" baseline="0" dirty="0" smtClean="0"/>
              <a:t>Top right – Pavers in parking lot in Riverside</a:t>
            </a:r>
          </a:p>
          <a:p>
            <a:r>
              <a:rPr lang="en-US" baseline="0" dirty="0" smtClean="0"/>
              <a:t>Bottom left – Pervious concrete walkway at </a:t>
            </a:r>
            <a:r>
              <a:rPr lang="en-US" baseline="0" dirty="0" err="1" smtClean="0"/>
              <a:t>Lasalle</a:t>
            </a:r>
            <a:r>
              <a:rPr lang="en-US" baseline="0" dirty="0" smtClean="0"/>
              <a:t> </a:t>
            </a:r>
            <a:r>
              <a:rPr lang="en-US" baseline="0" dirty="0" err="1" smtClean="0"/>
              <a:t>Bioswale</a:t>
            </a:r>
            <a:r>
              <a:rPr lang="en-US" baseline="0" dirty="0" smtClean="0"/>
              <a:t> in San Marco</a:t>
            </a:r>
          </a:p>
          <a:p>
            <a:r>
              <a:rPr lang="en-US" baseline="0" dirty="0" smtClean="0"/>
              <a:t>Bottom right – Pervious street parking in Portland (credit: http://townsandcities.org/page/2)</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F4670E39-AE57-4052-AB52-FCAAEB2E148A}" type="slidenum">
              <a:rPr lang="en-US" smtClean="0"/>
              <a:pPr/>
              <a:t>19</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slide shows the use of </a:t>
            </a:r>
            <a:r>
              <a:rPr lang="en-US" dirty="0" err="1" smtClean="0"/>
              <a:t>bioretention</a:t>
            </a:r>
            <a:r>
              <a:rPr lang="en-US" baseline="0" dirty="0" smtClean="0"/>
              <a:t> cells, trees, and pervious pavers and concrete to create a nitrogen neutral parking lot. </a:t>
            </a:r>
          </a:p>
          <a:p>
            <a:endParaRPr lang="en-US" baseline="0" dirty="0" smtClean="0"/>
          </a:p>
        </p:txBody>
      </p:sp>
      <p:sp>
        <p:nvSpPr>
          <p:cNvPr id="4" name="Slide Number Placeholder 3"/>
          <p:cNvSpPr>
            <a:spLocks noGrp="1"/>
          </p:cNvSpPr>
          <p:nvPr>
            <p:ph type="sldNum" sz="quarter" idx="10"/>
          </p:nvPr>
        </p:nvSpPr>
        <p:spPr/>
        <p:txBody>
          <a:bodyPr/>
          <a:lstStyle/>
          <a:p>
            <a:fld id="{F4670E39-AE57-4052-AB52-FCAAEB2E148A}" type="slidenum">
              <a:rPr lang="en-US" smtClean="0"/>
              <a:pPr/>
              <a:t>20</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Green streets are public or private streets that incorporate a system of </a:t>
            </a:r>
            <a:r>
              <a:rPr lang="en-US" dirty="0" err="1" smtClean="0"/>
              <a:t>stormwater</a:t>
            </a:r>
            <a:r>
              <a:rPr lang="en-US" dirty="0" smtClean="0"/>
              <a:t> detention and treatment within the right-of-way. Green streets: </a:t>
            </a:r>
          </a:p>
          <a:p>
            <a:r>
              <a:rPr lang="en-US" dirty="0" smtClean="0"/>
              <a:t>Minimize water that is piped to streams and rivers;</a:t>
            </a:r>
          </a:p>
          <a:p>
            <a:r>
              <a:rPr lang="en-US" dirty="0" smtClean="0"/>
              <a:t>Make visible a system of “green” infrastructure;</a:t>
            </a:r>
          </a:p>
          <a:p>
            <a:r>
              <a:rPr lang="en-US" dirty="0" smtClean="0"/>
              <a:t>Maximize street tree coverage to intercept </a:t>
            </a:r>
            <a:r>
              <a:rPr lang="en-US" dirty="0" err="1" smtClean="0"/>
              <a:t>stormwater</a:t>
            </a:r>
            <a:r>
              <a:rPr lang="en-US" dirty="0" smtClean="0"/>
              <a:t>, mitigate temperatures, and improve air quality.</a:t>
            </a:r>
          </a:p>
          <a:p>
            <a:endParaRPr lang="en-US" dirty="0" smtClean="0"/>
          </a:p>
          <a:p>
            <a:r>
              <a:rPr lang="en-US" dirty="0" smtClean="0"/>
              <a:t>Source:</a:t>
            </a:r>
            <a:r>
              <a:rPr lang="en-US" baseline="0" dirty="0" smtClean="0"/>
              <a:t>  http://www.co.washington.or.us/LUT/Divisions/CurrentPlanning/GreeningCode/Conservation/green-streets.cfm</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4670E39-AE57-4052-AB52-FCAAEB2E148A}" type="slidenum">
              <a:rPr lang="en-US" smtClean="0"/>
              <a:pPr/>
              <a:t>21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St. Johns </a:t>
            </a:r>
            <a:r>
              <a:rPr lang="en-US" sz="1200" kern="1200" dirty="0" err="1" smtClean="0">
                <a:solidFill>
                  <a:schemeClr val="tx1"/>
                </a:solidFill>
                <a:latin typeface="+mn-lt"/>
                <a:ea typeface="+mn-ea"/>
                <a:cs typeface="+mn-cs"/>
              </a:rPr>
              <a:t>Riverkeeper</a:t>
            </a:r>
            <a:r>
              <a:rPr lang="en-US" sz="1200" kern="1200" dirty="0" smtClean="0">
                <a:solidFill>
                  <a:schemeClr val="tx1"/>
                </a:solidFill>
                <a:latin typeface="+mn-lt"/>
                <a:ea typeface="+mn-ea"/>
                <a:cs typeface="+mn-cs"/>
              </a:rPr>
              <a:t> is a </a:t>
            </a:r>
            <a:r>
              <a:rPr lang="en-US" sz="1200" b="1" kern="1200" dirty="0" smtClean="0">
                <a:solidFill>
                  <a:schemeClr val="tx1"/>
                </a:solidFill>
                <a:latin typeface="+mn-lt"/>
                <a:ea typeface="+mn-ea"/>
                <a:cs typeface="+mn-cs"/>
              </a:rPr>
              <a:t>non-profit</a:t>
            </a:r>
            <a:r>
              <a:rPr lang="en-US" sz="1200" kern="1200" dirty="0" smtClean="0">
                <a:solidFill>
                  <a:schemeClr val="tx1"/>
                </a:solidFill>
                <a:latin typeface="+mn-lt"/>
                <a:ea typeface="+mn-ea"/>
                <a:cs typeface="+mn-cs"/>
              </a:rPr>
              <a:t> 501(c)(3) organization that serves as a full-time advocate for the St. Johns River.   We are an independent</a:t>
            </a:r>
            <a:r>
              <a:rPr lang="en-US" sz="1200" kern="1200" baseline="0" dirty="0" smtClean="0">
                <a:solidFill>
                  <a:schemeClr val="tx1"/>
                </a:solidFill>
                <a:latin typeface="+mn-lt"/>
                <a:ea typeface="+mn-ea"/>
                <a:cs typeface="+mn-cs"/>
              </a:rPr>
              <a:t> voice for the river. </a:t>
            </a:r>
            <a:endParaRPr lang="en-US" sz="1200"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St. Johns </a:t>
            </a:r>
            <a:r>
              <a:rPr lang="en-US" sz="1200" b="1" kern="1200" dirty="0" err="1" smtClean="0">
                <a:solidFill>
                  <a:schemeClr val="tx1"/>
                </a:solidFill>
                <a:latin typeface="+mn-lt"/>
                <a:ea typeface="+mn-ea"/>
                <a:cs typeface="+mn-cs"/>
              </a:rPr>
              <a:t>Riverkeeper</a:t>
            </a:r>
            <a:r>
              <a:rPr lang="en-US" sz="1200" b="1" kern="1200" dirty="0" smtClean="0">
                <a:solidFill>
                  <a:schemeClr val="tx1"/>
                </a:solidFill>
                <a:latin typeface="+mn-lt"/>
                <a:ea typeface="+mn-ea"/>
                <a:cs typeface="+mn-cs"/>
              </a:rPr>
              <a:t> is a membership-based organization</a:t>
            </a:r>
            <a:r>
              <a:rPr lang="en-US" sz="1200" b="1" kern="1200" baseline="0" dirty="0" smtClean="0">
                <a:solidFill>
                  <a:schemeClr val="tx1"/>
                </a:solidFill>
                <a:latin typeface="+mn-lt"/>
                <a:ea typeface="+mn-ea"/>
                <a:cs typeface="+mn-cs"/>
              </a:rPr>
              <a:t> that is privately funded.</a:t>
            </a:r>
            <a:r>
              <a:rPr lang="en-US" sz="1200" kern="1200" dirty="0" smtClean="0">
                <a:solidFill>
                  <a:schemeClr val="tx1"/>
                </a:solidFill>
                <a:latin typeface="+mn-lt"/>
                <a:ea typeface="+mn-ea"/>
                <a:cs typeface="+mn-cs"/>
              </a:rPr>
              <a:t>  St. Johns </a:t>
            </a:r>
            <a:r>
              <a:rPr lang="en-US" sz="1200" kern="1200" dirty="0" err="1" smtClean="0">
                <a:solidFill>
                  <a:schemeClr val="tx1"/>
                </a:solidFill>
                <a:latin typeface="+mn-lt"/>
                <a:ea typeface="+mn-ea"/>
                <a:cs typeface="+mn-cs"/>
              </a:rPr>
              <a:t>Riverkeeper</a:t>
            </a:r>
            <a:r>
              <a:rPr lang="en-US" sz="1200" kern="1200" dirty="0" smtClean="0">
                <a:solidFill>
                  <a:schemeClr val="tx1"/>
                </a:solidFill>
                <a:latin typeface="+mn-lt"/>
                <a:ea typeface="+mn-ea"/>
                <a:cs typeface="+mn-cs"/>
              </a:rPr>
              <a:t> does not receive any government funding.</a:t>
            </a:r>
            <a:r>
              <a:rPr lang="en-US" sz="1200" kern="1200" baseline="0" dirty="0" smtClean="0">
                <a:solidFill>
                  <a:schemeClr val="tx1"/>
                </a:solidFill>
                <a:latin typeface="+mn-lt"/>
                <a:ea typeface="+mn-ea"/>
                <a:cs typeface="+mn-cs"/>
              </a:rPr>
              <a:t>  We re</a:t>
            </a:r>
            <a:r>
              <a:rPr lang="en-US" sz="1200" kern="1200" dirty="0" smtClean="0">
                <a:solidFill>
                  <a:schemeClr val="tx1"/>
                </a:solidFill>
                <a:latin typeface="+mn-lt"/>
                <a:ea typeface="+mn-ea"/>
                <a:cs typeface="+mn-cs"/>
              </a:rPr>
              <a:t>ly on the generous support of businesses and concerned citizens who recognize the importance of the St. Johns and the value of having a</a:t>
            </a:r>
            <a:r>
              <a:rPr lang="en-US" sz="1200" kern="1200" baseline="0" dirty="0" smtClean="0">
                <a:solidFill>
                  <a:schemeClr val="tx1"/>
                </a:solidFill>
                <a:latin typeface="+mn-lt"/>
                <a:ea typeface="+mn-ea"/>
                <a:cs typeface="+mn-cs"/>
              </a:rPr>
              <a:t> full-time advocate representing the interests of the river and the public to whom it belongs.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Photos:  The St. Johns </a:t>
            </a:r>
            <a:r>
              <a:rPr lang="en-US" sz="1200" kern="1200" baseline="0" dirty="0" err="1" smtClean="0">
                <a:solidFill>
                  <a:schemeClr val="tx1"/>
                </a:solidFill>
                <a:latin typeface="+mn-lt"/>
                <a:ea typeface="+mn-ea"/>
                <a:cs typeface="+mn-cs"/>
              </a:rPr>
              <a:t>Riverkeeper</a:t>
            </a:r>
            <a:r>
              <a:rPr lang="en-US" sz="1200" kern="1200" baseline="0" dirty="0" smtClean="0">
                <a:solidFill>
                  <a:schemeClr val="tx1"/>
                </a:solidFill>
                <a:latin typeface="+mn-lt"/>
                <a:ea typeface="+mn-ea"/>
                <a:cs typeface="+mn-cs"/>
              </a:rPr>
              <a:t> on our boat, The Kingfisher; movie poster from our documentary, “The Green Monster”; Get Your Feet Wet guidebook to the St.  Johns River from Palatka to the Atlantic; a volunteer leading a water quality testing activity with kids on one of our educational boat trips.</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4670E39-AE57-4052-AB52-FCAAEB2E148A}"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1" kern="1200" dirty="0" smtClean="0">
                <a:solidFill>
                  <a:schemeClr val="tx1"/>
                </a:solidFill>
                <a:latin typeface="+mn-lt"/>
                <a:ea typeface="+mn-ea"/>
                <a:cs typeface="+mn-cs"/>
              </a:rPr>
              <a:t>http://buildgreen.ufl.edu/Fact_sheet_</a:t>
            </a:r>
            <a:r>
              <a:rPr lang="en-US" sz="1200" b="1" i="1" kern="1200" dirty="0" smtClean="0">
                <a:solidFill>
                  <a:schemeClr val="tx1"/>
                </a:solidFill>
                <a:latin typeface="+mn-lt"/>
                <a:ea typeface="+mn-ea"/>
                <a:cs typeface="+mn-cs"/>
              </a:rPr>
              <a:t>Enhanced</a:t>
            </a:r>
            <a:r>
              <a:rPr lang="en-US" sz="1200" b="0" i="1" kern="1200" dirty="0" smtClean="0">
                <a:solidFill>
                  <a:schemeClr val="tx1"/>
                </a:solidFill>
                <a:latin typeface="+mn-lt"/>
                <a:ea typeface="+mn-ea"/>
                <a:cs typeface="+mn-cs"/>
              </a:rPr>
              <a:t>_</a:t>
            </a:r>
            <a:r>
              <a:rPr lang="en-US" sz="1200" b="1" i="1" kern="1200" dirty="0" smtClean="0">
                <a:solidFill>
                  <a:schemeClr val="tx1"/>
                </a:solidFill>
                <a:latin typeface="+mn-lt"/>
                <a:ea typeface="+mn-ea"/>
                <a:cs typeface="+mn-cs"/>
              </a:rPr>
              <a:t>Stormwater</a:t>
            </a:r>
            <a:r>
              <a:rPr lang="en-US" sz="1200" b="0" i="1" kern="1200" dirty="0" smtClean="0">
                <a:solidFill>
                  <a:schemeClr val="tx1"/>
                </a:solidFill>
                <a:latin typeface="+mn-lt"/>
                <a:ea typeface="+mn-ea"/>
                <a:cs typeface="+mn-cs"/>
              </a:rPr>
              <a:t>_Basins.pdf</a:t>
            </a:r>
          </a:p>
          <a:p>
            <a:endParaRPr lang="en-US" sz="1200" b="0" i="1" kern="1200" dirty="0" smtClean="0">
              <a:solidFill>
                <a:schemeClr val="tx1"/>
              </a:solidFill>
              <a:latin typeface="+mn-lt"/>
              <a:ea typeface="+mn-ea"/>
              <a:cs typeface="+mn-cs"/>
            </a:endParaRPr>
          </a:p>
          <a:p>
            <a:r>
              <a:rPr lang="en-US" dirty="0" smtClean="0"/>
              <a:t>University of</a:t>
            </a:r>
            <a:r>
              <a:rPr lang="en-US" baseline="0" dirty="0" smtClean="0"/>
              <a:t> Florida </a:t>
            </a:r>
            <a:r>
              <a:rPr lang="en-US" baseline="0" dirty="0" err="1" smtClean="0"/>
              <a:t>Stormwater</a:t>
            </a:r>
            <a:r>
              <a:rPr lang="en-US" baseline="0" dirty="0" smtClean="0"/>
              <a:t> Ecological Enhancement Project (SEEP) - http://natl.ifas.ufl.edu/seepgall.html, http://natl.ifas.ufl.edu/SEEPposter.pdf</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4670E39-AE57-4052-AB52-FCAAEB2E148A}" type="slidenum">
              <a:rPr lang="en-US" smtClean="0"/>
              <a:pPr/>
              <a:t>22</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Top left – our green</a:t>
            </a:r>
            <a:r>
              <a:rPr lang="en-US" b="0" baseline="0" dirty="0" smtClean="0"/>
              <a:t> roof, top right – front view of our green roof, bottom left – Breaking Ground Contracting , bottom right- Breaking Ground Contracting</a:t>
            </a:r>
          </a:p>
          <a:p>
            <a:endParaRPr lang="en-US" b="0" baseline="0" dirty="0" smtClean="0"/>
          </a:p>
          <a:p>
            <a:r>
              <a:rPr lang="en-US" b="1" dirty="0" smtClean="0"/>
              <a:t>EPA </a:t>
            </a:r>
            <a:r>
              <a:rPr lang="en-US" b="1" dirty="0" err="1" smtClean="0"/>
              <a:t>Stormwater</a:t>
            </a:r>
            <a:r>
              <a:rPr lang="en-US" b="1" dirty="0" smtClean="0"/>
              <a:t> BMPs</a:t>
            </a:r>
            <a:r>
              <a:rPr lang="en-US" dirty="0" smtClean="0"/>
              <a:t>: http://www.epa.gov/oaintrnt/stormwater/best_practices.htm</a:t>
            </a:r>
          </a:p>
          <a:p>
            <a:r>
              <a:rPr lang="en-US" dirty="0" smtClean="0"/>
              <a:t/>
            </a:r>
            <a:br>
              <a:rPr lang="en-US" dirty="0" smtClean="0"/>
            </a:br>
            <a:r>
              <a:rPr lang="en-US" dirty="0" smtClean="0"/>
              <a:t>A </a:t>
            </a:r>
            <a:r>
              <a:rPr lang="en-US" b="1" dirty="0" smtClean="0"/>
              <a:t>living roof</a:t>
            </a:r>
            <a:r>
              <a:rPr lang="en-US" b="0" dirty="0" smtClean="0"/>
              <a:t>,</a:t>
            </a:r>
            <a:r>
              <a:rPr lang="en-US" b="0" baseline="0" dirty="0" smtClean="0"/>
              <a:t> </a:t>
            </a:r>
            <a:r>
              <a:rPr lang="en-US" b="1" dirty="0" smtClean="0"/>
              <a:t>green roof</a:t>
            </a:r>
            <a:r>
              <a:rPr lang="en-US" dirty="0" smtClean="0"/>
              <a:t> or </a:t>
            </a:r>
            <a:r>
              <a:rPr lang="en-US" b="1" dirty="0" smtClean="0"/>
              <a:t>vegetated roof</a:t>
            </a:r>
            <a:r>
              <a:rPr lang="en-US" b="1" baseline="0" dirty="0" smtClean="0"/>
              <a:t> </a:t>
            </a:r>
            <a:r>
              <a:rPr lang="en-US" baseline="0" dirty="0" smtClean="0"/>
              <a:t>is </a:t>
            </a:r>
            <a:r>
              <a:rPr lang="en-US" dirty="0" smtClean="0"/>
              <a:t>a </a:t>
            </a:r>
            <a:r>
              <a:rPr lang="en-US" dirty="0" smtClean="0">
                <a:hlinkClick r:id="rId3" action="ppaction://hlinkfile" tooltip="Roof"/>
              </a:rPr>
              <a:t>roof</a:t>
            </a:r>
            <a:r>
              <a:rPr lang="en-US" dirty="0" smtClean="0"/>
              <a:t> on a structure that is partially or completely covered with vegetation tolerant of heat, drought, and periodic inundations</a:t>
            </a:r>
            <a:r>
              <a:rPr lang="en-US" baseline="0" dirty="0" smtClean="0"/>
              <a:t> planted in a </a:t>
            </a:r>
            <a:r>
              <a:rPr lang="en-US" dirty="0" smtClean="0"/>
              <a:t>growing medium, planted over a </a:t>
            </a:r>
            <a:r>
              <a:rPr lang="en-US" dirty="0" smtClean="0">
                <a:hlinkClick r:id="rId4" action="ppaction://hlinkfile" tooltip="Waterproofing"/>
              </a:rPr>
              <a:t>waterproofing membrane</a:t>
            </a:r>
            <a:r>
              <a:rPr lang="en-US"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Living</a:t>
            </a:r>
            <a:r>
              <a:rPr lang="en-US" baseline="0" dirty="0" smtClean="0"/>
              <a:t> r</a:t>
            </a:r>
            <a:r>
              <a:rPr lang="en-US" dirty="0" smtClean="0"/>
              <a:t>oofs serve several purposes for a building, such as absorbing and reducing </a:t>
            </a:r>
            <a:r>
              <a:rPr lang="en-US" dirty="0" smtClean="0">
                <a:hlinkClick r:id="rId5" action="ppaction://hlinkfile" tooltip="Rainwater"/>
              </a:rPr>
              <a:t>rainwater</a:t>
            </a:r>
            <a:r>
              <a:rPr lang="en-US" dirty="0" smtClean="0"/>
              <a:t> and runoff volume, providing </a:t>
            </a:r>
            <a:r>
              <a:rPr lang="en-US" dirty="0" smtClean="0">
                <a:hlinkClick r:id="rId6" action="ppaction://hlinkfile" tooltip="Building insulation"/>
              </a:rPr>
              <a:t>insulation</a:t>
            </a:r>
            <a:r>
              <a:rPr lang="en-US" dirty="0" smtClean="0"/>
              <a:t>, creating a habitat for wildlife, and helping to lower urban air temperatures. They have reduced replacement and maintenance costs and longer life cycles compared to traditional roofs.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installed</a:t>
            </a:r>
            <a:r>
              <a:rPr lang="en-US" baseline="0" dirty="0" smtClean="0"/>
              <a:t> a living roof over the open air porch on our 1927 bungalow. </a:t>
            </a:r>
            <a:r>
              <a:rPr lang="en-US" sz="1200" kern="1200" dirty="0" smtClean="0">
                <a:solidFill>
                  <a:schemeClr val="tx1"/>
                </a:solidFill>
                <a:latin typeface="+mn-lt"/>
                <a:ea typeface="+mn-ea"/>
                <a:cs typeface="+mn-cs"/>
              </a:rPr>
              <a:t>This section of the roof  (120</a:t>
            </a:r>
            <a:r>
              <a:rPr lang="en-US" sz="1200" kern="1200" baseline="0" dirty="0" smtClean="0">
                <a:solidFill>
                  <a:schemeClr val="tx1"/>
                </a:solidFill>
                <a:latin typeface="+mn-lt"/>
                <a:ea typeface="+mn-ea"/>
                <a:cs typeface="+mn-cs"/>
              </a:rPr>
              <a:t> s</a:t>
            </a:r>
            <a:r>
              <a:rPr lang="en-US" sz="1200" kern="1200" dirty="0" smtClean="0">
                <a:solidFill>
                  <a:schemeClr val="tx1"/>
                </a:solidFill>
                <a:latin typeface="+mn-lt"/>
                <a:ea typeface="+mn-ea"/>
                <a:cs typeface="+mn-cs"/>
              </a:rPr>
              <a:t>q ft) was not historic to the house and already had a rolled roof that was in need of replacement. I met with RAP</a:t>
            </a:r>
            <a:r>
              <a:rPr lang="en-US" sz="1200" kern="1200" baseline="0" dirty="0" smtClean="0">
                <a:solidFill>
                  <a:schemeClr val="tx1"/>
                </a:solidFill>
                <a:latin typeface="+mn-lt"/>
                <a:ea typeface="+mn-ea"/>
                <a:cs typeface="+mn-cs"/>
              </a:rPr>
              <a:t> and later with a city </a:t>
            </a:r>
            <a:r>
              <a:rPr lang="en-US" sz="1200" kern="1200" dirty="0" smtClean="0">
                <a:solidFill>
                  <a:schemeClr val="tx1"/>
                </a:solidFill>
                <a:latin typeface="+mn-lt"/>
                <a:ea typeface="+mn-ea"/>
                <a:cs typeface="+mn-cs"/>
              </a:rPr>
              <a:t>planner to review the plans prior to applying for a certificate of appropriateness (COA)</a:t>
            </a:r>
            <a:r>
              <a:rPr lang="en-US" sz="1200" kern="1200" baseline="0" dirty="0" smtClean="0">
                <a:solidFill>
                  <a:schemeClr val="tx1"/>
                </a:solidFill>
                <a:latin typeface="+mn-lt"/>
                <a:ea typeface="+mn-ea"/>
                <a:cs typeface="+mn-cs"/>
              </a:rPr>
              <a:t> and presenting our case to the Jacksonville Historic Preservation Committee where it was ultimately approved with conditions on set back and average plant height.  </a:t>
            </a:r>
            <a:endParaRPr lang="en-US" dirty="0" smtClean="0"/>
          </a:p>
        </p:txBody>
      </p:sp>
      <p:sp>
        <p:nvSpPr>
          <p:cNvPr id="4" name="Slide Number Placeholder 3"/>
          <p:cNvSpPr>
            <a:spLocks noGrp="1"/>
          </p:cNvSpPr>
          <p:nvPr>
            <p:ph type="sldNum" sz="quarter" idx="10"/>
          </p:nvPr>
        </p:nvSpPr>
        <p:spPr/>
        <p:txBody>
          <a:bodyPr/>
          <a:lstStyle/>
          <a:p>
            <a:fld id="{F4670E39-AE57-4052-AB52-FCAAEB2E148A}" type="slidenum">
              <a:rPr lang="en-US" smtClean="0"/>
              <a:pPr/>
              <a:t>23</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b="0" kern="1200" dirty="0" smtClean="0">
                <a:solidFill>
                  <a:schemeClr val="tx1"/>
                </a:solidFill>
                <a:latin typeface="+mn-lt"/>
                <a:ea typeface="+mn-ea"/>
                <a:cs typeface="+mn-cs"/>
              </a:rPr>
              <a:t>This</a:t>
            </a:r>
            <a:r>
              <a:rPr lang="en-US" sz="1200" b="0" kern="1200" baseline="0" dirty="0" smtClean="0">
                <a:solidFill>
                  <a:schemeClr val="tx1"/>
                </a:solidFill>
                <a:latin typeface="+mn-lt"/>
                <a:ea typeface="+mn-ea"/>
                <a:cs typeface="+mn-cs"/>
              </a:rPr>
              <a:t> slide shows two examples of rainwater harvesting systems – (top, left) large cisterns at the MSRI at JU (10,000 gallon capacity) and (right) and a traditional rain barrel installed at a Riverside home. Subterranean systems are also available. </a:t>
            </a:r>
          </a:p>
          <a:p>
            <a:endParaRPr lang="en-US" sz="1200" b="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What is a rain barrel?</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 rain barrel is a simple way to harvest rainwater by collecting water runoff from your roof. Most rain barrels hold approximately 55 gallons of water.</a:t>
            </a:r>
          </a:p>
          <a:p>
            <a:r>
              <a:rPr lang="en-US" sz="120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Where do I put it?</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Rain barrels can be used anywhere water flows off your roof.  Many houses have gutters, and a rain barrel can be attached to the downspout. You can also collect rain off of your roof, even if you don't have gutter. Position the barrel near a valley in your roof where water is directed and flows off the roof.</a:t>
            </a:r>
          </a:p>
          <a:p>
            <a:r>
              <a:rPr lang="en-US" sz="120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How can I use the water?</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Water collected in rain barrels is devoid of chemicals and treatments including fluoride and chlorine and is therefore better for the lawn or garden.  You can attach a garden hose, soaker hose, or use a watering can under the spigot. The water should not be used for drinking.</a:t>
            </a:r>
          </a:p>
          <a:p>
            <a:r>
              <a:rPr lang="en-US" sz="120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Why should I use one?</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average person living in the watershed of the St. Johns River uses approximately 140 gallons a day and more than 50% of that water is for outdoor use.  An inch of rain produces 625 gallons of water runoff from a 1,000 square-foot roof.  You can conserve hundreds of gallons of water with every inch of rain and lower your water bill!</a:t>
            </a:r>
          </a:p>
          <a:p>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F4670E39-AE57-4052-AB52-FCAAEB2E148A}" type="slidenum">
              <a:rPr lang="en-US" smtClean="0"/>
              <a:pPr/>
              <a:t>24</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If we all do our part by being River Friendly, we can have a clean and healthy St. Johns River. </a:t>
            </a:r>
            <a:endParaRPr lang="en-US" dirty="0"/>
          </a:p>
        </p:txBody>
      </p:sp>
      <p:sp>
        <p:nvSpPr>
          <p:cNvPr id="4" name="Slide Number Placeholder 3"/>
          <p:cNvSpPr>
            <a:spLocks noGrp="1"/>
          </p:cNvSpPr>
          <p:nvPr>
            <p:ph type="sldNum" sz="quarter" idx="10"/>
          </p:nvPr>
        </p:nvSpPr>
        <p:spPr/>
        <p:txBody>
          <a:bodyPr/>
          <a:lstStyle/>
          <a:p>
            <a:fld id="{F4670E39-AE57-4052-AB52-FCAAEB2E148A}" type="slidenum">
              <a:rPr lang="en-US" smtClean="0"/>
              <a:pPr/>
              <a:t>25</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State of the River Report for the Lower</a:t>
            </a:r>
            <a:r>
              <a:rPr lang="en-US" baseline="0" dirty="0" smtClean="0"/>
              <a:t> St. Johns River Basin </a:t>
            </a:r>
            <a:r>
              <a:rPr lang="en-US" dirty="0" smtClean="0"/>
              <a:t>is the result of a collaborative effort of a team of academic researchers from Jacksonville University, the University of North Florida and Valdosta State University. The purpose of the project, funded primarily by the Environmental Protection Board of the City of Jacksonville, is to annually review previously collected data and literature about the Lower</a:t>
            </a:r>
            <a:r>
              <a:rPr lang="en-US" baseline="0" dirty="0" smtClean="0"/>
              <a:t> St. Johns River Basin (Atlantic Ocean to south of Palatka)</a:t>
            </a:r>
            <a:r>
              <a:rPr lang="en-US" dirty="0" smtClean="0"/>
              <a:t>, providing an analysis of</a:t>
            </a:r>
            <a:r>
              <a:rPr lang="en-US" baseline="0" dirty="0" smtClean="0"/>
              <a:t> the current state of the river’s health and an assessment of trends for the various indicators that were evaluated.   </a:t>
            </a:r>
          </a:p>
          <a:p>
            <a:endParaRPr lang="en-US" baseline="0" dirty="0" smtClean="0"/>
          </a:p>
          <a:p>
            <a:r>
              <a:rPr lang="en-US" baseline="0" dirty="0" smtClean="0"/>
              <a:t>We are hoping that the report can eventually be expanded to include the entire watershed and additional universities.  </a:t>
            </a:r>
          </a:p>
          <a:p>
            <a:endParaRPr lang="en-US" baseline="0" dirty="0" smtClean="0"/>
          </a:p>
          <a:p>
            <a:r>
              <a:rPr lang="en-US" baseline="0" dirty="0" smtClean="0"/>
              <a:t>Thumbs down = often means that indicators do not meet state and federal minimum standards and guidelines</a:t>
            </a:r>
          </a:p>
          <a:p>
            <a:r>
              <a:rPr lang="en-US" baseline="0" dirty="0" smtClean="0"/>
              <a:t>Thumbs up = means indicator does consistently meet standards</a:t>
            </a:r>
          </a:p>
          <a:p>
            <a:r>
              <a:rPr lang="en-US" baseline="0" dirty="0" smtClean="0"/>
              <a:t>Arrow up = conditions are improving</a:t>
            </a:r>
          </a:p>
          <a:p>
            <a:r>
              <a:rPr lang="en-US" baseline="0" dirty="0" smtClean="0"/>
              <a:t>Arrow down = conditions worsening</a:t>
            </a:r>
          </a:p>
          <a:p>
            <a:r>
              <a:rPr lang="en-US" baseline="0" dirty="0" smtClean="0"/>
              <a:t>Arrow side to side = conditions stable</a:t>
            </a:r>
          </a:p>
          <a:p>
            <a:r>
              <a:rPr lang="en-US" baseline="0" dirty="0" smtClean="0"/>
              <a:t>Question mark = trend uncertain, data is often incomplete or inconsistent</a:t>
            </a:r>
            <a:endParaRPr lang="en-US" dirty="0"/>
          </a:p>
        </p:txBody>
      </p:sp>
      <p:sp>
        <p:nvSpPr>
          <p:cNvPr id="4" name="Slide Number Placeholder 3"/>
          <p:cNvSpPr>
            <a:spLocks noGrp="1"/>
          </p:cNvSpPr>
          <p:nvPr>
            <p:ph type="sldNum" sz="quarter" idx="10"/>
          </p:nvPr>
        </p:nvSpPr>
        <p:spPr/>
        <p:txBody>
          <a:bodyPr/>
          <a:lstStyle/>
          <a:p>
            <a:fld id="{F4670E39-AE57-4052-AB52-FCAAEB2E148A}"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Nutrient</a:t>
            </a:r>
            <a:r>
              <a:rPr lang="en-US" sz="1200" kern="1200" baseline="0" dirty="0" smtClean="0">
                <a:solidFill>
                  <a:schemeClr val="tx1"/>
                </a:solidFill>
                <a:latin typeface="+mn-lt"/>
                <a:ea typeface="+mn-ea"/>
                <a:cs typeface="+mn-cs"/>
              </a:rPr>
              <a:t> pollution continues to be one of the most significant problem impacting the health of the main stem of the river and many waterways throughout the state. </a:t>
            </a:r>
          </a:p>
          <a:p>
            <a:endParaRPr lang="en-US" sz="1200" kern="1200" baseline="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Excessive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nutrients feed uncontrolled algal blooms that deplete oxygen in the water needed by fish, reduce light that is essential to submerged aquatic vegetation (SAVs), and threaten the health of both humans and aquatic life by emitting toxins. </a:t>
            </a:r>
          </a:p>
          <a:p>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excess nutrients come from wastewater treatment plants, industrial discharges, failing septic tanks, stormwater runoff, and fertilizers that wash into the river.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 algal bloom is a rapid increase in the population of algae in an aquatic system.</a:t>
            </a:r>
          </a:p>
        </p:txBody>
      </p:sp>
      <p:sp>
        <p:nvSpPr>
          <p:cNvPr id="4" name="Slide Number Placeholder 3"/>
          <p:cNvSpPr>
            <a:spLocks noGrp="1"/>
          </p:cNvSpPr>
          <p:nvPr>
            <p:ph type="sldNum" sz="quarter" idx="10"/>
          </p:nvPr>
        </p:nvSpPr>
        <p:spPr/>
        <p:txBody>
          <a:bodyPr/>
          <a:lstStyle/>
          <a:p>
            <a:fld id="{F4670E39-AE57-4052-AB52-FCAAEB2E148A}"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photo of the dead redfish was taken during a massive fish kill in the summer of 2010.   </a:t>
            </a:r>
          </a:p>
          <a:p>
            <a:endParaRPr lang="en-US" baseline="0" dirty="0" smtClean="0"/>
          </a:p>
          <a:p>
            <a:r>
              <a:rPr lang="en-US" baseline="0" dirty="0" smtClean="0"/>
              <a:t>The photo of the algal bloom was taken in Green Cove Springs in 2010 at the City Pier.   Photo credit: Walter Coker</a:t>
            </a:r>
          </a:p>
          <a:p>
            <a:endParaRPr lang="en-US" baseline="0" dirty="0" smtClean="0"/>
          </a:p>
          <a:p>
            <a:r>
              <a:rPr lang="en-US" baseline="0" dirty="0" smtClean="0"/>
              <a:t>The fish kill is thought to be related to toxins that are released from certain types of algae. </a:t>
            </a:r>
            <a:endParaRPr lang="en-US" dirty="0"/>
          </a:p>
        </p:txBody>
      </p:sp>
      <p:sp>
        <p:nvSpPr>
          <p:cNvPr id="4" name="Slide Number Placeholder 3"/>
          <p:cNvSpPr>
            <a:spLocks noGrp="1"/>
          </p:cNvSpPr>
          <p:nvPr>
            <p:ph type="sldNum" sz="quarter" idx="10"/>
          </p:nvPr>
        </p:nvSpPr>
        <p:spPr/>
        <p:txBody>
          <a:bodyPr/>
          <a:lstStyle/>
          <a:p>
            <a:fld id="{F4670E39-AE57-4052-AB52-FCAAEB2E148A}"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Elevated levels</a:t>
            </a:r>
            <a:r>
              <a:rPr lang="en-US" sz="1200" kern="1200" baseline="0" dirty="0" smtClean="0">
                <a:solidFill>
                  <a:schemeClr val="tx1"/>
                </a:solidFill>
                <a:latin typeface="+mn-lt"/>
                <a:ea typeface="+mn-ea"/>
                <a:cs typeface="+mn-cs"/>
              </a:rPr>
              <a:t> of fecal coliform bacteria is o</a:t>
            </a:r>
            <a:r>
              <a:rPr lang="en-US" sz="1200" kern="1200" dirty="0" smtClean="0">
                <a:solidFill>
                  <a:schemeClr val="tx1"/>
                </a:solidFill>
                <a:latin typeface="+mn-lt"/>
                <a:ea typeface="+mn-ea"/>
                <a:cs typeface="+mn-cs"/>
              </a:rPr>
              <a:t>ne</a:t>
            </a:r>
            <a:r>
              <a:rPr lang="en-US" sz="1200" kern="1200" baseline="0" dirty="0" smtClean="0">
                <a:solidFill>
                  <a:schemeClr val="tx1"/>
                </a:solidFill>
                <a:latin typeface="+mn-lt"/>
                <a:ea typeface="+mn-ea"/>
                <a:cs typeface="+mn-cs"/>
              </a:rPr>
              <a:t> of the most significant problems impacting the health of the river’s tributaries.  </a:t>
            </a:r>
            <a:r>
              <a:rPr lang="en-US" sz="1200" kern="1200" dirty="0" smtClean="0">
                <a:solidFill>
                  <a:schemeClr val="tx1"/>
                </a:solidFill>
                <a:latin typeface="+mn-lt"/>
                <a:ea typeface="+mn-ea"/>
                <a:cs typeface="+mn-cs"/>
              </a:rPr>
              <a:t>Seventy-five tributaries in the Lower St. Johns River have been verified as impaired because of elevated bacteria</a:t>
            </a:r>
            <a:r>
              <a:rPr lang="en-US" sz="1200" kern="1200" baseline="0" dirty="0" smtClean="0">
                <a:solidFill>
                  <a:schemeClr val="tx1"/>
                </a:solidFill>
                <a:latin typeface="+mn-lt"/>
                <a:ea typeface="+mn-ea"/>
                <a:cs typeface="+mn-cs"/>
              </a:rPr>
              <a:t> levels. </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Bacteria pollution comes from failing septic tanks, wastewater treatment plants, broken sewer lines, and animal waste.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Nutrients released with sewage may cause algal blooms, and exposure to fecal bacteria can pose a risk to human health. </a:t>
            </a:r>
          </a:p>
          <a:p>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There are more than 16,000 septic tanks within a 300-meter buffer of the St. Johns River and its tributaries. It is projected to cost more than $320 million to provide sewer service to these homes.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While high</a:t>
            </a:r>
            <a:r>
              <a:rPr lang="en-US" sz="1200" kern="1200" baseline="0" dirty="0" smtClean="0">
                <a:solidFill>
                  <a:schemeClr val="tx1"/>
                </a:solidFill>
                <a:latin typeface="+mn-lt"/>
                <a:ea typeface="+mn-ea"/>
                <a:cs typeface="+mn-cs"/>
              </a:rPr>
              <a:t> fecal counts continue to impair most tributaries of the St. Johns River in the Lower Basin, the report did show an improvement in some of the creeks. </a:t>
            </a:r>
            <a:endParaRPr lang="en-US" sz="1200" kern="1200" dirty="0" smtClean="0">
              <a:solidFill>
                <a:schemeClr val="tx1"/>
              </a:solidFill>
              <a:latin typeface="+mn-lt"/>
              <a:ea typeface="+mn-ea"/>
              <a:cs typeface="+mn-cs"/>
            </a:endParaRPr>
          </a:p>
          <a:p>
            <a:endParaRPr lang="en-US" dirty="0" smtClean="0"/>
          </a:p>
          <a:p>
            <a:r>
              <a:rPr lang="en-US" dirty="0" smtClean="0"/>
              <a:t>The number of Septic Tank Failure</a:t>
            </a:r>
            <a:r>
              <a:rPr lang="en-US" baseline="0" dirty="0" smtClean="0"/>
              <a:t> Areas and estimate of septic tanks within those areas was provided by Scott Turner from Duval Health Department on Sept. 29, 2011.</a:t>
            </a:r>
            <a:endParaRPr lang="en-US" dirty="0"/>
          </a:p>
        </p:txBody>
      </p:sp>
      <p:sp>
        <p:nvSpPr>
          <p:cNvPr id="4" name="Slide Number Placeholder 3"/>
          <p:cNvSpPr>
            <a:spLocks noGrp="1"/>
          </p:cNvSpPr>
          <p:nvPr>
            <p:ph type="sldNum" sz="quarter" idx="10"/>
          </p:nvPr>
        </p:nvSpPr>
        <p:spPr/>
        <p:txBody>
          <a:bodyPr/>
          <a:lstStyle/>
          <a:p>
            <a:fld id="{F4670E39-AE57-4052-AB52-FCAAEB2E148A}"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is a sign at Willowbranch Park in Riverside warning of the health risks from exposure to the creek’s waters.   Willowbranch consistently has some highest fecal coliform bacteria counts.   </a:t>
            </a:r>
            <a:endParaRPr lang="en-US" dirty="0"/>
          </a:p>
        </p:txBody>
      </p:sp>
      <p:sp>
        <p:nvSpPr>
          <p:cNvPr id="4" name="Slide Number Placeholder 3"/>
          <p:cNvSpPr>
            <a:spLocks noGrp="1"/>
          </p:cNvSpPr>
          <p:nvPr>
            <p:ph type="sldNum" sz="quarter" idx="10"/>
          </p:nvPr>
        </p:nvSpPr>
        <p:spPr/>
        <p:txBody>
          <a:bodyPr/>
          <a:lstStyle/>
          <a:p>
            <a:fld id="{F4670E39-AE57-4052-AB52-FCAAEB2E148A}"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kern="1200" baseline="0" dirty="0" smtClean="0">
                <a:solidFill>
                  <a:schemeClr val="tx1"/>
                </a:solidFill>
                <a:latin typeface="+mn-lt"/>
                <a:ea typeface="+mn-ea"/>
                <a:cs typeface="+mn-cs"/>
              </a:rPr>
              <a:t>The goals for </a:t>
            </a:r>
            <a:r>
              <a:rPr lang="en-US" sz="1200" kern="1200" baseline="0" dirty="0" err="1" smtClean="0">
                <a:solidFill>
                  <a:schemeClr val="tx1"/>
                </a:solidFill>
                <a:latin typeface="+mn-lt"/>
                <a:ea typeface="+mn-ea"/>
                <a:cs typeface="+mn-cs"/>
              </a:rPr>
              <a:t>stormwater</a:t>
            </a:r>
            <a:r>
              <a:rPr lang="en-US" sz="1200" kern="1200" baseline="0" dirty="0" smtClean="0">
                <a:solidFill>
                  <a:schemeClr val="tx1"/>
                </a:solidFill>
                <a:latin typeface="+mn-lt"/>
                <a:ea typeface="+mn-ea"/>
                <a:cs typeface="+mn-cs"/>
              </a:rPr>
              <a:t> management within the State of Florida are outlined in Chapter</a:t>
            </a:r>
          </a:p>
          <a:p>
            <a:r>
              <a:rPr lang="en-US" sz="1200" kern="1200" baseline="0" dirty="0" smtClean="0">
                <a:solidFill>
                  <a:schemeClr val="tx1"/>
                </a:solidFill>
                <a:latin typeface="+mn-lt"/>
                <a:ea typeface="+mn-ea"/>
                <a:cs typeface="+mn-cs"/>
              </a:rPr>
              <a:t>62-40 of the Florida Administrative Code (FAC), titled “Water Resource Implementation Rule”.</a:t>
            </a:r>
          </a:p>
          <a:p>
            <a:r>
              <a:rPr lang="en-US" sz="1200" kern="1200" baseline="0" dirty="0" smtClean="0">
                <a:solidFill>
                  <a:schemeClr val="tx1"/>
                </a:solidFill>
                <a:latin typeface="+mn-lt"/>
                <a:ea typeface="+mn-ea"/>
                <a:cs typeface="+mn-cs"/>
              </a:rPr>
              <a:t>This rule establishes that </a:t>
            </a:r>
            <a:r>
              <a:rPr lang="en-US" sz="1200" kern="1200" baseline="0" dirty="0" err="1" smtClean="0">
                <a:solidFill>
                  <a:schemeClr val="tx1"/>
                </a:solidFill>
                <a:latin typeface="+mn-lt"/>
                <a:ea typeface="+mn-ea"/>
                <a:cs typeface="+mn-cs"/>
              </a:rPr>
              <a:t>stormwater</a:t>
            </a:r>
            <a:r>
              <a:rPr lang="en-US" sz="1200" kern="1200" baseline="0" dirty="0" smtClean="0">
                <a:solidFill>
                  <a:schemeClr val="tx1"/>
                </a:solidFill>
                <a:latin typeface="+mn-lt"/>
                <a:ea typeface="+mn-ea"/>
                <a:cs typeface="+mn-cs"/>
              </a:rPr>
              <a:t> design criteria adopted by FDEP and the water</a:t>
            </a:r>
          </a:p>
          <a:p>
            <a:r>
              <a:rPr lang="en-US" sz="1200" kern="1200" baseline="0" dirty="0" smtClean="0">
                <a:solidFill>
                  <a:schemeClr val="tx1"/>
                </a:solidFill>
                <a:latin typeface="+mn-lt"/>
                <a:ea typeface="+mn-ea"/>
                <a:cs typeface="+mn-cs"/>
              </a:rPr>
              <a:t>management districts shall achieve at least 80% reduction of the average annual load of</a:t>
            </a:r>
          </a:p>
          <a:p>
            <a:r>
              <a:rPr lang="en-US" sz="1200" kern="1200" baseline="0" dirty="0" smtClean="0">
                <a:solidFill>
                  <a:schemeClr val="tx1"/>
                </a:solidFill>
                <a:latin typeface="+mn-lt"/>
                <a:ea typeface="+mn-ea"/>
                <a:cs typeface="+mn-cs"/>
              </a:rPr>
              <a:t>pollutants that cause or contribute to violations of State Water Quality Standards. When the</a:t>
            </a:r>
          </a:p>
          <a:p>
            <a:r>
              <a:rPr lang="en-US" sz="1200" kern="1200" baseline="0" dirty="0" err="1" smtClean="0">
                <a:solidFill>
                  <a:schemeClr val="tx1"/>
                </a:solidFill>
                <a:latin typeface="+mn-lt"/>
                <a:ea typeface="+mn-ea"/>
                <a:cs typeface="+mn-cs"/>
              </a:rPr>
              <a:t>stormwater</a:t>
            </a:r>
            <a:r>
              <a:rPr lang="en-US" sz="1200" kern="1200" baseline="0" dirty="0" smtClean="0">
                <a:solidFill>
                  <a:schemeClr val="tx1"/>
                </a:solidFill>
                <a:latin typeface="+mn-lt"/>
                <a:ea typeface="+mn-ea"/>
                <a:cs typeface="+mn-cs"/>
              </a:rPr>
              <a:t> system discharges to an Outstanding Florida Water (OFW), the design and</a:t>
            </a:r>
          </a:p>
          <a:p>
            <a:r>
              <a:rPr lang="en-US" sz="1200" kern="1200" baseline="0" dirty="0" smtClean="0">
                <a:solidFill>
                  <a:schemeClr val="tx1"/>
                </a:solidFill>
                <a:latin typeface="+mn-lt"/>
                <a:ea typeface="+mn-ea"/>
                <a:cs typeface="+mn-cs"/>
              </a:rPr>
              <a:t>performance criteria increases to 95% reduction.</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On an average basis, wet detention systems with a detention time of 14 days can be</a:t>
            </a:r>
          </a:p>
          <a:p>
            <a:r>
              <a:rPr lang="en-US" sz="1200" kern="1200" baseline="0" dirty="0" smtClean="0">
                <a:solidFill>
                  <a:schemeClr val="tx1"/>
                </a:solidFill>
                <a:latin typeface="+mn-lt"/>
                <a:ea typeface="+mn-ea"/>
                <a:cs typeface="+mn-cs"/>
              </a:rPr>
              <a:t>expected to provide a net removal of approximately 20-40% for total nitrogen; 60-70% for total</a:t>
            </a:r>
          </a:p>
          <a:p>
            <a:r>
              <a:rPr lang="en-US" sz="1200" kern="1200" baseline="0" dirty="0" smtClean="0">
                <a:solidFill>
                  <a:schemeClr val="tx1"/>
                </a:solidFill>
                <a:latin typeface="+mn-lt"/>
                <a:ea typeface="+mn-ea"/>
                <a:cs typeface="+mn-cs"/>
              </a:rPr>
              <a:t>phosphorus and copper; and 75-85% or more for TSS, total lead and total zinc.</a:t>
            </a:r>
          </a:p>
          <a:p>
            <a:pPr algn="l"/>
            <a:r>
              <a:rPr lang="en-US" sz="1200" kern="1200" baseline="0" dirty="0" smtClean="0">
                <a:solidFill>
                  <a:schemeClr val="tx1"/>
                </a:solidFill>
                <a:latin typeface="+mn-lt"/>
                <a:ea typeface="+mn-ea"/>
                <a:cs typeface="+mn-cs"/>
              </a:rPr>
              <a:t>Source: http://</a:t>
            </a:r>
            <a:r>
              <a:rPr lang="en-US" sz="1200" kern="1200" baseline="0" dirty="0" smtClean="0">
                <a:solidFill>
                  <a:schemeClr val="tx1"/>
                </a:solidFill>
                <a:latin typeface="+mn-lt"/>
                <a:ea typeface="+mn-ea"/>
                <a:cs typeface="+mn-cs"/>
              </a:rPr>
              <a:t>www.dep.state.fl.us/water/nonpoint/docs/nonpoint/SW_TreatmentReportFinal_71907.pdf</a:t>
            </a:r>
            <a:endParaRPr lang="en-US" sz="1200" kern="1200" baseline="0" dirty="0" smtClean="0">
              <a:solidFill>
                <a:schemeClr val="tx1"/>
              </a:solidFill>
              <a:latin typeface="+mn-lt"/>
              <a:ea typeface="+mn-ea"/>
              <a:cs typeface="+mn-cs"/>
            </a:endParaRPr>
          </a:p>
          <a:p>
            <a:pPr algn="ctr"/>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4670E39-AE57-4052-AB52-FCAAEB2E148A}"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Green Infrastructure</a:t>
            </a:r>
            <a:r>
              <a:rPr lang="en-US" baseline="0" dirty="0" smtClean="0"/>
              <a:t> </a:t>
            </a:r>
            <a:r>
              <a:rPr lang="en-US" baseline="0" dirty="0" smtClean="0"/>
              <a:t>and Low Impact Development practices offer alternative approaches to efficiently and effectively manage </a:t>
            </a:r>
            <a:r>
              <a:rPr lang="en-US" baseline="0" dirty="0" err="1" smtClean="0"/>
              <a:t>stormwater</a:t>
            </a:r>
            <a:r>
              <a:rPr lang="en-US" baseline="0" dirty="0" smtClean="0"/>
              <a:t>.  These strategies involve the </a:t>
            </a:r>
            <a:r>
              <a:rPr lang="en-US" baseline="0" dirty="0" smtClean="0"/>
              <a:t>use of trees, plants, and green spaces to slow down, capture, and treat </a:t>
            </a:r>
            <a:r>
              <a:rPr lang="en-US" dirty="0" err="1" smtClean="0"/>
              <a:t>stormwater</a:t>
            </a:r>
            <a:r>
              <a:rPr lang="en-US" dirty="0" smtClean="0"/>
              <a:t>.</a:t>
            </a:r>
            <a:r>
              <a:rPr lang="en-US" baseline="0" dirty="0" smtClean="0"/>
              <a:t>  GI </a:t>
            </a:r>
            <a:r>
              <a:rPr lang="en-US" baseline="0" dirty="0" smtClean="0"/>
              <a:t>and LID strategies </a:t>
            </a:r>
            <a:r>
              <a:rPr lang="en-US" baseline="0" dirty="0" smtClean="0"/>
              <a:t>often involve </a:t>
            </a:r>
            <a:r>
              <a:rPr lang="en-US" dirty="0" smtClean="0"/>
              <a:t>diverting and detaining </a:t>
            </a:r>
            <a:r>
              <a:rPr lang="en-US" dirty="0" err="1" smtClean="0"/>
              <a:t>stormwater</a:t>
            </a:r>
            <a:r>
              <a:rPr lang="en-US" dirty="0" smtClean="0"/>
              <a:t> to where it can infiltrate into the ground, evaporate, be</a:t>
            </a:r>
            <a:r>
              <a:rPr lang="en-US" baseline="0" dirty="0" smtClean="0"/>
              <a:t> t</a:t>
            </a:r>
            <a:r>
              <a:rPr lang="en-US" dirty="0" smtClean="0"/>
              <a:t>aken up by plants, or reused.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According to the </a:t>
            </a:r>
            <a:r>
              <a:rPr lang="en-US" dirty="0" smtClean="0">
                <a:hlinkClick r:id="rId3"/>
              </a:rPr>
              <a:t>U.S. Environmental Protection Agency (EPA) website</a:t>
            </a:r>
            <a:r>
              <a:rPr lang="en-US" dirty="0" smtClean="0"/>
              <a:t>:</a:t>
            </a:r>
            <a:br>
              <a:rPr lang="en-US" dirty="0" smtClean="0"/>
            </a:br>
            <a:r>
              <a:rPr lang="en-US" dirty="0" smtClean="0"/>
              <a:t>"LID is an approach to land development (or re-development) that works with nature to manage </a:t>
            </a:r>
            <a:r>
              <a:rPr lang="en-US" dirty="0" err="1" smtClean="0"/>
              <a:t>stormwater</a:t>
            </a:r>
            <a:r>
              <a:rPr lang="en-US" dirty="0" smtClean="0"/>
              <a:t> as close to its source as possible. LID employs principles such as preserving and recreating natural landscape features, minimizing effective imperviousness to create functional and appealing site drainage that treat </a:t>
            </a:r>
            <a:r>
              <a:rPr lang="en-US" dirty="0" err="1" smtClean="0"/>
              <a:t>stormwater</a:t>
            </a:r>
            <a:r>
              <a:rPr lang="en-US" dirty="0" smtClean="0"/>
              <a:t> as a resource rather than a waste product.   By implementing LID principles and practices, water can be managed in a way that reduces the impact of built areas and promotes the natural movement of water within an ecosystem or watershed."</a:t>
            </a:r>
          </a:p>
          <a:p>
            <a:endParaRPr lang="en-US" dirty="0" smtClean="0"/>
          </a:p>
          <a:p>
            <a:r>
              <a:rPr lang="en-US" dirty="0" smtClean="0"/>
              <a:t>In April of 2012, </a:t>
            </a:r>
            <a:r>
              <a:rPr lang="en-US" sz="1200" kern="1200" dirty="0" smtClean="0">
                <a:solidFill>
                  <a:schemeClr val="tx1"/>
                </a:solidFill>
                <a:latin typeface="+mn-lt"/>
                <a:ea typeface="+mn-ea"/>
                <a:cs typeface="+mn-cs"/>
              </a:rPr>
              <a:t>Philadelphia and EPA announced a $2 billion agreement to use green infrastructure to manage </a:t>
            </a:r>
            <a:r>
              <a:rPr lang="en-US" sz="1200" kern="1200" dirty="0" err="1" smtClean="0">
                <a:solidFill>
                  <a:schemeClr val="tx1"/>
                </a:solidFill>
                <a:latin typeface="+mn-lt"/>
                <a:ea typeface="+mn-ea"/>
                <a:cs typeface="+mn-cs"/>
              </a:rPr>
              <a:t>stormwater</a:t>
            </a:r>
            <a:r>
              <a:rPr lang="en-US" sz="1200" kern="1200" dirty="0" smtClean="0">
                <a:solidFill>
                  <a:schemeClr val="tx1"/>
                </a:solidFill>
                <a:latin typeface="+mn-lt"/>
                <a:ea typeface="+mn-ea"/>
                <a:cs typeface="+mn-cs"/>
              </a:rPr>
              <a:t>.  They have recognized the benefits of these strategies and have completely embraced them in their quest to be one of the greenest cities in America. </a:t>
            </a:r>
            <a:endParaRPr lang="en-US" dirty="0" smtClean="0"/>
          </a:p>
          <a:p>
            <a:r>
              <a:rPr lang="en-US" sz="1200" kern="1200" dirty="0" smtClean="0">
                <a:solidFill>
                  <a:schemeClr val="tx1"/>
                </a:solidFill>
                <a:latin typeface="+mn-lt"/>
                <a:ea typeface="+mn-ea"/>
                <a:cs typeface="+mn-cs"/>
                <a:hlinkClick r:id="rId4" action="ppaction://hlinkfile"/>
              </a:rPr>
              <a:t>http://www.bna.com/epa-philadelphia-sign-n12884908869/</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Philly’s Green City,</a:t>
            </a:r>
            <a:r>
              <a:rPr lang="en-US" sz="1200" kern="1200" baseline="0" dirty="0" smtClean="0">
                <a:solidFill>
                  <a:schemeClr val="tx1"/>
                </a:solidFill>
                <a:latin typeface="+mn-lt"/>
                <a:ea typeface="+mn-ea"/>
                <a:cs typeface="+mn-cs"/>
              </a:rPr>
              <a:t> Clean Waters Plan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hlinkClick r:id="rId5" action="ppaction://hlinkfile"/>
              </a:rPr>
              <a:t>http://www.phillywatersheds.org/what_were_doing/documents_and_data/cso_long_term_control_plan</a:t>
            </a:r>
            <a:endParaRPr lang="en-US" dirty="0" smtClean="0"/>
          </a:p>
          <a:p>
            <a:endParaRPr lang="en-US" dirty="0" smtClean="0"/>
          </a:p>
          <a:p>
            <a:r>
              <a:rPr lang="en-US" dirty="0" smtClean="0"/>
              <a:t>Resources:</a:t>
            </a:r>
          </a:p>
          <a:p>
            <a:r>
              <a:rPr lang="en-US" dirty="0" smtClean="0"/>
              <a:t>What</a:t>
            </a:r>
            <a:r>
              <a:rPr lang="en-US" baseline="0" dirty="0" smtClean="0"/>
              <a:t> is Green Infrastructure? http://water.epa.gov/infrastructure/greeninfrastructure/gi_what.cfm</a:t>
            </a:r>
          </a:p>
          <a:p>
            <a:endParaRPr lang="en-US" baseline="0" dirty="0" smtClean="0"/>
          </a:p>
          <a:p>
            <a:r>
              <a:rPr lang="en-US" dirty="0" smtClean="0"/>
              <a:t>Going Green to Save Green:</a:t>
            </a:r>
            <a:r>
              <a:rPr lang="en-US" baseline="0" dirty="0" smtClean="0"/>
              <a:t> </a:t>
            </a:r>
            <a:r>
              <a:rPr lang="en-US" dirty="0" smtClean="0"/>
              <a:t>Economic</a:t>
            </a:r>
            <a:r>
              <a:rPr lang="en-US" baseline="0" dirty="0" smtClean="0"/>
              <a:t> Benefits of Green Infrastructure Practices</a:t>
            </a:r>
          </a:p>
          <a:p>
            <a:r>
              <a:rPr lang="en-US" sz="1200" kern="1200" dirty="0" smtClean="0">
                <a:solidFill>
                  <a:schemeClr val="tx1"/>
                </a:solidFill>
                <a:latin typeface="+mn-lt"/>
                <a:ea typeface="+mn-ea"/>
                <a:cs typeface="+mn-cs"/>
                <a:hlinkClick r:id="rId6" action="ppaction://hlinkfile"/>
              </a:rPr>
              <a:t>http://www.americanrivers.org/library/reports-publications/going-green-to-save-green.html</a:t>
            </a:r>
            <a:endParaRPr lang="en-US" dirty="0" smtClean="0"/>
          </a:p>
          <a:p>
            <a:endParaRPr lang="en-US" baseline="0" dirty="0" smtClean="0"/>
          </a:p>
          <a:p>
            <a:pPr rtl="0"/>
            <a:r>
              <a:rPr lang="en-US" sz="1200" kern="1200" dirty="0" smtClean="0">
                <a:solidFill>
                  <a:schemeClr val="tx1"/>
                </a:solidFill>
                <a:latin typeface="+mn-lt"/>
                <a:ea typeface="+mn-ea"/>
                <a:cs typeface="+mn-cs"/>
              </a:rPr>
              <a:t>San Mateo Sustainable Streets and Parking Lots Design Guidebook</a:t>
            </a:r>
          </a:p>
          <a:p>
            <a:pPr rtl="0"/>
            <a:r>
              <a:rPr lang="en-US" sz="1200" kern="1200" dirty="0" smtClean="0">
                <a:solidFill>
                  <a:schemeClr val="tx1"/>
                </a:solidFill>
                <a:latin typeface="+mn-lt"/>
                <a:ea typeface="+mn-ea"/>
                <a:cs typeface="+mn-cs"/>
                <a:hlinkClick r:id="rId7" action="ppaction://hlinkfile"/>
              </a:rPr>
              <a:t>http://www.flowstobay.org/ms_sustainable_streets.php</a:t>
            </a:r>
            <a:endParaRPr lang="en-US" sz="1200" kern="1200" dirty="0" smtClean="0">
              <a:solidFill>
                <a:schemeClr val="tx1"/>
              </a:solidFill>
              <a:latin typeface="+mn-lt"/>
              <a:ea typeface="+mn-ea"/>
              <a:cs typeface="+mn-cs"/>
            </a:endParaRPr>
          </a:p>
          <a:p>
            <a:endParaRPr lang="en-US" baseline="0" dirty="0" smtClean="0"/>
          </a:p>
          <a:p>
            <a:pPr rtl="0"/>
            <a:r>
              <a:rPr lang="en-US" sz="1200" kern="1200" dirty="0" smtClean="0">
                <a:solidFill>
                  <a:schemeClr val="tx1"/>
                </a:solidFill>
                <a:latin typeface="+mn-lt"/>
                <a:ea typeface="+mn-ea"/>
                <a:cs typeface="+mn-cs"/>
              </a:rPr>
              <a:t>Guide to help municipalities monetize the value of green infrastructure</a:t>
            </a:r>
          </a:p>
          <a:p>
            <a:pPr rtl="0"/>
            <a:r>
              <a:rPr lang="en-US" sz="1200" kern="1200" dirty="0" smtClean="0">
                <a:solidFill>
                  <a:schemeClr val="tx1"/>
                </a:solidFill>
                <a:latin typeface="+mn-lt"/>
                <a:ea typeface="+mn-ea"/>
                <a:cs typeface="+mn-cs"/>
                <a:hlinkClick r:id="rId8" action="ppaction://hlinkfile"/>
              </a:rPr>
              <a:t>http://www.cnt.org/news/2011/01/21/new-guide-helps-municipalities-monetize-the-value-of-green-infrastructure-2/</a:t>
            </a:r>
            <a:endParaRPr lang="en-US" sz="1200" kern="1200" dirty="0" smtClean="0">
              <a:solidFill>
                <a:schemeClr val="tx1"/>
              </a:solidFill>
              <a:latin typeface="+mn-lt"/>
              <a:ea typeface="+mn-ea"/>
              <a:cs typeface="+mn-cs"/>
            </a:endParaRPr>
          </a:p>
          <a:p>
            <a:pPr rtl="0"/>
            <a:endParaRPr lang="en-US" sz="1200" kern="1200" dirty="0" smtClean="0">
              <a:solidFill>
                <a:schemeClr val="tx1"/>
              </a:solidFill>
              <a:latin typeface="+mn-lt"/>
              <a:ea typeface="+mn-ea"/>
              <a:cs typeface="+mn-cs"/>
            </a:endParaRPr>
          </a:p>
          <a:p>
            <a:pPr rtl="0"/>
            <a:r>
              <a:rPr lang="en-US" sz="1200" kern="1200" dirty="0" smtClean="0">
                <a:solidFill>
                  <a:schemeClr val="tx1"/>
                </a:solidFill>
                <a:latin typeface="+mn-lt"/>
                <a:ea typeface="+mn-ea"/>
                <a:cs typeface="+mn-cs"/>
              </a:rPr>
              <a:t>The Value of GI Guide</a:t>
            </a:r>
          </a:p>
          <a:p>
            <a:pPr rtl="0"/>
            <a:r>
              <a:rPr lang="en-US" sz="1200" kern="1200" dirty="0" smtClean="0">
                <a:solidFill>
                  <a:schemeClr val="tx1"/>
                </a:solidFill>
                <a:latin typeface="+mn-lt"/>
                <a:ea typeface="+mn-ea"/>
                <a:cs typeface="+mn-cs"/>
                <a:hlinkClick r:id="rId9" action="ppaction://hlinkfile"/>
              </a:rPr>
              <a:t>http://lafoundation.org/news-events/blog/2011/08/15/lp-value-of-green-infrastructure</a:t>
            </a:r>
            <a:endParaRPr lang="en-US" sz="1200" kern="1200" dirty="0" smtClean="0">
              <a:solidFill>
                <a:schemeClr val="tx1"/>
              </a:solidFill>
              <a:latin typeface="+mn-lt"/>
              <a:ea typeface="+mn-ea"/>
              <a:cs typeface="+mn-cs"/>
            </a:endParaRPr>
          </a:p>
          <a:p>
            <a:pPr rtl="0"/>
            <a:r>
              <a:rPr lang="en-US" sz="1200" kern="1200" dirty="0" smtClean="0">
                <a:solidFill>
                  <a:schemeClr val="tx1"/>
                </a:solidFill>
                <a:latin typeface="+mn-lt"/>
                <a:ea typeface="+mn-ea"/>
                <a:cs typeface="+mn-cs"/>
              </a:rPr>
              <a:t> </a:t>
            </a:r>
          </a:p>
          <a:p>
            <a:pPr rtl="0"/>
            <a:r>
              <a:rPr lang="en-US" sz="1200" kern="1200" dirty="0" smtClean="0">
                <a:solidFill>
                  <a:schemeClr val="tx1"/>
                </a:solidFill>
                <a:latin typeface="+mn-lt"/>
                <a:ea typeface="+mn-ea"/>
                <a:cs typeface="+mn-cs"/>
              </a:rPr>
              <a:t>NRDC:  Rooftops to Rivers</a:t>
            </a:r>
          </a:p>
          <a:p>
            <a:pPr rtl="0"/>
            <a:r>
              <a:rPr lang="en-US" sz="1200" kern="1200" dirty="0" smtClean="0">
                <a:solidFill>
                  <a:schemeClr val="tx1"/>
                </a:solidFill>
                <a:latin typeface="+mn-lt"/>
                <a:ea typeface="+mn-ea"/>
                <a:cs typeface="+mn-cs"/>
                <a:hlinkClick r:id="rId10" action="ppaction://hlinkfile"/>
              </a:rPr>
              <a:t>http://switchboard.nrdc.org/blogs/ngarrison/nrdcs_report_shows_that_green.html</a:t>
            </a:r>
            <a:endParaRPr lang="en-US" sz="1200" kern="1200" dirty="0" smtClean="0">
              <a:solidFill>
                <a:schemeClr val="tx1"/>
              </a:solidFill>
              <a:latin typeface="+mn-lt"/>
              <a:ea typeface="+mn-ea"/>
              <a:cs typeface="+mn-cs"/>
            </a:endParaRPr>
          </a:p>
          <a:p>
            <a:pPr rtl="0"/>
            <a:r>
              <a:rPr lang="en-US" sz="1200" kern="1200" dirty="0" smtClean="0">
                <a:solidFill>
                  <a:schemeClr val="tx1"/>
                </a:solidFill>
                <a:latin typeface="+mn-lt"/>
                <a:ea typeface="+mn-ea"/>
                <a:cs typeface="+mn-cs"/>
              </a:rPr>
              <a:t> </a:t>
            </a:r>
          </a:p>
          <a:p>
            <a:pPr rtl="0"/>
            <a:r>
              <a:rPr lang="en-US" sz="1200" kern="1200" dirty="0" smtClean="0">
                <a:solidFill>
                  <a:schemeClr val="tx1"/>
                </a:solidFill>
                <a:latin typeface="+mn-lt"/>
                <a:ea typeface="+mn-ea"/>
                <a:cs typeface="+mn-cs"/>
              </a:rPr>
              <a:t>ASLA releases database of 479 GI projects and case studies</a:t>
            </a:r>
          </a:p>
          <a:p>
            <a:pPr rtl="0"/>
            <a:r>
              <a:rPr lang="en-US" sz="1200" kern="1200" dirty="0" smtClean="0">
                <a:solidFill>
                  <a:schemeClr val="tx1"/>
                </a:solidFill>
                <a:latin typeface="+mn-lt"/>
                <a:ea typeface="+mn-ea"/>
                <a:cs typeface="+mn-cs"/>
                <a:hlinkClick r:id="rId11" action="ppaction://hlinkfile"/>
              </a:rPr>
              <a:t>http://switchboard.nrdc.org/blogs/kbenfield/how_green_infrastructure_for_w.html</a:t>
            </a:r>
            <a:endParaRPr lang="en-US" sz="1200" kern="1200" dirty="0" smtClean="0">
              <a:solidFill>
                <a:schemeClr val="tx1"/>
              </a:solidFill>
              <a:latin typeface="+mn-lt"/>
              <a:ea typeface="+mn-ea"/>
              <a:cs typeface="+mn-cs"/>
            </a:endParaRPr>
          </a:p>
          <a:p>
            <a:pPr rtl="0"/>
            <a:r>
              <a:rPr lang="en-US" sz="1200" kern="1200" dirty="0" smtClean="0">
                <a:solidFill>
                  <a:schemeClr val="tx1"/>
                </a:solidFill>
                <a:latin typeface="+mn-lt"/>
                <a:ea typeface="+mn-ea"/>
                <a:cs typeface="+mn-cs"/>
              </a:rPr>
              <a:t> </a:t>
            </a:r>
          </a:p>
          <a:p>
            <a:pPr rtl="0"/>
            <a:r>
              <a:rPr lang="en-US" sz="1200" kern="1200" dirty="0" smtClean="0">
                <a:solidFill>
                  <a:schemeClr val="tx1"/>
                </a:solidFill>
                <a:latin typeface="+mn-lt"/>
                <a:ea typeface="+mn-ea"/>
                <a:cs typeface="+mn-cs"/>
              </a:rPr>
              <a:t>"Watersheds, </a:t>
            </a:r>
            <a:r>
              <a:rPr lang="en-US" sz="1200" kern="1200" dirty="0" err="1" smtClean="0">
                <a:solidFill>
                  <a:schemeClr val="tx1"/>
                </a:solidFill>
                <a:latin typeface="+mn-lt"/>
                <a:ea typeface="+mn-ea"/>
                <a:cs typeface="+mn-cs"/>
              </a:rPr>
              <a:t>Walkability</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Stormwater</a:t>
            </a:r>
            <a:r>
              <a:rPr lang="en-US" sz="1200" kern="1200" dirty="0" smtClean="0">
                <a:solidFill>
                  <a:schemeClr val="tx1"/>
                </a:solidFill>
                <a:latin typeface="+mn-lt"/>
                <a:ea typeface="+mn-ea"/>
                <a:cs typeface="+mn-cs"/>
              </a:rPr>
              <a:t>: The Role of Density"</a:t>
            </a:r>
          </a:p>
          <a:p>
            <a:pPr rtl="0"/>
            <a:r>
              <a:rPr lang="en-US" sz="1200" kern="1200" dirty="0" smtClean="0">
                <a:solidFill>
                  <a:schemeClr val="tx1"/>
                </a:solidFill>
                <a:latin typeface="+mn-lt"/>
                <a:ea typeface="+mn-ea"/>
                <a:cs typeface="+mn-cs"/>
                <a:hlinkClick r:id="rId12" action="ppaction://hlinkfile"/>
              </a:rPr>
              <a:t>http://www.urban-nature.org/publications/documents/WatershedsWalkabilityandStormwater.pdf</a:t>
            </a:r>
            <a:endParaRPr lang="en-US" sz="1200" kern="1200" dirty="0" smtClean="0">
              <a:solidFill>
                <a:schemeClr val="tx1"/>
              </a:solidFill>
              <a:latin typeface="+mn-lt"/>
              <a:ea typeface="+mn-ea"/>
              <a:cs typeface="+mn-cs"/>
            </a:endParaRPr>
          </a:p>
          <a:p>
            <a:pPr rtl="0"/>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F4670E39-AE57-4052-AB52-FCAAEB2E148A}"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dirty="0" smtClean="0"/>
              <a:t>Click to edit Master title style</a:t>
            </a:r>
            <a:endParaRPr dirty="0"/>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pPr/>
              <a:t>8/8/2012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5CE407-6216-4202-80E4-A30DC2F709B2}"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1F9CA3-105E-4857-9057-6DB6197DA786}" type="datetimeFigureOut">
              <a:rPr lang="en-US" smtClean="0"/>
              <a:pPr/>
              <a:t>8/8/2012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5CE407-6216-4202-80E4-A30DC2F709B2}" type="slidenum">
              <a:rPr lang="en-US" smtClean="0"/>
              <a:pPr/>
              <a:t>‹#›</a:t>
            </a:fld>
            <a:endParaRPr lang="en-US" dirty="0"/>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pPr/>
              <a:t>8/8/2012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5CE407-6216-4202-80E4-A30DC2F709B2}"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pPr/>
              <a:t>8/8/2012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5CE407-6216-4202-80E4-A30DC2F709B2}"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pPr/>
              <a:t>8/8/2012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5CE407-6216-4202-80E4-A30DC2F709B2}"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pPr/>
              <a:t>8/8/2012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5CE407-6216-4202-80E4-A30DC2F709B2}" type="slidenum">
              <a:rPr lang="en-US" smtClean="0"/>
              <a:pPr/>
              <a:t>‹#›</a:t>
            </a:fld>
            <a:endParaRPr lang="en-US" dirty="0"/>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1F9CA3-105E-4857-9057-6DB6197DA786}" type="datetimeFigureOut">
              <a:rPr lang="en-US" smtClean="0"/>
              <a:pPr/>
              <a:t>8/8/2012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5CE407-6216-4202-80E4-A30DC2F709B2}"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01F9CA3-105E-4857-9057-6DB6197DA786}" type="datetimeFigureOut">
              <a:rPr lang="en-US" smtClean="0"/>
              <a:pPr/>
              <a:t>8/8/2012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5CE407-6216-4202-80E4-A30DC2F709B2}"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B01F9CA3-105E-4857-9057-6DB6197DA786}" type="datetimeFigureOut">
              <a:rPr lang="en-US" smtClean="0"/>
              <a:pPr/>
              <a:t>8/8/2012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F5CE407-6216-4202-80E4-A30DC2F709B2}"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B01F9CA3-105E-4857-9057-6DB6197DA786}" type="datetimeFigureOut">
              <a:rPr lang="en-US" smtClean="0"/>
              <a:pPr/>
              <a:t>8/8/2012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F5CE407-6216-4202-80E4-A30DC2F709B2}"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1F9CA3-105E-4857-9057-6DB6197DA786}" type="datetimeFigureOut">
              <a:rPr lang="en-US" smtClean="0"/>
              <a:pPr/>
              <a:t>8/8/2012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F5CE407-6216-4202-80E4-A30DC2F709B2}"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1F9CA3-105E-4857-9057-6DB6197DA786}" type="datetimeFigureOut">
              <a:rPr lang="en-US" smtClean="0"/>
              <a:pPr/>
              <a:t>8/8/2012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5CE407-6216-4202-80E4-A30DC2F709B2}"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dirty="0" smtClean="0"/>
              <a:t>Click to edit Master title style</a:t>
            </a:r>
            <a:endParaRPr dirty="0"/>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B01F9CA3-105E-4857-9057-6DB6197DA786}" type="datetimeFigureOut">
              <a:rPr lang="en-US" smtClean="0"/>
              <a:pPr/>
              <a:t>8/8/2012</a:t>
            </a:fld>
            <a:endParaRPr lang="en-US" dirty="0"/>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7F5CE407-6216-4202-80E4-A30DC2F709B2}"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3600" kern="1200">
          <a:solidFill>
            <a:schemeClr val="accent1"/>
          </a:solidFill>
          <a:latin typeface="Calibri"/>
          <a:ea typeface="+mj-ea"/>
          <a:cs typeface="Calibri"/>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llustration [Converted].eps"/>
          <p:cNvPicPr>
            <a:picLocks noChangeAspect="1"/>
          </p:cNvPicPr>
          <p:nvPr/>
        </p:nvPicPr>
        <p:blipFill rotWithShape="1">
          <a:blip r:embed="rId3" cstate="print">
            <a:extLst>
              <a:ext uri="{28A0092B-C50C-407E-A947-70E740481C1C}">
                <a14:useLocalDpi xmlns:a14="http://schemas.microsoft.com/office/drawing/2010/main" xmlns="" val="0"/>
              </a:ext>
            </a:extLst>
          </a:blip>
          <a:srcRect b="25016"/>
          <a:stretch/>
        </p:blipFill>
        <p:spPr>
          <a:xfrm>
            <a:off x="0" y="14748"/>
            <a:ext cx="9144000" cy="6856548"/>
          </a:xfrm>
          <a:prstGeom prst="rect">
            <a:avLst/>
          </a:prstGeom>
        </p:spPr>
      </p:pic>
      <p:sp>
        <p:nvSpPr>
          <p:cNvPr id="2" name="Title 1"/>
          <p:cNvSpPr>
            <a:spLocks noGrp="1"/>
          </p:cNvSpPr>
          <p:nvPr>
            <p:ph type="ctrTitle"/>
          </p:nvPr>
        </p:nvSpPr>
        <p:spPr>
          <a:xfrm>
            <a:off x="1322923" y="4008276"/>
            <a:ext cx="6498158" cy="1724867"/>
          </a:xfrm>
        </p:spPr>
        <p:txBody>
          <a:bodyPr/>
          <a:lstStyle/>
          <a:p>
            <a:r>
              <a:rPr lang="en-US" sz="3600" b="1" dirty="0" smtClean="0">
                <a:solidFill>
                  <a:schemeClr val="accent1">
                    <a:lumMod val="75000"/>
                  </a:schemeClr>
                </a:solidFill>
              </a:rPr>
              <a:t>Green Infrastructure </a:t>
            </a:r>
            <a:r>
              <a:rPr lang="en-US" sz="3600" b="1" dirty="0" smtClean="0">
                <a:solidFill>
                  <a:schemeClr val="accent1">
                    <a:lumMod val="75000"/>
                  </a:schemeClr>
                </a:solidFill>
              </a:rPr>
              <a:t>and the </a:t>
            </a:r>
            <a:r>
              <a:rPr lang="en-US" sz="3600" b="1" dirty="0" err="1" smtClean="0">
                <a:solidFill>
                  <a:schemeClr val="accent1">
                    <a:lumMod val="75000"/>
                  </a:schemeClr>
                </a:solidFill>
              </a:rPr>
              <a:t>Lasalle</a:t>
            </a:r>
            <a:r>
              <a:rPr lang="en-US" sz="3600" b="1" dirty="0" smtClean="0">
                <a:solidFill>
                  <a:schemeClr val="accent1">
                    <a:lumMod val="75000"/>
                  </a:schemeClr>
                </a:solidFill>
              </a:rPr>
              <a:t> </a:t>
            </a:r>
            <a:r>
              <a:rPr lang="en-US" sz="3600" b="1" dirty="0" err="1" smtClean="0">
                <a:solidFill>
                  <a:schemeClr val="accent1">
                    <a:lumMod val="75000"/>
                  </a:schemeClr>
                </a:solidFill>
              </a:rPr>
              <a:t>Bioswale</a:t>
            </a:r>
            <a:r>
              <a:rPr lang="en-US" sz="3600" b="1" dirty="0" smtClean="0">
                <a:solidFill>
                  <a:schemeClr val="accent1">
                    <a:lumMod val="75000"/>
                  </a:schemeClr>
                </a:solidFill>
              </a:rPr>
              <a:t>  Project</a:t>
            </a:r>
            <a:endParaRPr lang="en-US" sz="3600" b="1" dirty="0">
              <a:solidFill>
                <a:schemeClr val="accent1">
                  <a:lumMod val="75000"/>
                </a:schemeClr>
              </a:solidFill>
            </a:endParaRPr>
          </a:p>
        </p:txBody>
      </p:sp>
      <p:pic>
        <p:nvPicPr>
          <p:cNvPr id="6" name="Picture 5" descr="NEWRiverkeeperLogo.jpg"/>
          <p:cNvPicPr>
            <a:picLocks noChangeAspect="1"/>
          </p:cNvPicPr>
          <p:nvPr/>
        </p:nvPicPr>
        <p:blipFill>
          <a:blip r:embed="rId4" cstate="print">
            <a:clrChange>
              <a:clrFrom>
                <a:srgbClr val="FCFDFD"/>
              </a:clrFrom>
              <a:clrTo>
                <a:srgbClr val="FCFDFD">
                  <a:alpha val="0"/>
                </a:srgbClr>
              </a:clrTo>
            </a:clrChange>
          </a:blip>
          <a:stretch>
            <a:fillRect/>
          </a:stretch>
        </p:blipFill>
        <p:spPr>
          <a:xfrm>
            <a:off x="2909857" y="558800"/>
            <a:ext cx="3309122" cy="1743155"/>
          </a:xfrm>
          <a:prstGeom prst="rect">
            <a:avLst/>
          </a:prstGeom>
          <a:noFill/>
          <a:ln>
            <a:noFill/>
          </a:ln>
        </p:spPr>
      </p:pic>
    </p:spTree>
    <p:extLst>
      <p:ext uri="{BB962C8B-B14F-4D97-AF65-F5344CB8AC3E}">
        <p14:creationId xmlns:p14="http://schemas.microsoft.com/office/powerpoint/2010/main" xmlns="" val="41853505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49275" y="107576"/>
            <a:ext cx="8042276" cy="743324"/>
          </a:xfrm>
        </p:spPr>
        <p:txBody>
          <a:bodyPr/>
          <a:lstStyle/>
          <a:p>
            <a:r>
              <a:rPr lang="en-US" b="1" dirty="0" smtClean="0">
                <a:solidFill>
                  <a:schemeClr val="tx2">
                    <a:lumMod val="75000"/>
                    <a:lumOff val="25000"/>
                  </a:schemeClr>
                </a:solidFill>
              </a:rPr>
              <a:t> </a:t>
            </a:r>
            <a:r>
              <a:rPr lang="en-US" b="1" dirty="0" err="1" smtClean="0">
                <a:solidFill>
                  <a:schemeClr val="tx2">
                    <a:lumMod val="75000"/>
                    <a:lumOff val="25000"/>
                  </a:schemeClr>
                </a:solidFill>
              </a:rPr>
              <a:t>Lasalle</a:t>
            </a:r>
            <a:r>
              <a:rPr lang="en-US" b="1" dirty="0" smtClean="0">
                <a:solidFill>
                  <a:schemeClr val="tx2">
                    <a:lumMod val="75000"/>
                    <a:lumOff val="25000"/>
                  </a:schemeClr>
                </a:solidFill>
              </a:rPr>
              <a:t> </a:t>
            </a:r>
            <a:r>
              <a:rPr lang="en-US" b="1" dirty="0" err="1" smtClean="0">
                <a:solidFill>
                  <a:schemeClr val="tx2">
                    <a:lumMod val="75000"/>
                    <a:lumOff val="25000"/>
                  </a:schemeClr>
                </a:solidFill>
              </a:rPr>
              <a:t>Bioswale</a:t>
            </a:r>
            <a:r>
              <a:rPr lang="en-US" b="1" dirty="0" smtClean="0">
                <a:solidFill>
                  <a:schemeClr val="tx2">
                    <a:lumMod val="75000"/>
                    <a:lumOff val="25000"/>
                  </a:schemeClr>
                </a:solidFill>
              </a:rPr>
              <a:t> Project</a:t>
            </a:r>
            <a:endParaRPr lang="en-US" b="1" dirty="0">
              <a:solidFill>
                <a:schemeClr val="tx2">
                  <a:lumMod val="75000"/>
                  <a:lumOff val="25000"/>
                </a:schemeClr>
              </a:solidFill>
            </a:endParaRPr>
          </a:p>
        </p:txBody>
      </p:sp>
      <p:sp>
        <p:nvSpPr>
          <p:cNvPr id="8" name="Content Placeholder 7"/>
          <p:cNvSpPr>
            <a:spLocks noGrp="1"/>
          </p:cNvSpPr>
          <p:nvPr>
            <p:ph sz="half" idx="2"/>
          </p:nvPr>
        </p:nvSpPr>
        <p:spPr>
          <a:xfrm>
            <a:off x="203200" y="1600201"/>
            <a:ext cx="8610599" cy="2514599"/>
          </a:xfrm>
        </p:spPr>
        <p:txBody>
          <a:bodyPr>
            <a:normAutofit/>
          </a:bodyPr>
          <a:lstStyle/>
          <a:p>
            <a:pPr>
              <a:buNone/>
            </a:pPr>
            <a:endParaRPr lang="en-US" sz="1800" b="1" dirty="0" smtClean="0">
              <a:solidFill>
                <a:schemeClr val="accent2">
                  <a:lumMod val="75000"/>
                </a:schemeClr>
              </a:solidFill>
            </a:endParaRPr>
          </a:p>
          <a:p>
            <a:endParaRPr lang="en-US" dirty="0"/>
          </a:p>
        </p:txBody>
      </p:sp>
      <p:pic>
        <p:nvPicPr>
          <p:cNvPr id="11" name="Picture 10" descr="bioswale sign - website.jpg"/>
          <p:cNvPicPr>
            <a:picLocks noChangeAspect="1"/>
          </p:cNvPicPr>
          <p:nvPr/>
        </p:nvPicPr>
        <p:blipFill>
          <a:blip r:embed="rId3" cstate="print"/>
          <a:stretch>
            <a:fillRect/>
          </a:stretch>
        </p:blipFill>
        <p:spPr>
          <a:xfrm>
            <a:off x="1474086" y="850900"/>
            <a:ext cx="6438014" cy="5516333"/>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ioswale sign image.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bioswale 7.23.12.JPG"/>
          <p:cNvPicPr>
            <a:picLocks noGrp="1" noChangeAspect="1"/>
          </p:cNvPicPr>
          <p:nvPr>
            <p:ph sz="half" idx="1"/>
          </p:nvPr>
        </p:nvPicPr>
        <p:blipFill>
          <a:blip r:embed="rId2" cstate="print"/>
          <a:stretch>
            <a:fillRect/>
          </a:stretch>
        </p:blipFill>
        <p:spPr>
          <a:xfrm>
            <a:off x="0" y="1"/>
            <a:ext cx="9143999" cy="6858000"/>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ioswale pervious concrete.jpg"/>
          <p:cNvPicPr>
            <a:picLocks noChangeAspect="1"/>
          </p:cNvPicPr>
          <p:nvPr/>
        </p:nvPicPr>
        <p:blipFill>
          <a:blip r:embed="rId3" cstate="print"/>
          <a:stretch>
            <a:fillRect/>
          </a:stretch>
        </p:blipFill>
        <p:spPr>
          <a:xfrm>
            <a:off x="-1" y="1"/>
            <a:ext cx="9144001" cy="6858000"/>
          </a:xfrm>
          <a:prstGeom prst="rect">
            <a:avLst/>
          </a:prstGeom>
          <a:ln>
            <a:noFill/>
          </a:ln>
          <a:effectLst>
            <a:outerShdw blurRad="292100" dist="139700" dir="2700000" algn="tl" rotWithShape="0">
              <a:srgbClr val="333333">
                <a:alpha val="65000"/>
              </a:srgbClr>
            </a:outerShdw>
          </a:effectLst>
        </p:spPr>
      </p:pic>
      <p:pic>
        <p:nvPicPr>
          <p:cNvPr id="4" name="Picture 3" descr="florida roads sign.jpg"/>
          <p:cNvPicPr>
            <a:picLocks noChangeAspect="1"/>
          </p:cNvPicPr>
          <p:nvPr/>
        </p:nvPicPr>
        <p:blipFill>
          <a:blip r:embed="rId4" cstate="print"/>
          <a:srcRect l="32829" t="30032" r="27104" b="18556"/>
          <a:stretch>
            <a:fillRect/>
          </a:stretch>
        </p:blipFill>
        <p:spPr>
          <a:xfrm>
            <a:off x="6807200" y="0"/>
            <a:ext cx="2336800" cy="2438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9424" y="707886"/>
            <a:ext cx="8117076" cy="584775"/>
          </a:xfrm>
          <a:prstGeom prst="rect">
            <a:avLst/>
          </a:prstGeom>
          <a:noFill/>
        </p:spPr>
        <p:txBody>
          <a:bodyPr wrap="square" rtlCol="0">
            <a:spAutoFit/>
          </a:bodyPr>
          <a:lstStyle/>
          <a:p>
            <a:pPr algn="ctr"/>
            <a:r>
              <a:rPr lang="en-US" sz="3200" b="1" dirty="0" smtClean="0">
                <a:solidFill>
                  <a:schemeClr val="tx2">
                    <a:lumMod val="75000"/>
                    <a:lumOff val="25000"/>
                  </a:schemeClr>
                </a:solidFill>
              </a:rPr>
              <a:t>    Partners</a:t>
            </a:r>
            <a:endParaRPr lang="en-US" sz="3200" b="1" dirty="0">
              <a:solidFill>
                <a:schemeClr val="tx2">
                  <a:lumMod val="75000"/>
                  <a:lumOff val="25000"/>
                </a:schemeClr>
              </a:solidFill>
            </a:endParaRPr>
          </a:p>
        </p:txBody>
      </p:sp>
      <p:sp>
        <p:nvSpPr>
          <p:cNvPr id="3" name="TextBox 2"/>
          <p:cNvSpPr txBox="1"/>
          <p:nvPr/>
        </p:nvSpPr>
        <p:spPr>
          <a:xfrm>
            <a:off x="1777274" y="1509486"/>
            <a:ext cx="5486361" cy="5324535"/>
          </a:xfrm>
          <a:prstGeom prst="rect">
            <a:avLst/>
          </a:prstGeom>
          <a:noFill/>
        </p:spPr>
        <p:txBody>
          <a:bodyPr wrap="square" rtlCol="0">
            <a:spAutoFit/>
          </a:bodyPr>
          <a:lstStyle/>
          <a:p>
            <a:pPr>
              <a:buFont typeface="Arial" pitchFamily="34" charset="0"/>
              <a:buChar char="•"/>
            </a:pPr>
            <a:r>
              <a:rPr lang="en-US" sz="2400" dirty="0" smtClean="0">
                <a:solidFill>
                  <a:schemeClr val="tx2">
                    <a:lumMod val="90000"/>
                    <a:lumOff val="10000"/>
                  </a:schemeClr>
                </a:solidFill>
              </a:rPr>
              <a:t>   </a:t>
            </a:r>
            <a:r>
              <a:rPr lang="en-US" sz="2000" dirty="0" smtClean="0">
                <a:solidFill>
                  <a:schemeClr val="tx2">
                    <a:lumMod val="90000"/>
                    <a:lumOff val="10000"/>
                  </a:schemeClr>
                </a:solidFill>
              </a:rPr>
              <a:t>City of Jacksonville</a:t>
            </a:r>
          </a:p>
          <a:p>
            <a:pPr>
              <a:buFont typeface="Arial" pitchFamily="34" charset="0"/>
              <a:buChar char="•"/>
            </a:pPr>
            <a:r>
              <a:rPr lang="en-US" sz="2000" dirty="0" smtClean="0">
                <a:solidFill>
                  <a:schemeClr val="tx2">
                    <a:lumMod val="90000"/>
                    <a:lumOff val="10000"/>
                  </a:schemeClr>
                </a:solidFill>
              </a:rPr>
              <a:t>    Coca-Cola</a:t>
            </a:r>
          </a:p>
          <a:p>
            <a:pPr>
              <a:buFont typeface="Arial" pitchFamily="34" charset="0"/>
              <a:buChar char="•"/>
            </a:pPr>
            <a:r>
              <a:rPr lang="en-US" sz="2000" dirty="0" smtClean="0">
                <a:solidFill>
                  <a:schemeClr val="tx2">
                    <a:lumMod val="90000"/>
                    <a:lumOff val="10000"/>
                  </a:schemeClr>
                </a:solidFill>
              </a:rPr>
              <a:t>    Content Design Group</a:t>
            </a:r>
          </a:p>
          <a:p>
            <a:pPr>
              <a:buFont typeface="Arial" pitchFamily="34" charset="0"/>
              <a:buChar char="•"/>
            </a:pPr>
            <a:r>
              <a:rPr lang="en-US" sz="2000" dirty="0" smtClean="0">
                <a:solidFill>
                  <a:schemeClr val="tx2">
                    <a:lumMod val="90000"/>
                    <a:lumOff val="10000"/>
                  </a:schemeClr>
                </a:solidFill>
              </a:rPr>
              <a:t>    Councilwoman Lori Boyer</a:t>
            </a:r>
          </a:p>
          <a:p>
            <a:pPr>
              <a:buFont typeface="Arial" pitchFamily="34" charset="0"/>
              <a:buChar char="•"/>
            </a:pPr>
            <a:r>
              <a:rPr lang="en-US" sz="2000" dirty="0" smtClean="0">
                <a:solidFill>
                  <a:schemeClr val="tx2">
                    <a:lumMod val="90000"/>
                    <a:lumOff val="10000"/>
                  </a:schemeClr>
                </a:solidFill>
              </a:rPr>
              <a:t>    </a:t>
            </a:r>
            <a:r>
              <a:rPr lang="en-US" sz="2000" dirty="0" err="1" smtClean="0">
                <a:solidFill>
                  <a:schemeClr val="tx2">
                    <a:lumMod val="90000"/>
                    <a:lumOff val="10000"/>
                  </a:schemeClr>
                </a:solidFill>
              </a:rPr>
              <a:t>EnVision</a:t>
            </a:r>
            <a:r>
              <a:rPr lang="en-US" sz="2000" dirty="0" smtClean="0">
                <a:solidFill>
                  <a:schemeClr val="tx2">
                    <a:lumMod val="90000"/>
                    <a:lumOff val="10000"/>
                  </a:schemeClr>
                </a:solidFill>
              </a:rPr>
              <a:t> Design + Engineering</a:t>
            </a:r>
          </a:p>
          <a:p>
            <a:pPr>
              <a:buFont typeface="Arial" pitchFamily="34" charset="0"/>
              <a:buChar char="•"/>
            </a:pPr>
            <a:r>
              <a:rPr lang="en-US" sz="2000" dirty="0" smtClean="0">
                <a:solidFill>
                  <a:schemeClr val="tx2">
                    <a:lumMod val="90000"/>
                    <a:lumOff val="10000"/>
                  </a:schemeClr>
                </a:solidFill>
              </a:rPr>
              <a:t>    Florida Roads</a:t>
            </a:r>
          </a:p>
          <a:p>
            <a:pPr>
              <a:buFont typeface="Arial" pitchFamily="34" charset="0"/>
              <a:buChar char="•"/>
            </a:pPr>
            <a:r>
              <a:rPr lang="en-US" sz="2000" dirty="0" smtClean="0">
                <a:solidFill>
                  <a:schemeClr val="tx2">
                    <a:lumMod val="90000"/>
                    <a:lumOff val="10000"/>
                  </a:schemeClr>
                </a:solidFill>
              </a:rPr>
              <a:t>    </a:t>
            </a:r>
            <a:r>
              <a:rPr lang="en-US" sz="2000" dirty="0" err="1" smtClean="0">
                <a:solidFill>
                  <a:schemeClr val="tx2">
                    <a:lumMod val="90000"/>
                    <a:lumOff val="10000"/>
                  </a:schemeClr>
                </a:solidFill>
              </a:rPr>
              <a:t>Greenscape</a:t>
            </a:r>
            <a:r>
              <a:rPr lang="en-US" sz="2000" dirty="0" smtClean="0">
                <a:solidFill>
                  <a:schemeClr val="tx2">
                    <a:lumMod val="90000"/>
                    <a:lumOff val="10000"/>
                  </a:schemeClr>
                </a:solidFill>
              </a:rPr>
              <a:t> of Jacksonville</a:t>
            </a:r>
          </a:p>
          <a:p>
            <a:pPr>
              <a:buFont typeface="Arial" pitchFamily="34" charset="0"/>
              <a:buChar char="•"/>
            </a:pPr>
            <a:r>
              <a:rPr lang="en-US" sz="2000" dirty="0" smtClean="0">
                <a:solidFill>
                  <a:schemeClr val="tx2">
                    <a:lumMod val="90000"/>
                    <a:lumOff val="10000"/>
                  </a:schemeClr>
                </a:solidFill>
              </a:rPr>
              <a:t>    Jacksonville Zoo and Gardens</a:t>
            </a:r>
          </a:p>
          <a:p>
            <a:pPr>
              <a:buFont typeface="Arial" pitchFamily="34" charset="0"/>
              <a:buChar char="•"/>
            </a:pPr>
            <a:r>
              <a:rPr lang="en-US" sz="2000" dirty="0" smtClean="0">
                <a:solidFill>
                  <a:schemeClr val="tx2">
                    <a:lumMod val="90000"/>
                    <a:lumOff val="10000"/>
                  </a:schemeClr>
                </a:solidFill>
              </a:rPr>
              <a:t>    Jacksonville Public Library</a:t>
            </a:r>
          </a:p>
          <a:p>
            <a:pPr>
              <a:buFont typeface="Arial" pitchFamily="34" charset="0"/>
              <a:buChar char="•"/>
            </a:pPr>
            <a:r>
              <a:rPr lang="en-US" sz="2000" dirty="0" smtClean="0">
                <a:solidFill>
                  <a:schemeClr val="tx2">
                    <a:lumMod val="90000"/>
                    <a:lumOff val="10000"/>
                  </a:schemeClr>
                </a:solidFill>
              </a:rPr>
              <a:t>    Media Works</a:t>
            </a:r>
          </a:p>
          <a:p>
            <a:pPr>
              <a:buFont typeface="Arial" pitchFamily="34" charset="0"/>
              <a:buChar char="•"/>
            </a:pPr>
            <a:r>
              <a:rPr lang="en-US" sz="2000" dirty="0" smtClean="0">
                <a:solidFill>
                  <a:schemeClr val="tx2">
                    <a:lumMod val="90000"/>
                    <a:lumOff val="10000"/>
                  </a:schemeClr>
                </a:solidFill>
              </a:rPr>
              <a:t>    </a:t>
            </a:r>
            <a:r>
              <a:rPr lang="en-US" sz="2000" dirty="0" err="1" smtClean="0">
                <a:solidFill>
                  <a:schemeClr val="tx2">
                    <a:lumMod val="90000"/>
                    <a:lumOff val="10000"/>
                  </a:schemeClr>
                </a:solidFill>
              </a:rPr>
              <a:t>MetroVerde</a:t>
            </a:r>
            <a:endParaRPr lang="en-US" sz="2000" dirty="0" smtClean="0">
              <a:solidFill>
                <a:schemeClr val="tx2">
                  <a:lumMod val="90000"/>
                  <a:lumOff val="10000"/>
                </a:schemeClr>
              </a:solidFill>
            </a:endParaRPr>
          </a:p>
          <a:p>
            <a:pPr>
              <a:buFont typeface="Arial" pitchFamily="34" charset="0"/>
              <a:buChar char="•"/>
            </a:pPr>
            <a:r>
              <a:rPr lang="en-US" sz="2000" dirty="0" smtClean="0">
                <a:solidFill>
                  <a:schemeClr val="tx2">
                    <a:lumMod val="90000"/>
                    <a:lumOff val="10000"/>
                  </a:schemeClr>
                </a:solidFill>
              </a:rPr>
              <a:t>    PBM Constructors</a:t>
            </a:r>
          </a:p>
          <a:p>
            <a:pPr>
              <a:buFont typeface="Arial" pitchFamily="34" charset="0"/>
              <a:buChar char="•"/>
            </a:pPr>
            <a:r>
              <a:rPr lang="en-US" sz="2000" dirty="0" smtClean="0">
                <a:solidFill>
                  <a:schemeClr val="tx2">
                    <a:lumMod val="90000"/>
                    <a:lumOff val="10000"/>
                  </a:schemeClr>
                </a:solidFill>
              </a:rPr>
              <a:t>    Petticoat-Schmitt Contracting</a:t>
            </a:r>
          </a:p>
          <a:p>
            <a:pPr>
              <a:buFont typeface="Arial" pitchFamily="34" charset="0"/>
              <a:buChar char="•"/>
            </a:pPr>
            <a:r>
              <a:rPr lang="en-US" sz="2000" dirty="0" smtClean="0">
                <a:solidFill>
                  <a:schemeClr val="tx2">
                    <a:lumMod val="90000"/>
                    <a:lumOff val="10000"/>
                  </a:schemeClr>
                </a:solidFill>
              </a:rPr>
              <a:t>    San Marco Preservation Society</a:t>
            </a:r>
          </a:p>
          <a:p>
            <a:pPr>
              <a:buFont typeface="Arial" pitchFamily="34" charset="0"/>
              <a:buChar char="•"/>
            </a:pPr>
            <a:r>
              <a:rPr lang="en-US" sz="2000" dirty="0" smtClean="0">
                <a:solidFill>
                  <a:schemeClr val="tx2">
                    <a:lumMod val="90000"/>
                    <a:lumOff val="10000"/>
                  </a:schemeClr>
                </a:solidFill>
              </a:rPr>
              <a:t>    Superior Trees</a:t>
            </a:r>
          </a:p>
          <a:p>
            <a:pPr>
              <a:buFont typeface="Arial" pitchFamily="34" charset="0"/>
              <a:buChar char="•"/>
            </a:pPr>
            <a:endParaRPr lang="en-US" b="1" dirty="0" smtClean="0">
              <a:solidFill>
                <a:schemeClr val="accent1">
                  <a:lumMod val="75000"/>
                </a:schemeClr>
              </a:solidFill>
            </a:endParaRPr>
          </a:p>
          <a:p>
            <a:endParaRPr lang="en-US" b="1" dirty="0">
              <a:solidFill>
                <a:schemeClr val="accent1">
                  <a:lumMod val="75000"/>
                </a:schemeClr>
              </a:solidFill>
            </a:endParaRPr>
          </a:p>
        </p:txBody>
      </p:sp>
      <p:pic>
        <p:nvPicPr>
          <p:cNvPr id="4" name="Picture 3" descr="NEWRiverkeeperLogo.jpg"/>
          <p:cNvPicPr>
            <a:picLocks noChangeAspect="1"/>
          </p:cNvPicPr>
          <p:nvPr/>
        </p:nvPicPr>
        <p:blipFill>
          <a:blip r:embed="rId2" cstate="print">
            <a:clrChange>
              <a:clrFrom>
                <a:srgbClr val="FFFFFF"/>
              </a:clrFrom>
              <a:clrTo>
                <a:srgbClr val="FFFFFF">
                  <a:alpha val="0"/>
                </a:srgbClr>
              </a:clrTo>
            </a:clrChange>
          </a:blip>
          <a:stretch>
            <a:fillRect/>
          </a:stretch>
        </p:blipFill>
        <p:spPr>
          <a:xfrm>
            <a:off x="1980476" y="379407"/>
            <a:ext cx="1735181" cy="91325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ainesville SW Athletic Center Rain Garden.jpg"/>
          <p:cNvPicPr>
            <a:picLocks noChangeAspect="1"/>
          </p:cNvPicPr>
          <p:nvPr/>
        </p:nvPicPr>
        <p:blipFill>
          <a:blip r:embed="rId3" cstate="print"/>
          <a:stretch>
            <a:fillRect/>
          </a:stretch>
        </p:blipFill>
        <p:spPr>
          <a:xfrm>
            <a:off x="0" y="14111"/>
            <a:ext cx="9144000" cy="6829778"/>
          </a:xfrm>
          <a:prstGeom prst="rect">
            <a:avLst/>
          </a:prstGeom>
        </p:spPr>
      </p:pic>
      <p:pic>
        <p:nvPicPr>
          <p:cNvPr id="3" name="Picture 2" descr="Gainesville SW Athletic Center Rain Garden 2.jpg"/>
          <p:cNvPicPr>
            <a:picLocks noChangeAspect="1"/>
          </p:cNvPicPr>
          <p:nvPr/>
        </p:nvPicPr>
        <p:blipFill>
          <a:blip r:embed="rId4" cstate="print"/>
          <a:stretch>
            <a:fillRect/>
          </a:stretch>
        </p:blipFill>
        <p:spPr>
          <a:xfrm>
            <a:off x="5830244" y="4368799"/>
            <a:ext cx="3313755" cy="24750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6200" y="1807513"/>
            <a:ext cx="5257800" cy="4801314"/>
          </a:xfrm>
          <a:prstGeom prst="rect">
            <a:avLst/>
          </a:prstGeom>
          <a:noFill/>
        </p:spPr>
        <p:txBody>
          <a:bodyPr wrap="square" rtlCol="0">
            <a:spAutoFit/>
          </a:bodyPr>
          <a:lstStyle/>
          <a:p>
            <a:pPr>
              <a:buSzPct val="150000"/>
              <a:buFont typeface="Arial" pitchFamily="34" charset="0"/>
              <a:buChar char="•"/>
            </a:pPr>
            <a:r>
              <a:rPr lang="en-US" dirty="0" smtClean="0">
                <a:solidFill>
                  <a:schemeClr val="accent1">
                    <a:lumMod val="75000"/>
                  </a:schemeClr>
                </a:solidFill>
              </a:rPr>
              <a:t>  Trees </a:t>
            </a:r>
            <a:r>
              <a:rPr lang="en-US" b="1" dirty="0" smtClean="0">
                <a:solidFill>
                  <a:schemeClr val="accent1">
                    <a:lumMod val="75000"/>
                  </a:schemeClr>
                </a:solidFill>
              </a:rPr>
              <a:t>intercept rainfall</a:t>
            </a:r>
            <a:r>
              <a:rPr lang="en-US" dirty="0" smtClean="0">
                <a:solidFill>
                  <a:schemeClr val="accent1">
                    <a:lumMod val="75000"/>
                  </a:schemeClr>
                </a:solidFill>
              </a:rPr>
              <a:t>. </a:t>
            </a:r>
          </a:p>
          <a:p>
            <a:pPr>
              <a:buSzPct val="150000"/>
            </a:pPr>
            <a:endParaRPr lang="en-US" dirty="0" smtClean="0">
              <a:solidFill>
                <a:schemeClr val="accent1">
                  <a:lumMod val="75000"/>
                </a:schemeClr>
              </a:solidFill>
            </a:endParaRPr>
          </a:p>
          <a:p>
            <a:pPr>
              <a:buSzPct val="150000"/>
              <a:buFont typeface="Arial" pitchFamily="34" charset="0"/>
              <a:buChar char="•"/>
            </a:pPr>
            <a:r>
              <a:rPr lang="en-US" dirty="0" smtClean="0">
                <a:solidFill>
                  <a:schemeClr val="accent1">
                    <a:lumMod val="75000"/>
                  </a:schemeClr>
                </a:solidFill>
              </a:rPr>
              <a:t>  Trees </a:t>
            </a:r>
            <a:r>
              <a:rPr lang="en-US" b="1" dirty="0" smtClean="0">
                <a:solidFill>
                  <a:schemeClr val="accent1">
                    <a:lumMod val="75000"/>
                  </a:schemeClr>
                </a:solidFill>
              </a:rPr>
              <a:t>take up </a:t>
            </a:r>
            <a:r>
              <a:rPr lang="en-US" b="1" dirty="0" err="1" smtClean="0">
                <a:solidFill>
                  <a:schemeClr val="accent1">
                    <a:lumMod val="75000"/>
                  </a:schemeClr>
                </a:solidFill>
              </a:rPr>
              <a:t>stormwater</a:t>
            </a:r>
            <a:r>
              <a:rPr lang="en-US" dirty="0" smtClean="0">
                <a:solidFill>
                  <a:schemeClr val="accent1">
                    <a:lumMod val="75000"/>
                  </a:schemeClr>
                </a:solidFill>
              </a:rPr>
              <a:t>. </a:t>
            </a:r>
          </a:p>
          <a:p>
            <a:pPr>
              <a:buSzPct val="150000"/>
            </a:pPr>
            <a:endParaRPr lang="en-US" dirty="0" smtClean="0">
              <a:solidFill>
                <a:schemeClr val="accent1">
                  <a:lumMod val="75000"/>
                </a:schemeClr>
              </a:solidFill>
            </a:endParaRPr>
          </a:p>
          <a:p>
            <a:pPr>
              <a:buSzPct val="150000"/>
              <a:buFont typeface="Arial" pitchFamily="34" charset="0"/>
              <a:buChar char="•"/>
            </a:pPr>
            <a:r>
              <a:rPr lang="en-US" dirty="0" smtClean="0">
                <a:solidFill>
                  <a:schemeClr val="accent1">
                    <a:lumMod val="75000"/>
                  </a:schemeClr>
                </a:solidFill>
              </a:rPr>
              <a:t>  Trees </a:t>
            </a:r>
            <a:r>
              <a:rPr lang="en-US" b="1" dirty="0" smtClean="0">
                <a:solidFill>
                  <a:schemeClr val="accent1">
                    <a:lumMod val="75000"/>
                  </a:schemeClr>
                </a:solidFill>
              </a:rPr>
              <a:t>promote</a:t>
            </a:r>
            <a:r>
              <a:rPr lang="en-US" dirty="0" smtClean="0">
                <a:solidFill>
                  <a:schemeClr val="accent1">
                    <a:lumMod val="75000"/>
                  </a:schemeClr>
                </a:solidFill>
              </a:rPr>
              <a:t> </a:t>
            </a:r>
            <a:r>
              <a:rPr lang="en-US" b="1" dirty="0" smtClean="0">
                <a:solidFill>
                  <a:schemeClr val="accent1">
                    <a:lumMod val="75000"/>
                  </a:schemeClr>
                </a:solidFill>
              </a:rPr>
              <a:t>infiltration</a:t>
            </a:r>
            <a:r>
              <a:rPr lang="en-US" dirty="0" smtClean="0">
                <a:solidFill>
                  <a:schemeClr val="accent1">
                    <a:lumMod val="75000"/>
                  </a:schemeClr>
                </a:solidFill>
              </a:rPr>
              <a:t>.</a:t>
            </a:r>
          </a:p>
          <a:p>
            <a:pPr>
              <a:buSzPct val="150000"/>
              <a:buFont typeface="Arial" pitchFamily="34" charset="0"/>
              <a:buChar char="•"/>
            </a:pPr>
            <a:endParaRPr lang="en-US" dirty="0" smtClean="0">
              <a:solidFill>
                <a:schemeClr val="accent1">
                  <a:lumMod val="75000"/>
                </a:schemeClr>
              </a:solidFill>
            </a:endParaRPr>
          </a:p>
          <a:p>
            <a:pPr>
              <a:buSzPct val="150000"/>
              <a:buFont typeface="Arial" pitchFamily="34" charset="0"/>
              <a:buChar char="•"/>
            </a:pPr>
            <a:r>
              <a:rPr lang="en-US" dirty="0" smtClean="0">
                <a:solidFill>
                  <a:schemeClr val="accent1">
                    <a:lumMod val="75000"/>
                  </a:schemeClr>
                </a:solidFill>
              </a:rPr>
              <a:t>  Trees </a:t>
            </a:r>
            <a:r>
              <a:rPr lang="en-US" b="1" dirty="0" smtClean="0">
                <a:solidFill>
                  <a:schemeClr val="accent1">
                    <a:lumMod val="75000"/>
                  </a:schemeClr>
                </a:solidFill>
              </a:rPr>
              <a:t>provide</a:t>
            </a:r>
            <a:r>
              <a:rPr lang="en-US" dirty="0" smtClean="0">
                <a:solidFill>
                  <a:schemeClr val="accent1">
                    <a:lumMod val="75000"/>
                  </a:schemeClr>
                </a:solidFill>
              </a:rPr>
              <a:t> </a:t>
            </a:r>
            <a:r>
              <a:rPr lang="en-US" b="1" dirty="0" smtClean="0">
                <a:solidFill>
                  <a:schemeClr val="accent1">
                    <a:lumMod val="75000"/>
                  </a:schemeClr>
                </a:solidFill>
              </a:rPr>
              <a:t>critical habitat</a:t>
            </a:r>
            <a:r>
              <a:rPr lang="en-US" dirty="0" smtClean="0">
                <a:solidFill>
                  <a:schemeClr val="accent1">
                    <a:lumMod val="75000"/>
                  </a:schemeClr>
                </a:solidFill>
              </a:rPr>
              <a:t>.</a:t>
            </a:r>
          </a:p>
          <a:p>
            <a:pPr>
              <a:buSzPct val="150000"/>
              <a:buFont typeface="Arial" pitchFamily="34" charset="0"/>
              <a:buChar char="•"/>
            </a:pPr>
            <a:endParaRPr lang="en-US" dirty="0" smtClean="0">
              <a:solidFill>
                <a:schemeClr val="accent1">
                  <a:lumMod val="75000"/>
                </a:schemeClr>
              </a:solidFill>
            </a:endParaRPr>
          </a:p>
          <a:p>
            <a:pPr>
              <a:buSzPct val="150000"/>
              <a:buFont typeface="Arial" pitchFamily="34" charset="0"/>
              <a:buChar char="•"/>
            </a:pPr>
            <a:r>
              <a:rPr lang="en-US" dirty="0" smtClean="0">
                <a:solidFill>
                  <a:schemeClr val="accent1">
                    <a:lumMod val="75000"/>
                  </a:schemeClr>
                </a:solidFill>
              </a:rPr>
              <a:t>  Trees </a:t>
            </a:r>
            <a:r>
              <a:rPr lang="en-US" b="1" dirty="0" smtClean="0">
                <a:solidFill>
                  <a:schemeClr val="accent1">
                    <a:lumMod val="75000"/>
                  </a:schemeClr>
                </a:solidFill>
              </a:rPr>
              <a:t>prevent erosion</a:t>
            </a:r>
            <a:r>
              <a:rPr lang="en-US" dirty="0" smtClean="0">
                <a:solidFill>
                  <a:schemeClr val="accent1">
                    <a:lumMod val="75000"/>
                  </a:schemeClr>
                </a:solidFill>
              </a:rPr>
              <a:t>. </a:t>
            </a:r>
          </a:p>
          <a:p>
            <a:pPr>
              <a:buSzPct val="150000"/>
              <a:buFont typeface="Arial" pitchFamily="34" charset="0"/>
              <a:buChar char="•"/>
            </a:pPr>
            <a:endParaRPr lang="en-US" dirty="0" smtClean="0">
              <a:solidFill>
                <a:schemeClr val="accent1">
                  <a:lumMod val="75000"/>
                </a:schemeClr>
              </a:solidFill>
            </a:endParaRPr>
          </a:p>
          <a:p>
            <a:pPr>
              <a:buSzPct val="150000"/>
              <a:buFont typeface="Arial" pitchFamily="34" charset="0"/>
              <a:buChar char="•"/>
            </a:pPr>
            <a:r>
              <a:rPr lang="en-US" dirty="0" smtClean="0">
                <a:solidFill>
                  <a:schemeClr val="accent1">
                    <a:lumMod val="75000"/>
                  </a:schemeClr>
                </a:solidFill>
              </a:rPr>
              <a:t>  Trees </a:t>
            </a:r>
            <a:r>
              <a:rPr lang="en-US" b="1" dirty="0" smtClean="0">
                <a:solidFill>
                  <a:schemeClr val="accent1">
                    <a:lumMod val="75000"/>
                  </a:schemeClr>
                </a:solidFill>
              </a:rPr>
              <a:t>filter sediment and pollutants</a:t>
            </a:r>
            <a:r>
              <a:rPr lang="en-US" dirty="0" smtClean="0"/>
              <a:t>. </a:t>
            </a:r>
          </a:p>
          <a:p>
            <a:pPr>
              <a:buSzPct val="150000"/>
            </a:pPr>
            <a:endParaRPr lang="en-US" dirty="0" smtClean="0">
              <a:solidFill>
                <a:schemeClr val="accent1">
                  <a:lumMod val="75000"/>
                </a:schemeClr>
              </a:solidFill>
            </a:endParaRPr>
          </a:p>
          <a:p>
            <a:pPr>
              <a:buSzPct val="150000"/>
              <a:buFont typeface="Arial" pitchFamily="34" charset="0"/>
              <a:buChar char="•"/>
            </a:pPr>
            <a:r>
              <a:rPr lang="en-US" dirty="0" smtClean="0">
                <a:solidFill>
                  <a:schemeClr val="accent1">
                    <a:lumMod val="75000"/>
                  </a:schemeClr>
                </a:solidFill>
              </a:rPr>
              <a:t>  Forest litter </a:t>
            </a:r>
            <a:r>
              <a:rPr lang="en-US" b="1" dirty="0" smtClean="0">
                <a:solidFill>
                  <a:schemeClr val="accent1">
                    <a:lumMod val="75000"/>
                  </a:schemeClr>
                </a:solidFill>
              </a:rPr>
              <a:t>forms the basis of the food web.</a:t>
            </a:r>
          </a:p>
          <a:p>
            <a:pPr>
              <a:buSzPct val="150000"/>
              <a:buFont typeface="Arial" pitchFamily="34" charset="0"/>
              <a:buChar char="•"/>
            </a:pPr>
            <a:endParaRPr lang="en-US" b="1" dirty="0" smtClean="0">
              <a:solidFill>
                <a:schemeClr val="accent1">
                  <a:lumMod val="75000"/>
                </a:schemeClr>
              </a:solidFill>
            </a:endParaRPr>
          </a:p>
          <a:p>
            <a:pPr>
              <a:buSzPct val="150000"/>
              <a:buFont typeface="Arial" pitchFamily="34" charset="0"/>
              <a:buChar char="•"/>
            </a:pPr>
            <a:r>
              <a:rPr lang="en-US" b="1" dirty="0" smtClean="0">
                <a:solidFill>
                  <a:schemeClr val="accent1">
                    <a:lumMod val="75000"/>
                  </a:schemeClr>
                </a:solidFill>
              </a:rPr>
              <a:t>  </a:t>
            </a:r>
            <a:r>
              <a:rPr lang="en-US" dirty="0" smtClean="0">
                <a:solidFill>
                  <a:schemeClr val="accent1">
                    <a:lumMod val="75000"/>
                  </a:schemeClr>
                </a:solidFill>
              </a:rPr>
              <a:t>Trees </a:t>
            </a:r>
            <a:r>
              <a:rPr lang="en-US" b="1" dirty="0" smtClean="0">
                <a:solidFill>
                  <a:schemeClr val="accent1">
                    <a:lumMod val="75000"/>
                  </a:schemeClr>
                </a:solidFill>
              </a:rPr>
              <a:t>save money.</a:t>
            </a:r>
          </a:p>
          <a:p>
            <a:pPr lvl="1">
              <a:buSzPct val="150000"/>
              <a:buFont typeface="Arial" pitchFamily="34" charset="0"/>
              <a:buChar char="•"/>
            </a:pPr>
            <a:endParaRPr lang="en-US" dirty="0" smtClean="0">
              <a:solidFill>
                <a:schemeClr val="accent1">
                  <a:lumMod val="75000"/>
                </a:schemeClr>
              </a:solidFill>
            </a:endParaRPr>
          </a:p>
          <a:p>
            <a:pPr>
              <a:buSzPct val="150000"/>
            </a:pPr>
            <a:endParaRPr lang="en-US" dirty="0">
              <a:solidFill>
                <a:schemeClr val="accent1">
                  <a:lumMod val="75000"/>
                </a:schemeClr>
              </a:solidFill>
            </a:endParaRPr>
          </a:p>
        </p:txBody>
      </p:sp>
      <p:sp>
        <p:nvSpPr>
          <p:cNvPr id="3" name="TextBox 2"/>
          <p:cNvSpPr txBox="1"/>
          <p:nvPr/>
        </p:nvSpPr>
        <p:spPr>
          <a:xfrm>
            <a:off x="796413" y="217586"/>
            <a:ext cx="7462684" cy="1292662"/>
          </a:xfrm>
          <a:prstGeom prst="rect">
            <a:avLst/>
          </a:prstGeom>
          <a:noFill/>
        </p:spPr>
        <p:txBody>
          <a:bodyPr wrap="square" rtlCol="0">
            <a:spAutoFit/>
          </a:bodyPr>
          <a:lstStyle/>
          <a:p>
            <a:pPr algn="ctr"/>
            <a:r>
              <a:rPr lang="en-US" sz="2800" b="1" dirty="0" smtClean="0">
                <a:solidFill>
                  <a:schemeClr val="accent1">
                    <a:lumMod val="75000"/>
                  </a:schemeClr>
                </a:solidFill>
              </a:rPr>
              <a:t>Urban Watershed Forestry</a:t>
            </a:r>
          </a:p>
          <a:p>
            <a:pPr algn="ctr"/>
            <a:endParaRPr lang="en-US" sz="1400" b="1" dirty="0" smtClean="0">
              <a:solidFill>
                <a:schemeClr val="accent1">
                  <a:lumMod val="75000"/>
                </a:schemeClr>
              </a:solidFill>
            </a:endParaRPr>
          </a:p>
          <a:p>
            <a:pPr algn="ctr"/>
            <a:r>
              <a:rPr lang="en-US" b="1" i="1" dirty="0" smtClean="0">
                <a:solidFill>
                  <a:schemeClr val="accent1">
                    <a:lumMod val="75000"/>
                  </a:schemeClr>
                </a:solidFill>
              </a:rPr>
              <a:t>“Using urban forests to protect and restore water quality, water flows, and the health of a watershed.” </a:t>
            </a:r>
            <a:endParaRPr lang="en-US" b="1" i="1" dirty="0">
              <a:solidFill>
                <a:schemeClr val="accent1">
                  <a:lumMod val="75000"/>
                </a:schemeClr>
              </a:solidFill>
            </a:endParaRPr>
          </a:p>
        </p:txBody>
      </p:sp>
      <p:pic>
        <p:nvPicPr>
          <p:cNvPr id="7" name="Picture 6" descr="008.JPG"/>
          <p:cNvPicPr>
            <a:picLocks noChangeAspect="1"/>
          </p:cNvPicPr>
          <p:nvPr/>
        </p:nvPicPr>
        <p:blipFill>
          <a:blip r:embed="rId3" cstate="print"/>
          <a:stretch>
            <a:fillRect/>
          </a:stretch>
        </p:blipFill>
        <p:spPr>
          <a:xfrm>
            <a:off x="385762" y="1807513"/>
            <a:ext cx="3328988" cy="434337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6697" y="88495"/>
            <a:ext cx="7993626" cy="646331"/>
          </a:xfrm>
          <a:prstGeom prst="rect">
            <a:avLst/>
          </a:prstGeom>
          <a:noFill/>
        </p:spPr>
        <p:txBody>
          <a:bodyPr wrap="square" rtlCol="0">
            <a:spAutoFit/>
          </a:bodyPr>
          <a:lstStyle/>
          <a:p>
            <a:pPr algn="ctr"/>
            <a:r>
              <a:rPr lang="en-US" sz="3600" b="1" dirty="0" err="1" smtClean="0">
                <a:solidFill>
                  <a:schemeClr val="tx2">
                    <a:lumMod val="75000"/>
                    <a:lumOff val="25000"/>
                  </a:schemeClr>
                </a:solidFill>
              </a:rPr>
              <a:t>Stormwater</a:t>
            </a:r>
            <a:r>
              <a:rPr lang="en-US" sz="3600" b="1" dirty="0" smtClean="0">
                <a:solidFill>
                  <a:schemeClr val="tx2">
                    <a:lumMod val="75000"/>
                    <a:lumOff val="25000"/>
                  </a:schemeClr>
                </a:solidFill>
              </a:rPr>
              <a:t> </a:t>
            </a:r>
            <a:r>
              <a:rPr lang="en-US" sz="3600" b="1" dirty="0" err="1" smtClean="0">
                <a:solidFill>
                  <a:schemeClr val="tx2">
                    <a:lumMod val="75000"/>
                    <a:lumOff val="25000"/>
                  </a:schemeClr>
                </a:solidFill>
              </a:rPr>
              <a:t>Bioretention</a:t>
            </a:r>
            <a:endParaRPr lang="en-US" sz="3600" b="1" dirty="0">
              <a:solidFill>
                <a:schemeClr val="tx2">
                  <a:lumMod val="75000"/>
                  <a:lumOff val="25000"/>
                </a:schemeClr>
              </a:solidFill>
            </a:endParaRPr>
          </a:p>
        </p:txBody>
      </p:sp>
      <p:pic>
        <p:nvPicPr>
          <p:cNvPr id="5" name="Picture 4" descr="stormwater-trees diagram.jpg"/>
          <p:cNvPicPr>
            <a:picLocks noChangeAspect="1"/>
          </p:cNvPicPr>
          <p:nvPr/>
        </p:nvPicPr>
        <p:blipFill>
          <a:blip r:embed="rId3" cstate="print"/>
          <a:stretch>
            <a:fillRect/>
          </a:stretch>
        </p:blipFill>
        <p:spPr>
          <a:xfrm>
            <a:off x="3211672" y="998468"/>
            <a:ext cx="5268651" cy="5521546"/>
          </a:xfrm>
          <a:prstGeom prst="rect">
            <a:avLst/>
          </a:prstGeom>
        </p:spPr>
      </p:pic>
      <p:pic>
        <p:nvPicPr>
          <p:cNvPr id="7" name="Picture 6" descr="StormwaterTreeTrenchDiagramV2_0.png"/>
          <p:cNvPicPr>
            <a:picLocks noChangeAspect="1"/>
          </p:cNvPicPr>
          <p:nvPr/>
        </p:nvPicPr>
        <p:blipFill>
          <a:blip r:embed="rId4" cstate="print"/>
          <a:srcRect l="6076" t="5876" r="5032"/>
          <a:stretch>
            <a:fillRect/>
          </a:stretch>
        </p:blipFill>
        <p:spPr>
          <a:xfrm>
            <a:off x="137109" y="1597390"/>
            <a:ext cx="4249605" cy="259361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6697" y="88495"/>
            <a:ext cx="7993626" cy="646331"/>
          </a:xfrm>
          <a:prstGeom prst="rect">
            <a:avLst/>
          </a:prstGeom>
          <a:noFill/>
        </p:spPr>
        <p:txBody>
          <a:bodyPr wrap="square" rtlCol="0">
            <a:spAutoFit/>
          </a:bodyPr>
          <a:lstStyle/>
          <a:p>
            <a:pPr algn="ctr"/>
            <a:r>
              <a:rPr lang="en-US" sz="3600" b="1" dirty="0" smtClean="0">
                <a:solidFill>
                  <a:schemeClr val="tx2">
                    <a:lumMod val="75000"/>
                    <a:lumOff val="25000"/>
                  </a:schemeClr>
                </a:solidFill>
              </a:rPr>
              <a:t>Tree Trenches &amp; Planters</a:t>
            </a:r>
            <a:endParaRPr lang="en-US" sz="3600" b="1" dirty="0">
              <a:solidFill>
                <a:schemeClr val="tx2">
                  <a:lumMod val="75000"/>
                  <a:lumOff val="25000"/>
                </a:schemeClr>
              </a:solidFill>
            </a:endParaRPr>
          </a:p>
        </p:txBody>
      </p:sp>
      <p:pic>
        <p:nvPicPr>
          <p:cNvPr id="3" name="Picture 2" descr="StormwaterTreeTrenchTools.png"/>
          <p:cNvPicPr>
            <a:picLocks noChangeAspect="1"/>
          </p:cNvPicPr>
          <p:nvPr/>
        </p:nvPicPr>
        <p:blipFill>
          <a:blip r:embed="rId3" cstate="print"/>
          <a:srcRect l="9759" t="10582" r="3115"/>
          <a:stretch>
            <a:fillRect/>
          </a:stretch>
        </p:blipFill>
        <p:spPr>
          <a:xfrm>
            <a:off x="747983" y="734826"/>
            <a:ext cx="7473022" cy="2876086"/>
          </a:xfrm>
          <a:prstGeom prst="rect">
            <a:avLst/>
          </a:prstGeom>
        </p:spPr>
      </p:pic>
      <p:pic>
        <p:nvPicPr>
          <p:cNvPr id="5" name="Picture 4" descr="Stormwater planter.png"/>
          <p:cNvPicPr>
            <a:picLocks noChangeAspect="1"/>
          </p:cNvPicPr>
          <p:nvPr/>
        </p:nvPicPr>
        <p:blipFill>
          <a:blip r:embed="rId4" cstate="print"/>
          <a:stretch>
            <a:fillRect/>
          </a:stretch>
        </p:blipFill>
        <p:spPr>
          <a:xfrm>
            <a:off x="747982" y="3745899"/>
            <a:ext cx="7473022" cy="2802385"/>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dera - pavers.jpg"/>
          <p:cNvPicPr>
            <a:picLocks noChangeAspect="1"/>
          </p:cNvPicPr>
          <p:nvPr/>
        </p:nvPicPr>
        <p:blipFill>
          <a:blip r:embed="rId3" cstate="print"/>
          <a:stretch>
            <a:fillRect/>
          </a:stretch>
        </p:blipFill>
        <p:spPr>
          <a:xfrm>
            <a:off x="578872" y="729258"/>
            <a:ext cx="3757153" cy="2817865"/>
          </a:xfrm>
          <a:prstGeom prst="rect">
            <a:avLst/>
          </a:prstGeom>
          <a:ln>
            <a:noFill/>
          </a:ln>
          <a:effectLst>
            <a:outerShdw blurRad="292100" dist="139700" dir="2700000" algn="tl" rotWithShape="0">
              <a:srgbClr val="333333">
                <a:alpha val="65000"/>
              </a:srgbClr>
            </a:outerShdw>
          </a:effectLst>
        </p:spPr>
      </p:pic>
      <p:pic>
        <p:nvPicPr>
          <p:cNvPr id="6" name="Picture 5" descr="bioswale pervious concrete.jpg"/>
          <p:cNvPicPr>
            <a:picLocks noChangeAspect="1"/>
          </p:cNvPicPr>
          <p:nvPr/>
        </p:nvPicPr>
        <p:blipFill>
          <a:blip r:embed="rId4" cstate="print"/>
          <a:stretch>
            <a:fillRect/>
          </a:stretch>
        </p:blipFill>
        <p:spPr>
          <a:xfrm>
            <a:off x="578872" y="3825566"/>
            <a:ext cx="3757152" cy="2817864"/>
          </a:xfrm>
          <a:prstGeom prst="rect">
            <a:avLst/>
          </a:prstGeom>
          <a:ln>
            <a:noFill/>
          </a:ln>
          <a:effectLst>
            <a:outerShdw blurRad="292100" dist="139700" dir="2700000" algn="tl" rotWithShape="0">
              <a:srgbClr val="333333">
                <a:alpha val="65000"/>
              </a:srgbClr>
            </a:outerShdw>
          </a:effectLst>
        </p:spPr>
      </p:pic>
      <p:pic>
        <p:nvPicPr>
          <p:cNvPr id="8" name="Picture 7" descr="pavers in riverside.jpg"/>
          <p:cNvPicPr>
            <a:picLocks noChangeAspect="1"/>
          </p:cNvPicPr>
          <p:nvPr/>
        </p:nvPicPr>
        <p:blipFill>
          <a:blip r:embed="rId5" cstate="print"/>
          <a:srcRect l="7397" r="4119"/>
          <a:stretch>
            <a:fillRect/>
          </a:stretch>
        </p:blipFill>
        <p:spPr>
          <a:xfrm>
            <a:off x="4675238" y="728286"/>
            <a:ext cx="3937820" cy="2818837"/>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578872" y="205066"/>
            <a:ext cx="7812960" cy="523220"/>
          </a:xfrm>
          <a:prstGeom prst="rect">
            <a:avLst/>
          </a:prstGeom>
          <a:noFill/>
        </p:spPr>
        <p:txBody>
          <a:bodyPr wrap="square" rtlCol="0">
            <a:spAutoFit/>
          </a:bodyPr>
          <a:lstStyle/>
          <a:p>
            <a:pPr algn="ctr"/>
            <a:r>
              <a:rPr lang="en-US" sz="2800" b="1" dirty="0" smtClean="0">
                <a:solidFill>
                  <a:schemeClr val="tx2">
                    <a:lumMod val="75000"/>
                    <a:lumOff val="25000"/>
                  </a:schemeClr>
                </a:solidFill>
              </a:rPr>
              <a:t>Pervious Pavers and Concrete</a:t>
            </a:r>
            <a:endParaRPr lang="en-US" sz="2800" b="1" dirty="0">
              <a:solidFill>
                <a:schemeClr val="tx2">
                  <a:lumMod val="75000"/>
                  <a:lumOff val="25000"/>
                </a:schemeClr>
              </a:solidFill>
            </a:endParaRPr>
          </a:p>
        </p:txBody>
      </p:sp>
      <p:pic>
        <p:nvPicPr>
          <p:cNvPr id="10" name="Picture 9" descr="pavers for parking on green street.jpg"/>
          <p:cNvPicPr>
            <a:picLocks noChangeAspect="1"/>
          </p:cNvPicPr>
          <p:nvPr/>
        </p:nvPicPr>
        <p:blipFill>
          <a:blip r:embed="rId6" cstate="print"/>
          <a:stretch>
            <a:fillRect/>
          </a:stretch>
        </p:blipFill>
        <p:spPr>
          <a:xfrm>
            <a:off x="4675238" y="3825566"/>
            <a:ext cx="3891776" cy="281786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06_Green_Monster_Movie_poster_prc.jpg"/>
          <p:cNvPicPr>
            <a:picLocks noGrp="1" noChangeAspect="1"/>
          </p:cNvPicPr>
          <p:nvPr>
            <p:ph idx="1"/>
          </p:nvPr>
        </p:nvPicPr>
        <p:blipFill>
          <a:blip r:embed="rId3" cstate="print"/>
          <a:stretch>
            <a:fillRect/>
          </a:stretch>
        </p:blipFill>
        <p:spPr>
          <a:xfrm>
            <a:off x="4737962" y="893830"/>
            <a:ext cx="1976433" cy="2645784"/>
          </a:xfrm>
          <a:prstGeom prst="rect">
            <a:avLst/>
          </a:prstGeom>
          <a:ln>
            <a:noFill/>
          </a:ln>
          <a:effectLst>
            <a:outerShdw blurRad="292100" dist="139700" dir="2700000" algn="tl" rotWithShape="0">
              <a:srgbClr val="333333">
                <a:alpha val="65000"/>
              </a:srgbClr>
            </a:outerShdw>
          </a:effectLst>
        </p:spPr>
      </p:pic>
      <p:pic>
        <p:nvPicPr>
          <p:cNvPr id="5" name="Picture 4" descr="2009_2-hour_boat_trip_-_kids_activity.JPG"/>
          <p:cNvPicPr>
            <a:picLocks noChangeAspect="1"/>
          </p:cNvPicPr>
          <p:nvPr/>
        </p:nvPicPr>
        <p:blipFill>
          <a:blip r:embed="rId4" cstate="print"/>
          <a:stretch>
            <a:fillRect/>
          </a:stretch>
        </p:blipFill>
        <p:spPr>
          <a:xfrm>
            <a:off x="4961036" y="3829754"/>
            <a:ext cx="3506718" cy="2630038"/>
          </a:xfrm>
          <a:prstGeom prst="rect">
            <a:avLst/>
          </a:prstGeom>
          <a:ln>
            <a:noFill/>
          </a:ln>
          <a:effectLst>
            <a:softEdge rad="112500"/>
          </a:effectLst>
        </p:spPr>
      </p:pic>
      <p:sp>
        <p:nvSpPr>
          <p:cNvPr id="7" name="TextBox 6"/>
          <p:cNvSpPr txBox="1"/>
          <p:nvPr/>
        </p:nvSpPr>
        <p:spPr>
          <a:xfrm>
            <a:off x="559411" y="1455734"/>
            <a:ext cx="4178551" cy="2585323"/>
          </a:xfrm>
          <a:prstGeom prst="rect">
            <a:avLst/>
          </a:prstGeom>
          <a:noFill/>
        </p:spPr>
        <p:txBody>
          <a:bodyPr wrap="square" rtlCol="0">
            <a:spAutoFit/>
          </a:bodyPr>
          <a:lstStyle/>
          <a:p>
            <a:pPr indent="341313">
              <a:lnSpc>
                <a:spcPct val="150000"/>
              </a:lnSpc>
              <a:buSzPct val="150000"/>
              <a:buFont typeface="Arial" pitchFamily="34" charset="0"/>
              <a:buChar char="•"/>
            </a:pPr>
            <a:r>
              <a:rPr lang="en-US" sz="1600" b="1" dirty="0" smtClean="0">
                <a:solidFill>
                  <a:schemeClr val="tx2">
                    <a:lumMod val="75000"/>
                    <a:lumOff val="25000"/>
                  </a:schemeClr>
                </a:solidFill>
              </a:rPr>
              <a:t>Investigate pollution problems</a:t>
            </a:r>
          </a:p>
          <a:p>
            <a:pPr marL="341313" indent="-341313">
              <a:lnSpc>
                <a:spcPct val="150000"/>
              </a:lnSpc>
              <a:buSzPct val="150000"/>
              <a:buFont typeface="Arial" pitchFamily="34" charset="0"/>
              <a:buChar char="•"/>
            </a:pPr>
            <a:r>
              <a:rPr lang="en-US" sz="1600" b="1" dirty="0" smtClean="0">
                <a:solidFill>
                  <a:schemeClr val="tx2">
                    <a:lumMod val="75000"/>
                    <a:lumOff val="25000"/>
                  </a:schemeClr>
                </a:solidFill>
              </a:rPr>
              <a:t>Advocate for policy changes </a:t>
            </a:r>
          </a:p>
          <a:p>
            <a:pPr marL="341313" indent="-341313">
              <a:lnSpc>
                <a:spcPct val="150000"/>
              </a:lnSpc>
              <a:buSzPct val="150000"/>
              <a:buFont typeface="Arial" pitchFamily="34" charset="0"/>
              <a:buChar char="•"/>
            </a:pPr>
            <a:r>
              <a:rPr lang="en-US" sz="1600" b="1" dirty="0" smtClean="0">
                <a:solidFill>
                  <a:schemeClr val="tx2">
                    <a:lumMod val="75000"/>
                    <a:lumOff val="25000"/>
                  </a:schemeClr>
                </a:solidFill>
              </a:rPr>
              <a:t>Seek solutions</a:t>
            </a:r>
          </a:p>
          <a:p>
            <a:pPr indent="341313">
              <a:lnSpc>
                <a:spcPct val="150000"/>
              </a:lnSpc>
              <a:buSzPct val="150000"/>
              <a:buFont typeface="Arial" pitchFamily="34" charset="0"/>
              <a:buChar char="•"/>
            </a:pPr>
            <a:r>
              <a:rPr lang="en-US" sz="1600" b="1" dirty="0" smtClean="0">
                <a:solidFill>
                  <a:schemeClr val="tx2">
                    <a:lumMod val="75000"/>
                    <a:lumOff val="25000"/>
                  </a:schemeClr>
                </a:solidFill>
              </a:rPr>
              <a:t>Educate the public </a:t>
            </a:r>
          </a:p>
          <a:p>
            <a:pPr indent="341313">
              <a:lnSpc>
                <a:spcPct val="150000"/>
              </a:lnSpc>
              <a:buSzPct val="150000"/>
              <a:buFont typeface="Arial" pitchFamily="34" charset="0"/>
              <a:buChar char="•"/>
            </a:pPr>
            <a:r>
              <a:rPr lang="en-US" sz="1600" b="1" dirty="0" smtClean="0">
                <a:solidFill>
                  <a:schemeClr val="tx2">
                    <a:lumMod val="75000"/>
                    <a:lumOff val="25000"/>
                  </a:schemeClr>
                </a:solidFill>
              </a:rPr>
              <a:t>Raise awareness</a:t>
            </a:r>
          </a:p>
          <a:p>
            <a:pPr indent="341313">
              <a:lnSpc>
                <a:spcPct val="150000"/>
              </a:lnSpc>
              <a:buSzPct val="150000"/>
              <a:buFont typeface="Arial" pitchFamily="34" charset="0"/>
              <a:buChar char="•"/>
            </a:pPr>
            <a:r>
              <a:rPr lang="en-US" sz="1600" b="1" dirty="0" smtClean="0">
                <a:solidFill>
                  <a:schemeClr val="tx2">
                    <a:lumMod val="75000"/>
                    <a:lumOff val="25000"/>
                  </a:schemeClr>
                </a:solidFill>
              </a:rPr>
              <a:t>Engage and involve citizens</a:t>
            </a:r>
          </a:p>
          <a:p>
            <a:endParaRPr lang="en-US" b="1" dirty="0">
              <a:solidFill>
                <a:schemeClr val="tx2">
                  <a:lumMod val="75000"/>
                  <a:lumOff val="25000"/>
                </a:schemeClr>
              </a:solidFill>
            </a:endParaRPr>
          </a:p>
        </p:txBody>
      </p:sp>
      <p:pic>
        <p:nvPicPr>
          <p:cNvPr id="8" name="Picture 7" descr="NEWRiverkeeperLogo.jpg"/>
          <p:cNvPicPr>
            <a:picLocks noChangeAspect="1"/>
          </p:cNvPicPr>
          <p:nvPr/>
        </p:nvPicPr>
        <p:blipFill>
          <a:blip r:embed="rId5" cstate="print">
            <a:clrChange>
              <a:clrFrom>
                <a:srgbClr val="FFFFFF"/>
              </a:clrFrom>
              <a:clrTo>
                <a:srgbClr val="FFFFFF">
                  <a:alpha val="0"/>
                </a:srgbClr>
              </a:clrTo>
            </a:clrChange>
          </a:blip>
          <a:stretch>
            <a:fillRect/>
          </a:stretch>
        </p:blipFill>
        <p:spPr>
          <a:xfrm>
            <a:off x="1371600" y="293716"/>
            <a:ext cx="2207834" cy="1162018"/>
          </a:xfrm>
          <a:prstGeom prst="rect">
            <a:avLst/>
          </a:prstGeom>
        </p:spPr>
      </p:pic>
      <p:pic>
        <p:nvPicPr>
          <p:cNvPr id="9" name="Picture 8" descr="guidebook-front.jpg"/>
          <p:cNvPicPr>
            <a:picLocks noChangeAspect="1"/>
          </p:cNvPicPr>
          <p:nvPr/>
        </p:nvPicPr>
        <p:blipFill>
          <a:blip r:embed="rId6" cstate="print">
            <a:clrChange>
              <a:clrFrom>
                <a:srgbClr val="F4F4F4"/>
              </a:clrFrom>
              <a:clrTo>
                <a:srgbClr val="F4F4F4">
                  <a:alpha val="0"/>
                </a:srgbClr>
              </a:clrTo>
            </a:clrChange>
          </a:blip>
          <a:stretch>
            <a:fillRect/>
          </a:stretch>
        </p:blipFill>
        <p:spPr>
          <a:xfrm>
            <a:off x="6362746" y="1364203"/>
            <a:ext cx="2589525" cy="2175411"/>
          </a:xfrm>
          <a:prstGeom prst="rect">
            <a:avLst/>
          </a:prstGeom>
        </p:spPr>
      </p:pic>
      <p:pic>
        <p:nvPicPr>
          <p:cNvPr id="10" name="Picture 9" descr="2003_rkboat.JPG"/>
          <p:cNvPicPr>
            <a:picLocks noChangeAspect="1"/>
          </p:cNvPicPr>
          <p:nvPr/>
        </p:nvPicPr>
        <p:blipFill>
          <a:blip r:embed="rId7" cstate="print"/>
          <a:srcRect l="12315" t="28128" r="12533" b="-7666"/>
          <a:stretch>
            <a:fillRect/>
          </a:stretch>
        </p:blipFill>
        <p:spPr>
          <a:xfrm>
            <a:off x="393701" y="4041057"/>
            <a:ext cx="4114800" cy="242750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irogen_Neutral_Parking_Lot.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een street.jpg"/>
          <p:cNvPicPr>
            <a:picLocks noChangeAspect="1"/>
          </p:cNvPicPr>
          <p:nvPr/>
        </p:nvPicPr>
        <p:blipFill>
          <a:blip r:embed="rId3" cstate="print"/>
          <a:stretch>
            <a:fillRect/>
          </a:stretch>
        </p:blipFill>
        <p:spPr>
          <a:xfrm>
            <a:off x="0" y="0"/>
            <a:ext cx="9144000" cy="6858000"/>
          </a:xfrm>
          <a:prstGeom prst="rect">
            <a:avLst/>
          </a:prstGeom>
        </p:spPr>
      </p:pic>
      <p:sp>
        <p:nvSpPr>
          <p:cNvPr id="3" name="TextBox 2"/>
          <p:cNvSpPr txBox="1"/>
          <p:nvPr/>
        </p:nvSpPr>
        <p:spPr>
          <a:xfrm>
            <a:off x="185738" y="5676573"/>
            <a:ext cx="2886075" cy="523220"/>
          </a:xfrm>
          <a:prstGeom prst="rect">
            <a:avLst/>
          </a:prstGeom>
          <a:noFill/>
        </p:spPr>
        <p:txBody>
          <a:bodyPr wrap="square" rtlCol="0">
            <a:spAutoFit/>
          </a:bodyPr>
          <a:lstStyle/>
          <a:p>
            <a:r>
              <a:rPr lang="en-US" sz="2800" b="1" dirty="0" smtClean="0">
                <a:solidFill>
                  <a:schemeClr val="accent1">
                    <a:lumMod val="75000"/>
                  </a:schemeClr>
                </a:solidFill>
              </a:rPr>
              <a:t>Green Streets</a:t>
            </a:r>
            <a:endParaRPr lang="en-US" sz="2800" b="1" dirty="0">
              <a:solidFill>
                <a:schemeClr val="accent1">
                  <a:lumMod val="75000"/>
                </a:schemeClr>
              </a:solidFill>
            </a:endParaRPr>
          </a:p>
        </p:txBody>
      </p:sp>
      <p:sp>
        <p:nvSpPr>
          <p:cNvPr id="4" name="TextBox 3"/>
          <p:cNvSpPr txBox="1"/>
          <p:nvPr/>
        </p:nvSpPr>
        <p:spPr>
          <a:xfrm>
            <a:off x="3860800" y="5357813"/>
            <a:ext cx="1500187" cy="1446550"/>
          </a:xfrm>
          <a:prstGeom prst="rect">
            <a:avLst/>
          </a:prstGeom>
          <a:solidFill>
            <a:schemeClr val="bg1"/>
          </a:solidFill>
        </p:spPr>
        <p:txBody>
          <a:bodyPr wrap="square" rtlCol="0">
            <a:spAutoFit/>
          </a:bodyPr>
          <a:lstStyle/>
          <a:p>
            <a:r>
              <a:rPr lang="en-US" sz="1100" b="1" dirty="0" smtClean="0"/>
              <a:t>Porous pavement </a:t>
            </a:r>
          </a:p>
          <a:p>
            <a:r>
              <a:rPr lang="en-US" sz="1100" b="1" dirty="0" smtClean="0"/>
              <a:t>In parking lanes</a:t>
            </a:r>
          </a:p>
          <a:p>
            <a:endParaRPr lang="en-US" sz="500" b="1" dirty="0" smtClean="0"/>
          </a:p>
          <a:p>
            <a:r>
              <a:rPr lang="en-US" sz="1100" b="1" dirty="0" smtClean="0"/>
              <a:t>Catch basin </a:t>
            </a:r>
          </a:p>
          <a:p>
            <a:r>
              <a:rPr lang="en-US" sz="1100" b="1" dirty="0" smtClean="0"/>
              <a:t>receives overflows</a:t>
            </a:r>
          </a:p>
          <a:p>
            <a:endParaRPr lang="en-US" sz="600" b="1" dirty="0" smtClean="0"/>
          </a:p>
          <a:p>
            <a:r>
              <a:rPr lang="en-US" sz="1100" b="1" dirty="0" smtClean="0"/>
              <a:t>Flow-through or </a:t>
            </a:r>
          </a:p>
          <a:p>
            <a:r>
              <a:rPr lang="en-US" sz="1100" b="1" dirty="0" smtClean="0"/>
              <a:t>infiltration planters at corner</a:t>
            </a:r>
            <a:endParaRPr lang="en-US" sz="1100" b="1" dirty="0"/>
          </a:p>
        </p:txBody>
      </p:sp>
      <p:sp>
        <p:nvSpPr>
          <p:cNvPr id="5" name="TextBox 4"/>
          <p:cNvSpPr txBox="1"/>
          <p:nvPr/>
        </p:nvSpPr>
        <p:spPr>
          <a:xfrm>
            <a:off x="6700838" y="5357813"/>
            <a:ext cx="2257425" cy="1338828"/>
          </a:xfrm>
          <a:prstGeom prst="rect">
            <a:avLst/>
          </a:prstGeom>
          <a:solidFill>
            <a:schemeClr val="bg1"/>
          </a:solidFill>
        </p:spPr>
        <p:txBody>
          <a:bodyPr wrap="square" rtlCol="0">
            <a:spAutoFit/>
          </a:bodyPr>
          <a:lstStyle/>
          <a:p>
            <a:r>
              <a:rPr lang="en-US" sz="1100" b="1" dirty="0" smtClean="0"/>
              <a:t>Street trees for shading and </a:t>
            </a:r>
            <a:r>
              <a:rPr lang="en-US" sz="1100" b="1" dirty="0" err="1" smtClean="0"/>
              <a:t>stormwater</a:t>
            </a:r>
            <a:r>
              <a:rPr lang="en-US" sz="1100" b="1" dirty="0" smtClean="0"/>
              <a:t> interception</a:t>
            </a:r>
          </a:p>
          <a:p>
            <a:endParaRPr lang="en-US" sz="800" b="1" dirty="0" smtClean="0"/>
          </a:p>
          <a:p>
            <a:r>
              <a:rPr lang="en-US" sz="1100" b="1" dirty="0" smtClean="0"/>
              <a:t>Swales, flow-through</a:t>
            </a:r>
          </a:p>
          <a:p>
            <a:r>
              <a:rPr lang="en-US" sz="1100" b="1" dirty="0" smtClean="0"/>
              <a:t>or infiltration planters</a:t>
            </a:r>
          </a:p>
          <a:p>
            <a:endParaRPr lang="en-US" sz="700" b="1" dirty="0" smtClean="0"/>
          </a:p>
          <a:p>
            <a:r>
              <a:rPr lang="en-US" sz="1100" b="1" dirty="0" smtClean="0"/>
              <a:t>Pedestrian crossing </a:t>
            </a:r>
          </a:p>
          <a:p>
            <a:r>
              <a:rPr lang="en-US" sz="1100" b="1" dirty="0" smtClean="0"/>
              <a:t>over swale</a:t>
            </a:r>
            <a:endParaRPr lang="en-US" sz="1100" b="1"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7974" y="184666"/>
            <a:ext cx="8117076" cy="523220"/>
          </a:xfrm>
          <a:prstGeom prst="rect">
            <a:avLst/>
          </a:prstGeom>
          <a:noFill/>
        </p:spPr>
        <p:txBody>
          <a:bodyPr wrap="square" rtlCol="0">
            <a:spAutoFit/>
          </a:bodyPr>
          <a:lstStyle/>
          <a:p>
            <a:pPr algn="ctr"/>
            <a:r>
              <a:rPr lang="en-US" sz="2800" b="1" dirty="0" smtClean="0">
                <a:solidFill>
                  <a:schemeClr val="tx2">
                    <a:lumMod val="75000"/>
                    <a:lumOff val="25000"/>
                  </a:schemeClr>
                </a:solidFill>
              </a:rPr>
              <a:t>Enhanced </a:t>
            </a:r>
            <a:r>
              <a:rPr lang="en-US" sz="2800" b="1" dirty="0" err="1" smtClean="0">
                <a:solidFill>
                  <a:schemeClr val="tx2">
                    <a:lumMod val="75000"/>
                    <a:lumOff val="25000"/>
                  </a:schemeClr>
                </a:solidFill>
              </a:rPr>
              <a:t>Stormwater</a:t>
            </a:r>
            <a:r>
              <a:rPr lang="en-US" sz="2800" b="1" dirty="0" smtClean="0">
                <a:solidFill>
                  <a:schemeClr val="tx2">
                    <a:lumMod val="75000"/>
                    <a:lumOff val="25000"/>
                  </a:schemeClr>
                </a:solidFill>
              </a:rPr>
              <a:t> Basins</a:t>
            </a:r>
            <a:endParaRPr lang="en-US" sz="2800" b="1" dirty="0">
              <a:solidFill>
                <a:schemeClr val="tx2">
                  <a:lumMod val="75000"/>
                  <a:lumOff val="25000"/>
                </a:schemeClr>
              </a:solidFill>
            </a:endParaRPr>
          </a:p>
        </p:txBody>
      </p:sp>
      <p:pic>
        <p:nvPicPr>
          <p:cNvPr id="4" name="Picture 3" descr="seep 2.jpg"/>
          <p:cNvPicPr>
            <a:picLocks noChangeAspect="1"/>
          </p:cNvPicPr>
          <p:nvPr/>
        </p:nvPicPr>
        <p:blipFill>
          <a:blip r:embed="rId3" cstate="print"/>
          <a:stretch>
            <a:fillRect/>
          </a:stretch>
        </p:blipFill>
        <p:spPr>
          <a:xfrm>
            <a:off x="357188" y="876300"/>
            <a:ext cx="8501061" cy="5667374"/>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622300" y="-90682"/>
            <a:ext cx="8042275" cy="746125"/>
          </a:xfrm>
        </p:spPr>
        <p:txBody>
          <a:bodyPr/>
          <a:lstStyle/>
          <a:p>
            <a:r>
              <a:rPr lang="en-US" b="1" dirty="0" smtClean="0">
                <a:solidFill>
                  <a:schemeClr val="tx2">
                    <a:lumMod val="75000"/>
                    <a:lumOff val="25000"/>
                  </a:schemeClr>
                </a:solidFill>
              </a:rPr>
              <a:t>Green Roofs</a:t>
            </a:r>
            <a:endParaRPr lang="en-US" b="1" dirty="0">
              <a:solidFill>
                <a:schemeClr val="tx2">
                  <a:lumMod val="75000"/>
                  <a:lumOff val="25000"/>
                </a:schemeClr>
              </a:solidFill>
            </a:endParaRPr>
          </a:p>
        </p:txBody>
      </p:sp>
      <p:pic>
        <p:nvPicPr>
          <p:cNvPr id="1026" name="Picture 2"/>
          <p:cNvPicPr>
            <a:picLocks noChangeAspect="1" noChangeArrowheads="1"/>
          </p:cNvPicPr>
          <p:nvPr/>
        </p:nvPicPr>
        <p:blipFill>
          <a:blip r:embed="rId3" cstate="print"/>
          <a:srcRect l="4336" r="10605" b="3857"/>
          <a:stretch>
            <a:fillRect/>
          </a:stretch>
        </p:blipFill>
        <p:spPr bwMode="auto">
          <a:xfrm>
            <a:off x="4630991" y="837251"/>
            <a:ext cx="4227052" cy="2411361"/>
          </a:xfrm>
          <a:prstGeom prst="rect">
            <a:avLst/>
          </a:prstGeom>
          <a:ln>
            <a:noFill/>
          </a:ln>
          <a:effectLst>
            <a:outerShdw blurRad="292100" dist="139700" dir="2700000" algn="tl" rotWithShape="0">
              <a:srgbClr val="333333">
                <a:alpha val="65000"/>
              </a:srgbClr>
            </a:outerShdw>
          </a:effectLst>
        </p:spPr>
      </p:pic>
      <p:pic>
        <p:nvPicPr>
          <p:cNvPr id="5" name="Picture 4" descr="breaking ground green roof.jpg"/>
          <p:cNvPicPr>
            <a:picLocks noChangeAspect="1"/>
          </p:cNvPicPr>
          <p:nvPr/>
        </p:nvPicPr>
        <p:blipFill>
          <a:blip r:embed="rId4" cstate="print"/>
          <a:srcRect t="3791"/>
          <a:stretch>
            <a:fillRect/>
          </a:stretch>
        </p:blipFill>
        <p:spPr>
          <a:xfrm>
            <a:off x="4630991" y="3518278"/>
            <a:ext cx="4197548" cy="3028809"/>
          </a:xfrm>
          <a:prstGeom prst="rect">
            <a:avLst/>
          </a:prstGeom>
          <a:ln>
            <a:noFill/>
          </a:ln>
          <a:effectLst>
            <a:outerShdw blurRad="292100" dist="139700" dir="2700000" algn="tl" rotWithShape="0">
              <a:srgbClr val="333333">
                <a:alpha val="65000"/>
              </a:srgbClr>
            </a:outerShdw>
          </a:effectLst>
        </p:spPr>
      </p:pic>
      <p:pic>
        <p:nvPicPr>
          <p:cNvPr id="7" name="Picture 6" descr="100_2897.JPG"/>
          <p:cNvPicPr>
            <a:picLocks noChangeAspect="1"/>
          </p:cNvPicPr>
          <p:nvPr/>
        </p:nvPicPr>
        <p:blipFill>
          <a:blip r:embed="rId5" cstate="print"/>
          <a:srcRect r="5210"/>
          <a:stretch>
            <a:fillRect/>
          </a:stretch>
        </p:blipFill>
        <p:spPr>
          <a:xfrm>
            <a:off x="191729" y="3518278"/>
            <a:ext cx="4306530" cy="3028809"/>
          </a:xfrm>
          <a:prstGeom prst="rect">
            <a:avLst/>
          </a:prstGeom>
          <a:ln>
            <a:noFill/>
          </a:ln>
          <a:effectLst>
            <a:outerShdw blurRad="292100" dist="139700" dir="2700000" algn="tl" rotWithShape="0">
              <a:srgbClr val="333333">
                <a:alpha val="65000"/>
              </a:srgbClr>
            </a:outerShdw>
          </a:effectLst>
        </p:spPr>
      </p:pic>
      <p:pic>
        <p:nvPicPr>
          <p:cNvPr id="8" name="Picture 7"/>
          <p:cNvPicPr/>
          <p:nvPr/>
        </p:nvPicPr>
        <p:blipFill>
          <a:blip r:embed="rId6" cstate="print"/>
          <a:srcRect l="1442" t="14829" r="51923" b="42051"/>
          <a:stretch>
            <a:fillRect/>
          </a:stretch>
        </p:blipFill>
        <p:spPr bwMode="auto">
          <a:xfrm>
            <a:off x="191729" y="837251"/>
            <a:ext cx="4306530" cy="241136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ain barrel 5.JPG"/>
          <p:cNvPicPr>
            <a:picLocks noChangeAspect="1"/>
          </p:cNvPicPr>
          <p:nvPr/>
        </p:nvPicPr>
        <p:blipFill>
          <a:blip r:embed="rId3" cstate="print"/>
          <a:srcRect l="4563" b="3447"/>
          <a:stretch>
            <a:fillRect/>
          </a:stretch>
        </p:blipFill>
        <p:spPr>
          <a:xfrm>
            <a:off x="4675239" y="845301"/>
            <a:ext cx="4151261" cy="5599744"/>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709424" y="184666"/>
            <a:ext cx="8117076" cy="523220"/>
          </a:xfrm>
          <a:prstGeom prst="rect">
            <a:avLst/>
          </a:prstGeom>
          <a:noFill/>
        </p:spPr>
        <p:txBody>
          <a:bodyPr wrap="square" rtlCol="0">
            <a:spAutoFit/>
          </a:bodyPr>
          <a:lstStyle/>
          <a:p>
            <a:pPr algn="ctr"/>
            <a:r>
              <a:rPr lang="en-US" sz="2800" b="1" dirty="0" smtClean="0">
                <a:solidFill>
                  <a:schemeClr val="tx2">
                    <a:lumMod val="75000"/>
                    <a:lumOff val="25000"/>
                  </a:schemeClr>
                </a:solidFill>
              </a:rPr>
              <a:t>Rainwater Harvesting</a:t>
            </a:r>
            <a:endParaRPr lang="en-US" sz="2800" b="1" dirty="0">
              <a:solidFill>
                <a:schemeClr val="tx2">
                  <a:lumMod val="75000"/>
                  <a:lumOff val="25000"/>
                </a:schemeClr>
              </a:solidFill>
            </a:endParaRPr>
          </a:p>
        </p:txBody>
      </p:sp>
      <p:pic>
        <p:nvPicPr>
          <p:cNvPr id="7" name="Picture 6" descr="msri cistern.jpg"/>
          <p:cNvPicPr>
            <a:picLocks noChangeAspect="1"/>
          </p:cNvPicPr>
          <p:nvPr/>
        </p:nvPicPr>
        <p:blipFill>
          <a:blip r:embed="rId4" cstate="print"/>
          <a:stretch>
            <a:fillRect/>
          </a:stretch>
        </p:blipFill>
        <p:spPr>
          <a:xfrm>
            <a:off x="244023" y="845302"/>
            <a:ext cx="4199808" cy="559974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ly fishing.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solidFill>
                  <a:schemeClr val="tx2">
                    <a:lumMod val="75000"/>
                    <a:lumOff val="25000"/>
                  </a:schemeClr>
                </a:solidFill>
              </a:rPr>
              <a:t>St. Johns River Report</a:t>
            </a:r>
            <a:endParaRPr lang="en-US" b="1" dirty="0">
              <a:solidFill>
                <a:schemeClr val="tx2">
                  <a:lumMod val="75000"/>
                  <a:lumOff val="25000"/>
                </a:schemeClr>
              </a:solidFill>
            </a:endParaRPr>
          </a:p>
        </p:txBody>
      </p:sp>
      <p:sp>
        <p:nvSpPr>
          <p:cNvPr id="3" name="Content Placeholder 2"/>
          <p:cNvSpPr>
            <a:spLocks noGrp="1"/>
          </p:cNvSpPr>
          <p:nvPr>
            <p:ph idx="1"/>
          </p:nvPr>
        </p:nvSpPr>
        <p:spPr>
          <a:xfrm>
            <a:off x="549275" y="1982037"/>
            <a:ext cx="8042276" cy="4343400"/>
          </a:xfrm>
        </p:spPr>
        <p:txBody>
          <a:bodyPr/>
          <a:lstStyle/>
          <a:p>
            <a:r>
              <a:rPr lang="en-US" dirty="0" smtClean="0"/>
              <a:t>Current Status </a:t>
            </a:r>
          </a:p>
          <a:p>
            <a:pPr>
              <a:buNone/>
            </a:pPr>
            <a:endParaRPr lang="en-US" sz="800" dirty="0" smtClean="0"/>
          </a:p>
          <a:p>
            <a:r>
              <a:rPr lang="en-US" dirty="0" smtClean="0"/>
              <a:t>Trends</a:t>
            </a:r>
          </a:p>
        </p:txBody>
      </p:sp>
      <p:pic>
        <p:nvPicPr>
          <p:cNvPr id="1026" name="Picture 2"/>
          <p:cNvPicPr>
            <a:picLocks noChangeAspect="1" noChangeArrowheads="1"/>
          </p:cNvPicPr>
          <p:nvPr/>
        </p:nvPicPr>
        <p:blipFill>
          <a:blip r:embed="rId3" cstate="print"/>
          <a:srcRect l="50667" t="18939" r="26732" b="17806"/>
          <a:stretch>
            <a:fillRect/>
          </a:stretch>
        </p:blipFill>
        <p:spPr bwMode="auto">
          <a:xfrm rot="180000">
            <a:off x="5835931" y="522514"/>
            <a:ext cx="2755620" cy="6169688"/>
          </a:xfrm>
          <a:prstGeom prst="rect">
            <a:avLst/>
          </a:prstGeom>
          <a:ln>
            <a:noFill/>
          </a:ln>
          <a:effectLst>
            <a:outerShdw blurRad="292100" dist="139700" dir="2700000" algn="tl" rotWithShape="0">
              <a:srgbClr val="333333">
                <a:alpha val="65000"/>
              </a:srgbClr>
            </a:outerShdw>
          </a:effectLst>
        </p:spPr>
      </p:pic>
      <p:pic>
        <p:nvPicPr>
          <p:cNvPr id="5" name="Picture 2"/>
          <p:cNvPicPr>
            <a:picLocks noChangeAspect="1" noChangeArrowheads="1"/>
          </p:cNvPicPr>
          <p:nvPr/>
        </p:nvPicPr>
        <p:blipFill>
          <a:blip r:embed="rId3" cstate="print"/>
          <a:srcRect l="28654" t="64753" r="48270" b="15690"/>
          <a:stretch>
            <a:fillRect/>
          </a:stretch>
        </p:blipFill>
        <p:spPr bwMode="auto">
          <a:xfrm>
            <a:off x="887896" y="3734353"/>
            <a:ext cx="3622861" cy="2456236"/>
          </a:xfrm>
          <a:prstGeom prst="rect">
            <a:avLst/>
          </a:prstGeom>
          <a:ln>
            <a:noFill/>
          </a:ln>
          <a:effectLst>
            <a:outerShdw blurRad="292100" dist="139700" dir="2700000" algn="tl" rotWithShape="0">
              <a:srgbClr val="333333">
                <a:alpha val="65000"/>
              </a:srgbClr>
            </a:outerShdw>
          </a:effectLst>
        </p:spPr>
      </p:pic>
      <p:pic>
        <p:nvPicPr>
          <p:cNvPr id="6" name="Picture 5" descr="red Thumb.jpg"/>
          <p:cNvPicPr>
            <a:picLocks noChangeAspect="1"/>
          </p:cNvPicPr>
          <p:nvPr/>
        </p:nvPicPr>
        <p:blipFill>
          <a:blip r:embed="rId4" cstate="print">
            <a:clrChange>
              <a:clrFrom>
                <a:srgbClr val="FFFFFF"/>
              </a:clrFrom>
              <a:clrTo>
                <a:srgbClr val="FFFFFF">
                  <a:alpha val="0"/>
                </a:srgbClr>
              </a:clrTo>
            </a:clrChange>
          </a:blip>
          <a:srcRect l="47656"/>
          <a:stretch>
            <a:fillRect/>
          </a:stretch>
        </p:blipFill>
        <p:spPr>
          <a:xfrm>
            <a:off x="3214551" y="1774625"/>
            <a:ext cx="840143" cy="1050925"/>
          </a:xfrm>
          <a:prstGeom prst="rect">
            <a:avLst/>
          </a:prstGeom>
        </p:spPr>
      </p:pic>
      <p:pic>
        <p:nvPicPr>
          <p:cNvPr id="7" name="Content Placeholder 9" descr="green thumb.jpg"/>
          <p:cNvPicPr>
            <a:picLocks noChangeAspect="1"/>
          </p:cNvPicPr>
          <p:nvPr/>
        </p:nvPicPr>
        <p:blipFill>
          <a:blip r:embed="rId5" cstate="print">
            <a:clrChange>
              <a:clrFrom>
                <a:srgbClr val="FFFFFF"/>
              </a:clrFrom>
              <a:clrTo>
                <a:srgbClr val="FFFFFF">
                  <a:alpha val="0"/>
                </a:srgbClr>
              </a:clrTo>
            </a:clrChange>
          </a:blip>
          <a:stretch>
            <a:fillRect/>
          </a:stretch>
        </p:blipFill>
        <p:spPr>
          <a:xfrm>
            <a:off x="4054694" y="1761195"/>
            <a:ext cx="1621676" cy="1064355"/>
          </a:xfrm>
          <a:prstGeom prst="rect">
            <a:avLst/>
          </a:prstGeom>
        </p:spPr>
      </p:pic>
      <p:sp>
        <p:nvSpPr>
          <p:cNvPr id="8" name="Up Arrow 7"/>
          <p:cNvSpPr/>
          <p:nvPr/>
        </p:nvSpPr>
        <p:spPr>
          <a:xfrm>
            <a:off x="2642619" y="2825554"/>
            <a:ext cx="363474" cy="733806"/>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Down Arrow 8"/>
          <p:cNvSpPr/>
          <p:nvPr/>
        </p:nvSpPr>
        <p:spPr>
          <a:xfrm>
            <a:off x="3396288" y="2825554"/>
            <a:ext cx="363474" cy="73380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Left-Right Arrow 9"/>
          <p:cNvSpPr/>
          <p:nvPr/>
        </p:nvSpPr>
        <p:spPr>
          <a:xfrm>
            <a:off x="4054694" y="3005967"/>
            <a:ext cx="912114" cy="363474"/>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p:cNvSpPr txBox="1"/>
          <p:nvPr/>
        </p:nvSpPr>
        <p:spPr>
          <a:xfrm rot="168690">
            <a:off x="5256954" y="6272149"/>
            <a:ext cx="3334597" cy="369332"/>
          </a:xfrm>
          <a:prstGeom prst="rect">
            <a:avLst/>
          </a:prstGeom>
          <a:noFill/>
        </p:spPr>
        <p:txBody>
          <a:bodyPr wrap="square" rtlCol="0">
            <a:spAutoFit/>
          </a:bodyPr>
          <a:lstStyle/>
          <a:p>
            <a:pPr algn="ctr"/>
            <a:r>
              <a:rPr lang="en-US" b="1" dirty="0" smtClean="0">
                <a:solidFill>
                  <a:schemeClr val="tx2">
                    <a:lumMod val="75000"/>
                    <a:lumOff val="25000"/>
                  </a:schemeClr>
                </a:solidFill>
              </a:rPr>
              <a:t>    www.sjrreport.com</a:t>
            </a:r>
            <a:endParaRPr lang="en-US" b="1" dirty="0">
              <a:solidFill>
                <a:schemeClr val="tx2">
                  <a:lumMod val="75000"/>
                  <a:lumOff val="25000"/>
                </a:schemeClr>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251126"/>
            <a:ext cx="8042276" cy="795603"/>
          </a:xfrm>
        </p:spPr>
        <p:txBody>
          <a:bodyPr/>
          <a:lstStyle/>
          <a:p>
            <a:r>
              <a:rPr lang="en-US" b="1" dirty="0" smtClean="0">
                <a:solidFill>
                  <a:schemeClr val="tx2">
                    <a:lumMod val="75000"/>
                    <a:lumOff val="25000"/>
                  </a:schemeClr>
                </a:solidFill>
              </a:rPr>
              <a:t>Nutrient Pollution</a:t>
            </a:r>
            <a:endParaRPr lang="en-US" b="1" dirty="0">
              <a:solidFill>
                <a:schemeClr val="tx2">
                  <a:lumMod val="75000"/>
                  <a:lumOff val="25000"/>
                </a:schemeClr>
              </a:solidFill>
            </a:endParaRPr>
          </a:p>
        </p:txBody>
      </p:sp>
      <p:sp>
        <p:nvSpPr>
          <p:cNvPr id="7" name="Content Placeholder 6"/>
          <p:cNvSpPr>
            <a:spLocks noGrp="1"/>
          </p:cNvSpPr>
          <p:nvPr>
            <p:ph sz="half" idx="1"/>
          </p:nvPr>
        </p:nvSpPr>
        <p:spPr>
          <a:xfrm>
            <a:off x="549273" y="1367870"/>
            <a:ext cx="4819139" cy="2009511"/>
          </a:xfrm>
        </p:spPr>
        <p:txBody>
          <a:bodyPr>
            <a:noAutofit/>
          </a:bodyPr>
          <a:lstStyle/>
          <a:p>
            <a:r>
              <a:rPr lang="en-US" sz="1700" dirty="0" smtClean="0"/>
              <a:t>Excessive loading of nitrogen and phosphorous</a:t>
            </a:r>
          </a:p>
          <a:p>
            <a:r>
              <a:rPr lang="en-US" sz="1700" dirty="0" smtClean="0"/>
              <a:t>Triggers toxic algal blooms</a:t>
            </a:r>
          </a:p>
          <a:p>
            <a:r>
              <a:rPr lang="en-US" sz="1700" b="1" dirty="0" smtClean="0">
                <a:solidFill>
                  <a:srgbClr val="FF0000"/>
                </a:solidFill>
              </a:rPr>
              <a:t>Sources:  wastewater treatment plants, industrial discharge, septic tanks, fertilizers from yards and agriculture</a:t>
            </a:r>
          </a:p>
          <a:p>
            <a:endParaRPr lang="en-US" sz="1700" dirty="0" smtClean="0"/>
          </a:p>
        </p:txBody>
      </p:sp>
      <p:grpSp>
        <p:nvGrpSpPr>
          <p:cNvPr id="10" name="Group 9"/>
          <p:cNvGrpSpPr/>
          <p:nvPr/>
        </p:nvGrpSpPr>
        <p:grpSpPr>
          <a:xfrm>
            <a:off x="5562600" y="1046729"/>
            <a:ext cx="2139958" cy="2756204"/>
            <a:chOff x="6350558" y="2127295"/>
            <a:chExt cx="1346546" cy="1734312"/>
          </a:xfrm>
        </p:grpSpPr>
        <p:sp>
          <p:nvSpPr>
            <p:cNvPr id="11" name="Rounded Rectangle 10"/>
            <p:cNvSpPr/>
            <p:nvPr/>
          </p:nvSpPr>
          <p:spPr>
            <a:xfrm>
              <a:off x="6551525" y="2461846"/>
              <a:ext cx="944545" cy="934497"/>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descr="red Thumb.jpg"/>
            <p:cNvPicPr>
              <a:picLocks noChangeAspect="1"/>
            </p:cNvPicPr>
            <p:nvPr/>
          </p:nvPicPr>
          <p:blipFill>
            <a:blip r:embed="rId3" cstate="print">
              <a:clrChange>
                <a:clrFrom>
                  <a:srgbClr val="FFFFFF"/>
                </a:clrFrom>
                <a:clrTo>
                  <a:srgbClr val="FFFFFF">
                    <a:alpha val="0"/>
                  </a:srgbClr>
                </a:clrTo>
              </a:clrChange>
            </a:blip>
            <a:srcRect l="47656"/>
            <a:stretch>
              <a:fillRect/>
            </a:stretch>
          </p:blipFill>
          <p:spPr>
            <a:xfrm>
              <a:off x="6350558" y="2127295"/>
              <a:ext cx="1346546" cy="1734312"/>
            </a:xfrm>
            <a:prstGeom prst="rect">
              <a:avLst/>
            </a:prstGeom>
          </p:spPr>
        </p:pic>
      </p:grpSp>
      <p:sp>
        <p:nvSpPr>
          <p:cNvPr id="8" name="Title 1"/>
          <p:cNvSpPr txBox="1">
            <a:spLocks/>
          </p:cNvSpPr>
          <p:nvPr/>
        </p:nvSpPr>
        <p:spPr>
          <a:xfrm>
            <a:off x="549275" y="3677495"/>
            <a:ext cx="8042276" cy="678909"/>
          </a:xfrm>
          <a:prstGeom prst="rect">
            <a:avLst/>
          </a:prstGeom>
        </p:spPr>
        <p:txBody>
          <a:bodyPr vert="horz" lIns="91440" tIns="45720" rIns="91440" bIns="45720" rtlCol="0" anchor="b"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tx2">
                    <a:lumMod val="75000"/>
                    <a:lumOff val="25000"/>
                  </a:schemeClr>
                </a:solidFill>
                <a:effectLst/>
                <a:uLnTx/>
                <a:uFillTx/>
                <a:latin typeface="Calibri"/>
                <a:ea typeface="+mj-ea"/>
                <a:cs typeface="Calibri"/>
              </a:rPr>
              <a:t>Algal Blooms</a:t>
            </a:r>
            <a:endParaRPr kumimoji="0" lang="en-US" sz="3600" b="1" i="0" u="none" strike="noStrike" kern="1200" cap="none" spc="0" normalizeH="0" baseline="0" noProof="0" dirty="0">
              <a:ln>
                <a:noFill/>
              </a:ln>
              <a:solidFill>
                <a:schemeClr val="tx2">
                  <a:lumMod val="75000"/>
                  <a:lumOff val="25000"/>
                </a:schemeClr>
              </a:solidFill>
              <a:effectLst/>
              <a:uLnTx/>
              <a:uFillTx/>
              <a:latin typeface="Calibri"/>
              <a:ea typeface="+mj-ea"/>
              <a:cs typeface="Calibri"/>
            </a:endParaRPr>
          </a:p>
        </p:txBody>
      </p:sp>
      <p:grpSp>
        <p:nvGrpSpPr>
          <p:cNvPr id="9" name="Group 9"/>
          <p:cNvGrpSpPr/>
          <p:nvPr/>
        </p:nvGrpSpPr>
        <p:grpSpPr>
          <a:xfrm>
            <a:off x="5562600" y="4016950"/>
            <a:ext cx="2139958" cy="2574394"/>
            <a:chOff x="6350558" y="2127295"/>
            <a:chExt cx="1346546" cy="1734312"/>
          </a:xfrm>
        </p:grpSpPr>
        <p:sp>
          <p:nvSpPr>
            <p:cNvPr id="14" name="Rounded Rectangle 13"/>
            <p:cNvSpPr/>
            <p:nvPr/>
          </p:nvSpPr>
          <p:spPr>
            <a:xfrm>
              <a:off x="6551525" y="2461846"/>
              <a:ext cx="944545" cy="934497"/>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14" descr="red Thumb.jpg"/>
            <p:cNvPicPr>
              <a:picLocks noChangeAspect="1"/>
            </p:cNvPicPr>
            <p:nvPr/>
          </p:nvPicPr>
          <p:blipFill>
            <a:blip r:embed="rId3" cstate="print">
              <a:clrChange>
                <a:clrFrom>
                  <a:srgbClr val="FFFFFF"/>
                </a:clrFrom>
                <a:clrTo>
                  <a:srgbClr val="FFFFFF">
                    <a:alpha val="0"/>
                  </a:srgbClr>
                </a:clrTo>
              </a:clrChange>
            </a:blip>
            <a:srcRect l="47656"/>
            <a:stretch>
              <a:fillRect/>
            </a:stretch>
          </p:blipFill>
          <p:spPr>
            <a:xfrm>
              <a:off x="6350558" y="2127295"/>
              <a:ext cx="1346546" cy="1734312"/>
            </a:xfrm>
            <a:prstGeom prst="rect">
              <a:avLst/>
            </a:prstGeom>
          </p:spPr>
        </p:pic>
      </p:grpSp>
      <p:sp>
        <p:nvSpPr>
          <p:cNvPr id="18" name="Content Placeholder 6"/>
          <p:cNvSpPr txBox="1">
            <a:spLocks/>
          </p:cNvSpPr>
          <p:nvPr/>
        </p:nvSpPr>
        <p:spPr>
          <a:xfrm>
            <a:off x="549275" y="4356404"/>
            <a:ext cx="4140712" cy="2009511"/>
          </a:xfrm>
          <a:prstGeom prst="rect">
            <a:avLst/>
          </a:prstGeom>
        </p:spPr>
        <p:txBody>
          <a:bodyPr vert="horz" lIns="91440" tIns="45720" rIns="91440" bIns="45720" rtlCol="0">
            <a:normAutofit/>
          </a:bodyPr>
          <a:lstStyle/>
          <a:p>
            <a:pPr marL="349250" marR="0" lvl="0" indent="-349250" algn="l" defTabSz="914400" rtl="0" eaLnBrk="1" fontAlgn="auto" latinLnBrk="0" hangingPunct="1">
              <a:lnSpc>
                <a:spcPct val="100000"/>
              </a:lnSpc>
              <a:spcBef>
                <a:spcPts val="1600"/>
              </a:spcBef>
              <a:spcAft>
                <a:spcPts val="0"/>
              </a:spcAft>
              <a:buClr>
                <a:schemeClr val="accent1">
                  <a:lumMod val="60000"/>
                  <a:lumOff val="40000"/>
                </a:schemeClr>
              </a:buClr>
              <a:buSzPct val="110000"/>
              <a:buFont typeface="Wingdings 2" pitchFamily="18" charset="2"/>
              <a:buChar char=""/>
              <a:tabLst/>
              <a:defRPr/>
            </a:pPr>
            <a:r>
              <a:rPr kumimoji="0" lang="en-US" sz="1700"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Deplete oxygen, cause fish kills</a:t>
            </a:r>
          </a:p>
          <a:p>
            <a:pPr marL="349250" marR="0" lvl="0" indent="-349250" algn="l" defTabSz="914400" rtl="0" eaLnBrk="1" fontAlgn="auto" latinLnBrk="0" hangingPunct="1">
              <a:lnSpc>
                <a:spcPct val="100000"/>
              </a:lnSpc>
              <a:spcBef>
                <a:spcPts val="1600"/>
              </a:spcBef>
              <a:spcAft>
                <a:spcPts val="0"/>
              </a:spcAft>
              <a:buClr>
                <a:schemeClr val="accent1">
                  <a:lumMod val="60000"/>
                  <a:lumOff val="40000"/>
                </a:schemeClr>
              </a:buClr>
              <a:buSzPct val="110000"/>
              <a:buFont typeface="Wingdings 2" pitchFamily="18" charset="2"/>
              <a:buChar char=""/>
              <a:tabLst/>
              <a:defRPr/>
            </a:pPr>
            <a:r>
              <a:rPr kumimoji="0" lang="en-US" sz="1700"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Reduce light to submerged aquatic</a:t>
            </a:r>
            <a:r>
              <a:rPr kumimoji="0" lang="en-US" sz="1700" b="0" i="0" u="none" strike="noStrike" kern="1200" cap="none" spc="0" normalizeH="0" noProof="0" dirty="0" smtClean="0">
                <a:ln>
                  <a:noFill/>
                </a:ln>
                <a:solidFill>
                  <a:schemeClr val="tx1">
                    <a:lumMod val="65000"/>
                    <a:lumOff val="35000"/>
                  </a:schemeClr>
                </a:solidFill>
                <a:effectLst/>
                <a:uLnTx/>
                <a:uFillTx/>
                <a:latin typeface="+mn-lt"/>
                <a:ea typeface="+mn-ea"/>
                <a:cs typeface="+mn-cs"/>
              </a:rPr>
              <a:t> vegetation (SAVs)</a:t>
            </a:r>
            <a:endParaRPr kumimoji="0" lang="en-US" sz="1700"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endParaRPr>
          </a:p>
          <a:p>
            <a:pPr marL="349250" marR="0" lvl="0" indent="-349250" algn="l" defTabSz="914400" rtl="0" eaLnBrk="1" fontAlgn="auto" latinLnBrk="0" hangingPunct="1">
              <a:lnSpc>
                <a:spcPct val="100000"/>
              </a:lnSpc>
              <a:spcBef>
                <a:spcPts val="1600"/>
              </a:spcBef>
              <a:spcAft>
                <a:spcPts val="0"/>
              </a:spcAft>
              <a:buClr>
                <a:schemeClr val="accent1">
                  <a:lumMod val="60000"/>
                  <a:lumOff val="40000"/>
                </a:schemeClr>
              </a:buClr>
              <a:buSzPct val="110000"/>
              <a:buFont typeface="Wingdings 2" pitchFamily="18" charset="2"/>
              <a:buChar char=""/>
              <a:tabLst/>
              <a:defRPr/>
            </a:pPr>
            <a:r>
              <a:rPr kumimoji="0" lang="en-US" sz="1700"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Emit toxins harmful</a:t>
            </a:r>
            <a:r>
              <a:rPr kumimoji="0" lang="en-US" sz="1700" b="0" i="0" u="none" strike="noStrike" kern="1200" cap="none" spc="0" normalizeH="0" noProof="0" dirty="0" smtClean="0">
                <a:ln>
                  <a:noFill/>
                </a:ln>
                <a:solidFill>
                  <a:schemeClr val="tx1">
                    <a:lumMod val="65000"/>
                    <a:lumOff val="35000"/>
                  </a:schemeClr>
                </a:solidFill>
                <a:effectLst/>
                <a:uLnTx/>
                <a:uFillTx/>
                <a:latin typeface="+mn-lt"/>
                <a:ea typeface="+mn-ea"/>
                <a:cs typeface="+mn-cs"/>
              </a:rPr>
              <a:t> to humans and wildlife</a:t>
            </a:r>
            <a:endParaRPr kumimoji="0" lang="en-US" sz="1700"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endParaRPr>
          </a:p>
        </p:txBody>
      </p:sp>
      <p:sp>
        <p:nvSpPr>
          <p:cNvPr id="16" name="Down Arrow 15"/>
          <p:cNvSpPr/>
          <p:nvPr/>
        </p:nvSpPr>
        <p:spPr>
          <a:xfrm>
            <a:off x="7890387" y="4769473"/>
            <a:ext cx="363474" cy="73380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Left-Right Arrow 16"/>
          <p:cNvSpPr/>
          <p:nvPr/>
        </p:nvSpPr>
        <p:spPr>
          <a:xfrm>
            <a:off x="7679437" y="2074926"/>
            <a:ext cx="912114" cy="363474"/>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28544918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croaker_bloom(1).jpg"/>
          <p:cNvPicPr>
            <a:picLocks noChangeAspect="1"/>
          </p:cNvPicPr>
          <p:nvPr/>
        </p:nvPicPr>
        <p:blipFill>
          <a:blip r:embed="rId3" cstate="print"/>
          <a:stretch>
            <a:fillRect/>
          </a:stretch>
        </p:blipFill>
        <p:spPr>
          <a:xfrm>
            <a:off x="-1" y="13648"/>
            <a:ext cx="9927141" cy="6858000"/>
          </a:xfrm>
          <a:prstGeom prst="rect">
            <a:avLst/>
          </a:prstGeom>
        </p:spPr>
      </p:pic>
      <p:pic>
        <p:nvPicPr>
          <p:cNvPr id="5" name="Content Placeholder 3" descr="fish kill on st_ johns river.jpg"/>
          <p:cNvPicPr>
            <a:picLocks noChangeAspect="1"/>
          </p:cNvPicPr>
          <p:nvPr/>
        </p:nvPicPr>
        <p:blipFill>
          <a:blip r:embed="rId4" cstate="print"/>
          <a:stretch>
            <a:fillRect/>
          </a:stretch>
        </p:blipFill>
        <p:spPr>
          <a:xfrm rot="-180000">
            <a:off x="1329647" y="1277938"/>
            <a:ext cx="2667000" cy="40862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lumMod val="75000"/>
                    <a:lumOff val="25000"/>
                  </a:schemeClr>
                </a:solidFill>
              </a:rPr>
              <a:t>Bacteria</a:t>
            </a:r>
            <a:endParaRPr lang="en-US" b="1" dirty="0">
              <a:solidFill>
                <a:schemeClr val="tx2">
                  <a:lumMod val="75000"/>
                  <a:lumOff val="25000"/>
                </a:schemeClr>
              </a:solidFill>
            </a:endParaRPr>
          </a:p>
        </p:txBody>
      </p:sp>
      <p:sp>
        <p:nvSpPr>
          <p:cNvPr id="7" name="Content Placeholder 6"/>
          <p:cNvSpPr>
            <a:spLocks noGrp="1"/>
          </p:cNvSpPr>
          <p:nvPr>
            <p:ph sz="half" idx="1"/>
          </p:nvPr>
        </p:nvSpPr>
        <p:spPr>
          <a:xfrm>
            <a:off x="549274" y="1943100"/>
            <a:ext cx="4848636" cy="4343400"/>
          </a:xfrm>
        </p:spPr>
        <p:txBody>
          <a:bodyPr>
            <a:normAutofit/>
          </a:bodyPr>
          <a:lstStyle/>
          <a:p>
            <a:r>
              <a:rPr lang="en-US" sz="1800" dirty="0" smtClean="0"/>
              <a:t>75 tributaries in the Lower St. Johns River are impaired.</a:t>
            </a:r>
          </a:p>
          <a:p>
            <a:r>
              <a:rPr lang="en-US" sz="1800" dirty="0" smtClean="0"/>
              <a:t>16,000 septic tanks within a 300-meter buffer of the St. Johns River</a:t>
            </a:r>
          </a:p>
          <a:p>
            <a:r>
              <a:rPr lang="en-US" sz="1800" dirty="0" smtClean="0"/>
              <a:t>$320 million = projected cost to provide sewer service to these homes</a:t>
            </a:r>
          </a:p>
          <a:p>
            <a:r>
              <a:rPr lang="en-US" sz="1800" dirty="0" smtClean="0"/>
              <a:t>37 Septic Tank Failure Areas in Duval with over 23,000 septic tanks</a:t>
            </a:r>
          </a:p>
          <a:p>
            <a:r>
              <a:rPr lang="en-US" sz="1800" b="1" dirty="0" smtClean="0">
                <a:solidFill>
                  <a:srgbClr val="FF0000"/>
                </a:solidFill>
              </a:rPr>
              <a:t>Sources: failing septic tanks, wastewater treatment plants, broken sewer lines, and animal waste</a:t>
            </a:r>
          </a:p>
          <a:p>
            <a:endParaRPr lang="en-US" dirty="0"/>
          </a:p>
        </p:txBody>
      </p:sp>
      <p:grpSp>
        <p:nvGrpSpPr>
          <p:cNvPr id="3" name="Group 9"/>
          <p:cNvGrpSpPr/>
          <p:nvPr/>
        </p:nvGrpSpPr>
        <p:grpSpPr>
          <a:xfrm>
            <a:off x="5707871" y="1749300"/>
            <a:ext cx="2139958" cy="2756204"/>
            <a:chOff x="6350558" y="2127295"/>
            <a:chExt cx="1346546" cy="1734312"/>
          </a:xfrm>
        </p:grpSpPr>
        <p:sp>
          <p:nvSpPr>
            <p:cNvPr id="11" name="Rounded Rectangle 10"/>
            <p:cNvSpPr/>
            <p:nvPr/>
          </p:nvSpPr>
          <p:spPr>
            <a:xfrm>
              <a:off x="6551525" y="2461846"/>
              <a:ext cx="944545" cy="934497"/>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descr="red Thumb.jpg"/>
            <p:cNvPicPr>
              <a:picLocks noChangeAspect="1"/>
            </p:cNvPicPr>
            <p:nvPr/>
          </p:nvPicPr>
          <p:blipFill>
            <a:blip r:embed="rId3" cstate="print">
              <a:clrChange>
                <a:clrFrom>
                  <a:srgbClr val="FFFFFF"/>
                </a:clrFrom>
                <a:clrTo>
                  <a:srgbClr val="FFFFFF">
                    <a:alpha val="0"/>
                  </a:srgbClr>
                </a:clrTo>
              </a:clrChange>
            </a:blip>
            <a:srcRect l="47656"/>
            <a:stretch>
              <a:fillRect/>
            </a:stretch>
          </p:blipFill>
          <p:spPr>
            <a:xfrm>
              <a:off x="6350558" y="2127295"/>
              <a:ext cx="1346546" cy="1734312"/>
            </a:xfrm>
            <a:prstGeom prst="rect">
              <a:avLst/>
            </a:prstGeom>
          </p:spPr>
        </p:pic>
      </p:grpSp>
      <p:sp>
        <p:nvSpPr>
          <p:cNvPr id="8" name="Up Arrow 7"/>
          <p:cNvSpPr/>
          <p:nvPr/>
        </p:nvSpPr>
        <p:spPr>
          <a:xfrm>
            <a:off x="7847829" y="2565446"/>
            <a:ext cx="363474" cy="733806"/>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28544918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descr="2006_willowbranch_warning_sign_3.JPG"/>
          <p:cNvPicPr>
            <a:picLocks noGrp="1" noChangeAspect="1"/>
          </p:cNvPicPr>
          <p:nvPr>
            <p:ph sz="half" idx="1"/>
          </p:nvPr>
        </p:nvPicPr>
        <p:blipFill>
          <a:blip r:embed="rId3" cstate="print"/>
          <a:stretch>
            <a:fillRect/>
          </a:stretch>
        </p:blipFill>
        <p:spPr>
          <a:xfrm>
            <a:off x="-54083" y="0"/>
            <a:ext cx="9262854" cy="6858000"/>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391876" y="632766"/>
            <a:ext cx="4001771" cy="523220"/>
          </a:xfrm>
          <a:prstGeom prst="rect">
            <a:avLst/>
          </a:prstGeom>
          <a:noFill/>
        </p:spPr>
        <p:txBody>
          <a:bodyPr wrap="square" rtlCol="0">
            <a:spAutoFit/>
          </a:bodyPr>
          <a:lstStyle/>
          <a:p>
            <a:pPr algn="ctr"/>
            <a:r>
              <a:rPr lang="en-US" sz="2800" b="1" dirty="0" err="1" smtClean="0">
                <a:solidFill>
                  <a:schemeClr val="tx2">
                    <a:lumMod val="75000"/>
                    <a:lumOff val="25000"/>
                  </a:schemeClr>
                </a:solidFill>
              </a:rPr>
              <a:t>Stormwater</a:t>
            </a:r>
            <a:r>
              <a:rPr lang="en-US" sz="2800" b="1" dirty="0" smtClean="0">
                <a:solidFill>
                  <a:schemeClr val="tx2">
                    <a:lumMod val="75000"/>
                    <a:lumOff val="25000"/>
                  </a:schemeClr>
                </a:solidFill>
              </a:rPr>
              <a:t> Runoff</a:t>
            </a:r>
            <a:endParaRPr lang="en-US" sz="2800" b="1" dirty="0">
              <a:solidFill>
                <a:schemeClr val="tx2">
                  <a:lumMod val="75000"/>
                  <a:lumOff val="25000"/>
                </a:schemeClr>
              </a:solidFill>
            </a:endParaRPr>
          </a:p>
        </p:txBody>
      </p:sp>
      <p:pic>
        <p:nvPicPr>
          <p:cNvPr id="8" name="Picture 7" descr="Red Thumb.jpg"/>
          <p:cNvPicPr>
            <a:picLocks noChangeAspect="1"/>
          </p:cNvPicPr>
          <p:nvPr/>
        </p:nvPicPr>
        <p:blipFill>
          <a:blip r:embed="rId3" cstate="print">
            <a:clrChange>
              <a:clrFrom>
                <a:srgbClr val="FFFFFF"/>
              </a:clrFrom>
              <a:clrTo>
                <a:srgbClr val="FFFFFF">
                  <a:alpha val="0"/>
                </a:srgbClr>
              </a:clrTo>
            </a:clrChange>
          </a:blip>
          <a:srcRect l="48025"/>
          <a:stretch>
            <a:fillRect/>
          </a:stretch>
        </p:blipFill>
        <p:spPr>
          <a:xfrm>
            <a:off x="809370" y="415441"/>
            <a:ext cx="1141845" cy="1481090"/>
          </a:xfrm>
          <a:prstGeom prst="rect">
            <a:avLst/>
          </a:prstGeom>
        </p:spPr>
      </p:pic>
      <p:sp>
        <p:nvSpPr>
          <p:cNvPr id="9" name="TextBox 8"/>
          <p:cNvSpPr txBox="1"/>
          <p:nvPr/>
        </p:nvSpPr>
        <p:spPr>
          <a:xfrm>
            <a:off x="809370" y="1896531"/>
            <a:ext cx="2023165" cy="4247317"/>
          </a:xfrm>
          <a:prstGeom prst="rect">
            <a:avLst/>
          </a:prstGeom>
          <a:noFill/>
        </p:spPr>
        <p:txBody>
          <a:bodyPr wrap="square" rtlCol="0">
            <a:spAutoFit/>
          </a:bodyPr>
          <a:lstStyle/>
          <a:p>
            <a:pPr>
              <a:buFont typeface="Wingdings" pitchFamily="2" charset="2"/>
              <a:buChar char="§"/>
            </a:pPr>
            <a:r>
              <a:rPr lang="en-US" b="1" dirty="0" smtClean="0">
                <a:solidFill>
                  <a:schemeClr val="accent1">
                    <a:lumMod val="75000"/>
                  </a:schemeClr>
                </a:solidFill>
              </a:rPr>
              <a:t>Fertilizers</a:t>
            </a:r>
          </a:p>
          <a:p>
            <a:pPr>
              <a:buFont typeface="Wingdings" pitchFamily="2" charset="2"/>
              <a:buChar char="§"/>
            </a:pPr>
            <a:endParaRPr lang="en-US" b="1" dirty="0" smtClean="0">
              <a:solidFill>
                <a:schemeClr val="accent1">
                  <a:lumMod val="75000"/>
                </a:schemeClr>
              </a:solidFill>
            </a:endParaRPr>
          </a:p>
          <a:p>
            <a:pPr>
              <a:buFont typeface="Wingdings" pitchFamily="2" charset="2"/>
              <a:buChar char="§"/>
            </a:pPr>
            <a:r>
              <a:rPr lang="en-US" b="1" dirty="0" smtClean="0">
                <a:solidFill>
                  <a:schemeClr val="accent1">
                    <a:lumMod val="75000"/>
                  </a:schemeClr>
                </a:solidFill>
              </a:rPr>
              <a:t>Bacteria</a:t>
            </a:r>
          </a:p>
          <a:p>
            <a:pPr>
              <a:buFont typeface="Wingdings" pitchFamily="2" charset="2"/>
              <a:buChar char="§"/>
            </a:pPr>
            <a:endParaRPr lang="en-US" b="1" dirty="0" smtClean="0">
              <a:solidFill>
                <a:schemeClr val="accent1">
                  <a:lumMod val="75000"/>
                </a:schemeClr>
              </a:solidFill>
            </a:endParaRPr>
          </a:p>
          <a:p>
            <a:pPr>
              <a:buFont typeface="Wingdings" pitchFamily="2" charset="2"/>
              <a:buChar char="§"/>
            </a:pPr>
            <a:r>
              <a:rPr lang="en-US" b="1" dirty="0" smtClean="0">
                <a:solidFill>
                  <a:schemeClr val="accent1">
                    <a:lumMod val="75000"/>
                  </a:schemeClr>
                </a:solidFill>
              </a:rPr>
              <a:t>Metals</a:t>
            </a:r>
          </a:p>
          <a:p>
            <a:endParaRPr lang="en-US" b="1" dirty="0" smtClean="0">
              <a:solidFill>
                <a:schemeClr val="accent1">
                  <a:lumMod val="75000"/>
                </a:schemeClr>
              </a:solidFill>
            </a:endParaRPr>
          </a:p>
          <a:p>
            <a:pPr>
              <a:buFont typeface="Wingdings" pitchFamily="2" charset="2"/>
              <a:buChar char="§"/>
            </a:pPr>
            <a:r>
              <a:rPr lang="en-US" b="1" dirty="0" smtClean="0">
                <a:solidFill>
                  <a:schemeClr val="accent1">
                    <a:lumMod val="75000"/>
                  </a:schemeClr>
                </a:solidFill>
              </a:rPr>
              <a:t>Hydrocarbons</a:t>
            </a:r>
            <a:endParaRPr lang="en-US" b="1" dirty="0" smtClean="0">
              <a:solidFill>
                <a:schemeClr val="accent1">
                  <a:lumMod val="75000"/>
                </a:schemeClr>
              </a:solidFill>
            </a:endParaRPr>
          </a:p>
          <a:p>
            <a:pPr>
              <a:buFont typeface="Wingdings" pitchFamily="2" charset="2"/>
              <a:buChar char="§"/>
            </a:pPr>
            <a:endParaRPr lang="en-US" b="1" dirty="0" smtClean="0">
              <a:solidFill>
                <a:schemeClr val="accent1">
                  <a:lumMod val="75000"/>
                </a:schemeClr>
              </a:solidFill>
            </a:endParaRPr>
          </a:p>
          <a:p>
            <a:pPr>
              <a:buFont typeface="Wingdings" pitchFamily="2" charset="2"/>
              <a:buChar char="§"/>
            </a:pPr>
            <a:r>
              <a:rPr lang="en-US" b="1" dirty="0" smtClean="0">
                <a:solidFill>
                  <a:schemeClr val="accent1">
                    <a:lumMod val="75000"/>
                  </a:schemeClr>
                </a:solidFill>
              </a:rPr>
              <a:t>Herbicides</a:t>
            </a:r>
          </a:p>
          <a:p>
            <a:pPr>
              <a:buFont typeface="Wingdings" pitchFamily="2" charset="2"/>
              <a:buChar char="§"/>
            </a:pPr>
            <a:endParaRPr lang="en-US" b="1" dirty="0" smtClean="0">
              <a:solidFill>
                <a:schemeClr val="accent1">
                  <a:lumMod val="75000"/>
                </a:schemeClr>
              </a:solidFill>
            </a:endParaRPr>
          </a:p>
          <a:p>
            <a:pPr>
              <a:buFont typeface="Wingdings" pitchFamily="2" charset="2"/>
              <a:buChar char="§"/>
            </a:pPr>
            <a:r>
              <a:rPr lang="en-US" b="1" dirty="0" smtClean="0">
                <a:solidFill>
                  <a:schemeClr val="accent1">
                    <a:lumMod val="75000"/>
                  </a:schemeClr>
                </a:solidFill>
              </a:rPr>
              <a:t>Pesticides</a:t>
            </a:r>
          </a:p>
          <a:p>
            <a:endParaRPr lang="en-US" b="1" dirty="0" smtClean="0">
              <a:solidFill>
                <a:schemeClr val="accent1">
                  <a:lumMod val="75000"/>
                </a:schemeClr>
              </a:solidFill>
            </a:endParaRPr>
          </a:p>
          <a:p>
            <a:pPr>
              <a:buFont typeface="Wingdings" pitchFamily="2" charset="2"/>
              <a:buChar char="§"/>
            </a:pPr>
            <a:r>
              <a:rPr lang="en-US" b="1" dirty="0" smtClean="0">
                <a:solidFill>
                  <a:schemeClr val="accent1">
                    <a:lumMod val="75000"/>
                  </a:schemeClr>
                </a:solidFill>
              </a:rPr>
              <a:t>Sediments</a:t>
            </a:r>
          </a:p>
          <a:p>
            <a:pPr>
              <a:buFont typeface="Wingdings" pitchFamily="2" charset="2"/>
              <a:buChar char="§"/>
            </a:pPr>
            <a:endParaRPr lang="en-US" b="1" dirty="0" smtClean="0">
              <a:solidFill>
                <a:schemeClr val="accent1">
                  <a:lumMod val="75000"/>
                </a:schemeClr>
              </a:solidFill>
            </a:endParaRPr>
          </a:p>
          <a:p>
            <a:pPr>
              <a:buFont typeface="Wingdings" pitchFamily="2" charset="2"/>
              <a:buChar char="§"/>
            </a:pPr>
            <a:r>
              <a:rPr lang="en-US" b="1" dirty="0" smtClean="0">
                <a:solidFill>
                  <a:schemeClr val="accent1">
                    <a:lumMod val="75000"/>
                  </a:schemeClr>
                </a:solidFill>
              </a:rPr>
              <a:t>Debris</a:t>
            </a:r>
            <a:endParaRPr lang="en-US" b="1" dirty="0">
              <a:solidFill>
                <a:schemeClr val="accent1">
                  <a:lumMod val="75000"/>
                </a:schemeClr>
              </a:solidFill>
            </a:endParaRPr>
          </a:p>
        </p:txBody>
      </p:sp>
      <p:pic>
        <p:nvPicPr>
          <p:cNvPr id="13" name="Picture 12" descr="stormwater.jpg"/>
          <p:cNvPicPr>
            <a:picLocks noChangeAspect="1"/>
          </p:cNvPicPr>
          <p:nvPr/>
        </p:nvPicPr>
        <p:blipFill>
          <a:blip r:embed="rId4" cstate="print"/>
          <a:stretch>
            <a:fillRect/>
          </a:stretch>
        </p:blipFill>
        <p:spPr>
          <a:xfrm>
            <a:off x="3357562" y="1386600"/>
            <a:ext cx="3929063" cy="475724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39724" y="575187"/>
            <a:ext cx="6931742" cy="954107"/>
          </a:xfrm>
          <a:prstGeom prst="rect">
            <a:avLst/>
          </a:prstGeom>
          <a:noFill/>
        </p:spPr>
        <p:txBody>
          <a:bodyPr wrap="square" rtlCol="0">
            <a:spAutoFit/>
          </a:bodyPr>
          <a:lstStyle/>
          <a:p>
            <a:pPr algn="ctr"/>
            <a:r>
              <a:rPr lang="en-US" sz="2800" b="1" dirty="0" smtClean="0">
                <a:solidFill>
                  <a:schemeClr val="tx2">
                    <a:lumMod val="75000"/>
                    <a:lumOff val="25000"/>
                  </a:schemeClr>
                </a:solidFill>
              </a:rPr>
              <a:t>Green Infrastructure &amp; </a:t>
            </a:r>
          </a:p>
          <a:p>
            <a:pPr algn="ctr"/>
            <a:r>
              <a:rPr lang="en-US" sz="2800" b="1" dirty="0" smtClean="0">
                <a:solidFill>
                  <a:schemeClr val="tx2">
                    <a:lumMod val="75000"/>
                    <a:lumOff val="25000"/>
                  </a:schemeClr>
                </a:solidFill>
              </a:rPr>
              <a:t>Low Impact Development (LID)</a:t>
            </a:r>
            <a:endParaRPr lang="en-US" sz="2800" b="1" dirty="0">
              <a:solidFill>
                <a:schemeClr val="tx2">
                  <a:lumMod val="75000"/>
                  <a:lumOff val="25000"/>
                </a:schemeClr>
              </a:solidFill>
            </a:endParaRPr>
          </a:p>
        </p:txBody>
      </p:sp>
      <p:sp>
        <p:nvSpPr>
          <p:cNvPr id="3" name="TextBox 2"/>
          <p:cNvSpPr txBox="1"/>
          <p:nvPr/>
        </p:nvSpPr>
        <p:spPr>
          <a:xfrm>
            <a:off x="1091381" y="2005781"/>
            <a:ext cx="6931742" cy="3939540"/>
          </a:xfrm>
          <a:prstGeom prst="rect">
            <a:avLst/>
          </a:prstGeom>
          <a:noFill/>
        </p:spPr>
        <p:txBody>
          <a:bodyPr wrap="square" rtlCol="0">
            <a:spAutoFit/>
          </a:bodyPr>
          <a:lstStyle/>
          <a:p>
            <a:pPr>
              <a:buFont typeface="Arial" pitchFamily="34" charset="0"/>
              <a:buChar char="•"/>
            </a:pPr>
            <a:r>
              <a:rPr lang="en-US" sz="2800" dirty="0" smtClean="0">
                <a:solidFill>
                  <a:schemeClr val="tx2">
                    <a:lumMod val="75000"/>
                    <a:lumOff val="25000"/>
                  </a:schemeClr>
                </a:solidFill>
              </a:rPr>
              <a:t>   </a:t>
            </a:r>
            <a:r>
              <a:rPr lang="en-US" sz="2800" dirty="0" err="1" smtClean="0">
                <a:solidFill>
                  <a:schemeClr val="tx2">
                    <a:lumMod val="75000"/>
                    <a:lumOff val="25000"/>
                  </a:schemeClr>
                </a:solidFill>
              </a:rPr>
              <a:t>Bioswales</a:t>
            </a:r>
            <a:endParaRPr lang="en-US" sz="2800" dirty="0" smtClean="0">
              <a:solidFill>
                <a:schemeClr val="tx2">
                  <a:lumMod val="75000"/>
                  <a:lumOff val="25000"/>
                </a:schemeClr>
              </a:solidFill>
            </a:endParaRPr>
          </a:p>
          <a:p>
            <a:pPr>
              <a:buFont typeface="Arial" pitchFamily="34" charset="0"/>
              <a:buChar char="•"/>
            </a:pPr>
            <a:r>
              <a:rPr lang="en-US" sz="2800" dirty="0" smtClean="0">
                <a:solidFill>
                  <a:schemeClr val="tx2">
                    <a:lumMod val="75000"/>
                    <a:lumOff val="25000"/>
                  </a:schemeClr>
                </a:solidFill>
              </a:rPr>
              <a:t>   Rain gardens</a:t>
            </a:r>
            <a:br>
              <a:rPr lang="en-US" sz="2800" dirty="0" smtClean="0">
                <a:solidFill>
                  <a:schemeClr val="tx2">
                    <a:lumMod val="75000"/>
                    <a:lumOff val="25000"/>
                  </a:schemeClr>
                </a:solidFill>
              </a:rPr>
            </a:br>
            <a:r>
              <a:rPr lang="en-US" sz="2800" dirty="0" smtClean="0">
                <a:solidFill>
                  <a:schemeClr val="tx2">
                    <a:lumMod val="75000"/>
                    <a:lumOff val="25000"/>
                  </a:schemeClr>
                </a:solidFill>
              </a:rPr>
              <a:t>•   Trees &amp; native plantings</a:t>
            </a:r>
            <a:br>
              <a:rPr lang="en-US" sz="2800" dirty="0" smtClean="0">
                <a:solidFill>
                  <a:schemeClr val="tx2">
                    <a:lumMod val="75000"/>
                    <a:lumOff val="25000"/>
                  </a:schemeClr>
                </a:solidFill>
              </a:rPr>
            </a:br>
            <a:r>
              <a:rPr lang="en-US" sz="2800" dirty="0" smtClean="0">
                <a:solidFill>
                  <a:schemeClr val="tx2">
                    <a:lumMod val="75000"/>
                    <a:lumOff val="25000"/>
                  </a:schemeClr>
                </a:solidFill>
              </a:rPr>
              <a:t>•   Pervious pavers and concrete</a:t>
            </a:r>
          </a:p>
          <a:p>
            <a:pPr>
              <a:buFont typeface="Arial" pitchFamily="34" charset="0"/>
              <a:buChar char="•"/>
            </a:pPr>
            <a:r>
              <a:rPr lang="en-US" sz="2800" dirty="0" smtClean="0">
                <a:solidFill>
                  <a:schemeClr val="tx2">
                    <a:lumMod val="75000"/>
                    <a:lumOff val="25000"/>
                  </a:schemeClr>
                </a:solidFill>
              </a:rPr>
              <a:t>   Enhanced </a:t>
            </a:r>
            <a:r>
              <a:rPr lang="en-US" sz="2800" dirty="0" err="1" smtClean="0">
                <a:solidFill>
                  <a:schemeClr val="tx2">
                    <a:lumMod val="75000"/>
                    <a:lumOff val="25000"/>
                  </a:schemeClr>
                </a:solidFill>
              </a:rPr>
              <a:t>stormwater</a:t>
            </a:r>
            <a:r>
              <a:rPr lang="en-US" sz="2800" dirty="0" smtClean="0">
                <a:solidFill>
                  <a:schemeClr val="tx2">
                    <a:lumMod val="75000"/>
                    <a:lumOff val="25000"/>
                  </a:schemeClr>
                </a:solidFill>
              </a:rPr>
              <a:t> basins</a:t>
            </a:r>
          </a:p>
          <a:p>
            <a:pPr>
              <a:buFont typeface="Arial" pitchFamily="34" charset="0"/>
              <a:buChar char="•"/>
            </a:pPr>
            <a:r>
              <a:rPr lang="en-US" sz="2800" dirty="0" smtClean="0">
                <a:solidFill>
                  <a:schemeClr val="tx2">
                    <a:lumMod val="75000"/>
                    <a:lumOff val="25000"/>
                  </a:schemeClr>
                </a:solidFill>
              </a:rPr>
              <a:t>   Green roofs</a:t>
            </a:r>
          </a:p>
          <a:p>
            <a:pPr>
              <a:buFont typeface="Arial" pitchFamily="34" charset="0"/>
              <a:buChar char="•"/>
            </a:pPr>
            <a:r>
              <a:rPr lang="en-US" sz="2800" dirty="0" smtClean="0">
                <a:solidFill>
                  <a:schemeClr val="tx2">
                    <a:lumMod val="75000"/>
                    <a:lumOff val="25000"/>
                  </a:schemeClr>
                </a:solidFill>
              </a:rPr>
              <a:t>   Rain barrels/ rainwater harvesting</a:t>
            </a:r>
          </a:p>
          <a:p>
            <a:r>
              <a:rPr lang="en-US" dirty="0" smtClean="0"/>
              <a:t/>
            </a:r>
            <a:br>
              <a:rPr lang="en-US" dirty="0" smtClean="0"/>
            </a:br>
            <a:r>
              <a:rPr lang="en-US" dirty="0" smtClean="0"/>
              <a:t/>
            </a:r>
            <a:br>
              <a:rPr lang="en-US" dirty="0" smtClean="0"/>
            </a:br>
            <a:endParaRPr lang="en-US" dirty="0"/>
          </a:p>
        </p:txBody>
      </p:sp>
      <p:pic>
        <p:nvPicPr>
          <p:cNvPr id="4" name="Content Placeholder 9" descr="green thumb.jpg"/>
          <p:cNvPicPr>
            <a:picLocks noChangeAspect="1"/>
          </p:cNvPicPr>
          <p:nvPr/>
        </p:nvPicPr>
        <p:blipFill>
          <a:blip r:embed="rId3" cstate="print">
            <a:clrChange>
              <a:clrFrom>
                <a:srgbClr val="FFFFFF"/>
              </a:clrFrom>
              <a:clrTo>
                <a:srgbClr val="FFFFFF">
                  <a:alpha val="0"/>
                </a:srgbClr>
              </a:clrTo>
            </a:clrChange>
          </a:blip>
          <a:stretch>
            <a:fillRect/>
          </a:stretch>
        </p:blipFill>
        <p:spPr>
          <a:xfrm>
            <a:off x="867870" y="188686"/>
            <a:ext cx="2499445" cy="1640461"/>
          </a:xfrm>
          <a:prstGeom prst="rect">
            <a:avLst/>
          </a:prstGeo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2405</TotalTime>
  <Words>2530</Words>
  <Application>Microsoft Office PowerPoint</Application>
  <PresentationFormat>On-screen Show (4:3)</PresentationFormat>
  <Paragraphs>319</Paragraphs>
  <Slides>25</Slides>
  <Notes>23</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Breeze</vt:lpstr>
      <vt:lpstr>Green Infrastructure and the Lasalle Bioswale  Project</vt:lpstr>
      <vt:lpstr>Slide 2</vt:lpstr>
      <vt:lpstr>St. Johns River Report</vt:lpstr>
      <vt:lpstr>Nutrient Pollution</vt:lpstr>
      <vt:lpstr>Slide 5</vt:lpstr>
      <vt:lpstr>Bacteria</vt:lpstr>
      <vt:lpstr>Slide 7</vt:lpstr>
      <vt:lpstr>Slide 8</vt:lpstr>
      <vt:lpstr>Slide 9</vt:lpstr>
      <vt:lpstr> Lasalle Bioswale Project</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Green Roofs</vt:lpstr>
      <vt:lpstr>Slide 24</vt:lpstr>
      <vt:lpstr>Slide 25</vt:lpstr>
    </vt:vector>
  </TitlesOfParts>
  <Company>CSX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Policy Group</dc:title>
  <dc:creator>Deborah Lamir</dc:creator>
  <cp:lastModifiedBy>Jimmy Orth</cp:lastModifiedBy>
  <cp:revision>147</cp:revision>
  <dcterms:created xsi:type="dcterms:W3CDTF">2011-08-18T19:34:25Z</dcterms:created>
  <dcterms:modified xsi:type="dcterms:W3CDTF">2012-08-08T14:03:52Z</dcterms:modified>
</cp:coreProperties>
</file>